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92" r:id="rId8"/>
    <p:sldId id="262" r:id="rId9"/>
    <p:sldId id="263" r:id="rId10"/>
    <p:sldId id="276" r:id="rId11"/>
    <p:sldId id="274" r:id="rId12"/>
    <p:sldId id="277" r:id="rId13"/>
    <p:sldId id="278" r:id="rId14"/>
    <p:sldId id="293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73" r:id="rId2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B6F8"/>
    <a:srgbClr val="E165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Светлый стиль 2 -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Средний стиль 3 -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09" autoAdjust="0"/>
    <p:restoredTop sz="82588" autoAdjust="0"/>
  </p:normalViewPr>
  <p:slideViewPr>
    <p:cSldViewPr snapToGrid="0" showGuides="1">
      <p:cViewPr>
        <p:scale>
          <a:sx n="66" d="100"/>
          <a:sy n="66" d="100"/>
        </p:scale>
        <p:origin x="-1080" y="-13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21B6AB-B694-4E86-8873-690B1D1AAE4C}" type="datetimeFigureOut">
              <a:rPr lang="ru-RU" smtClean="0"/>
              <a:t>05.04.2022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A2E60-5E3E-4AAB-B5EC-6CA89797E6E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5552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574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00223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Теперь разберемся</a:t>
            </a:r>
            <a:r>
              <a:rPr lang="ru-RU" baseline="0" dirty="0" smtClean="0"/>
              <a:t> с процессами, происходящими в современных сетях передачи информации. Начнем с коммутации, как с основной части большинства локальных сетей.</a:t>
            </a:r>
          </a:p>
          <a:p>
            <a:r>
              <a:rPr lang="ru-RU" sz="1200" smtClean="0">
                <a:latin typeface="TT Hoves" panose="02000503030000020004" pitchFamily="2" charset="-52"/>
              </a:rPr>
              <a:t>Коммуникационные сети должны обеспечивать связь своих абонентов между собой</a:t>
            </a:r>
            <a:endParaRPr lang="ru-RU" baseline="0" dirty="0" smtClean="0"/>
          </a:p>
          <a:p>
            <a:r>
              <a:rPr lang="ru-RU" baseline="0" dirty="0" smtClean="0"/>
              <a:t>Сетевую связность устройств способен обеспечить коммутатор. Устройства к нему подключаются посредством витой пары с коннектором </a:t>
            </a:r>
            <a:r>
              <a:rPr lang="en-US" baseline="0" dirty="0" smtClean="0"/>
              <a:t>rj-45, </a:t>
            </a:r>
            <a:r>
              <a:rPr lang="ru-RU" baseline="0" dirty="0" smtClean="0"/>
              <a:t>данный тип подключения используется как в домашних сетях, так и в больших корпоративных топологиях. Это самый распространённый тип подключения, хотя в высокопроизводительных сетях могут использоваться другие коннекторы и типы сред передачи данных, обеспечивающие более высокую производительность.</a:t>
            </a:r>
          </a:p>
          <a:p>
            <a:r>
              <a:rPr lang="ru-RU" baseline="0" dirty="0" smtClean="0"/>
              <a:t>На основе трафика, генерируемого компьютерами, коммутатор определяет, где какое устройство находится.</a:t>
            </a:r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4698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От</a:t>
            </a:r>
            <a:r>
              <a:rPr lang="ru-RU" baseline="0" dirty="0" smtClean="0"/>
              <a:t> компьютера к коммутатору приходит фрейм, внутри которого кроме данных находятся специальные заголовки, изображенные на рисунке. </a:t>
            </a:r>
            <a:r>
              <a:rPr lang="ru-RU" dirty="0" smtClean="0"/>
              <a:t>Когда коммутатор получает кадр, отправленный компьютером А компьютеру В, он извлекает из него МАС-адрес приемника и ищет этот МАС-адрес в своей таблице коммутации. Как только в таблице коммутации будет найдена запись, ассоциирующая МАС-адрес приемника (компьютера В) с одним из портов коммутатора, за исключением порта-источника, кадр будет передан через соответствующий выходной порт (в приведенном примере - порт 2). Этот процесс называется продвижение (</a:t>
            </a:r>
            <a:r>
              <a:rPr lang="ru-RU" dirty="0" err="1" smtClean="0"/>
              <a:t>forwarding</a:t>
            </a:r>
            <a:r>
              <a:rPr lang="ru-RU" dirty="0" smtClean="0"/>
              <a:t>) кадра. </a:t>
            </a:r>
          </a:p>
          <a:p>
            <a:r>
              <a:rPr lang="ru-RU" dirty="0" smtClean="0"/>
              <a:t>Если бы оказалось, что выходной порт и порт-источник совпадают, то передаваемый кадр был бы коммутатором отброшен. Этот процесс называется фильтрацией (</a:t>
            </a:r>
            <a:r>
              <a:rPr lang="ru-RU" dirty="0" err="1" smtClean="0"/>
              <a:t>filtering</a:t>
            </a:r>
            <a:r>
              <a:rPr lang="ru-RU" dirty="0" smtClean="0"/>
              <a:t>).</a:t>
            </a:r>
          </a:p>
          <a:p>
            <a:r>
              <a:rPr lang="ru-RU" dirty="0" smtClean="0"/>
              <a:t>В том случае, если МАС-адрес приемника в поступившем кадре неизвестен (в таблице коммутации отсутствует соответствующая запись), коммутатор создает множество копий этого кадра и передает их через все свои порты, за исключением того, на который он поступил. Этот процесс называется лавинной маршрутизацией (</a:t>
            </a:r>
            <a:r>
              <a:rPr lang="ru-RU" dirty="0" err="1" smtClean="0"/>
              <a:t>flooding</a:t>
            </a:r>
            <a:r>
              <a:rPr lang="ru-RU" dirty="0" smtClean="0"/>
              <a:t>). Несмотря на то, что процесс лавинной маршрутизации занимает полосу пропускания, он позволяет коммутатору избежать потери кадров, когда МАС-адрес приемника неизвестен, и осуществлять процесс самообучения.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469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Коммутация</a:t>
            </a:r>
            <a:r>
              <a:rPr lang="ru-RU" baseline="0" dirty="0" smtClean="0"/>
              <a:t> трафика может проходить разными способами в зависимости от задач. </a:t>
            </a:r>
          </a:p>
          <a:p>
            <a:r>
              <a:rPr lang="ru-RU" baseline="0" dirty="0" smtClean="0"/>
              <a:t>Для обеспечения наибольшего быстродействия сети существует способ </a:t>
            </a:r>
            <a:r>
              <a:rPr lang="en-US" baseline="0" dirty="0" smtClean="0"/>
              <a:t>cut-through. </a:t>
            </a:r>
            <a:r>
              <a:rPr lang="ru-RU" baseline="0" dirty="0" smtClean="0"/>
              <a:t>Здесь коммутатор проверяет только первые шесть байт фрейма, так как в них содержится адрес получателя информации.</a:t>
            </a:r>
          </a:p>
          <a:p>
            <a:r>
              <a:rPr lang="ru-RU" baseline="0" dirty="0" smtClean="0"/>
              <a:t>В рядовых случаях используется коммутация </a:t>
            </a:r>
            <a:r>
              <a:rPr lang="en-US" baseline="0" dirty="0" smtClean="0"/>
              <a:t>store-and-forward, </a:t>
            </a:r>
            <a:r>
              <a:rPr lang="ru-RU" baseline="0" dirty="0" smtClean="0"/>
              <a:t>где коммутатор проверяет фрейм полностью, высчитывает контрольную сумму и проверяет, не изменился ли фрейм за время его передачи по сети. В случае обнаружения ошибки такой фрейм будет отброшен. Это медленный способ коммутации.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ru-RU" baseline="0" dirty="0" smtClean="0"/>
              <a:t>Мы снова видим структуру фрейма, в ней можно заметить: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>
                <a:latin typeface="TT Hoves"/>
              </a:rPr>
              <a:t>Адрес</a:t>
            </a:r>
            <a:r>
              <a:rPr lang="ru-RU" baseline="0" dirty="0" smtClean="0">
                <a:latin typeface="TT Hoves"/>
              </a:rPr>
              <a:t> назначения -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Адрес сетевой карты получателя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>
                <a:latin typeface="TT Hoves"/>
              </a:rPr>
              <a:t>Адрес источника -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Адрес сетевой карты отправителя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>
                <a:latin typeface="TT Hoves"/>
              </a:rPr>
              <a:t>Длина - </a:t>
            </a:r>
            <a:r>
              <a:rPr lang="ru-RU" dirty="0" smtClean="0">
                <a:effectLst/>
              </a:rPr>
              <a:t>Количество байт, начиная от следующего за этим полем и кончая последним перед полем Контрольная сумма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>
                <a:effectLst/>
              </a:rPr>
              <a:t>Данные – сами данные, которые переносит</a:t>
            </a:r>
            <a:r>
              <a:rPr lang="ru-RU" baseline="0" dirty="0" smtClean="0">
                <a:effectLst/>
              </a:rPr>
              <a:t> фрейм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>
                <a:effectLst/>
              </a:rPr>
              <a:t>Контрольная сумма -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это значение, которое было рассчитано по некоторому алгоритму на основе имеющихся файлов или данных. </a:t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первыми четырьмя полями понятно, то с последним не совсем, давайте рассмотрим его подробнее.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 smtClean="0">
              <a:latin typeface="TT Hove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4698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Итак,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контрольная сумма — некоторое значение, рассчитанное по набору данных путём применения определённого алгоритма и используемое для проверки целостности данных при их передаче или хранении.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Особенностью контрольной суммы является то, что ее алгоритм, при одинаковых входных данных всегда выдает одинаковое значение. При этом малейшее изменение входных данных кардинально меняет значение контрольной суммы.</a:t>
            </a:r>
          </a:p>
          <a:p>
            <a:pPr fontAlgn="base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Эта особенность позволяет использовать контрольную сумму для проверки целостности файлов или данных. Высчитываете контрольную сумму и отправляете ее вместе с файлом. После чего получатель файла повторно высчитывает контрольную сумму файла и сравнивает ее с вашей контрольной суммой. Если значения совпадают, значит файл оригинальный, если нет, значит он получил какие-то изменения.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нужно упомянуть, что контрольную сумму нельзя использовать для получения исходных данных. То есть нельзя «расшифровать»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хеш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-сумму и получить данные которые были хешированы,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хеш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-сумму можно только сравнить с другой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хеш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-суммой.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53423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Одним из основных протоколов </a:t>
            </a:r>
            <a:r>
              <a:rPr lang="en-US" baseline="0" dirty="0" smtClean="0"/>
              <a:t>L3 </a:t>
            </a:r>
            <a:r>
              <a:rPr lang="ru-RU" baseline="0" dirty="0" smtClean="0"/>
              <a:t>является </a:t>
            </a:r>
            <a:r>
              <a:rPr lang="en-US" baseline="0" dirty="0" smtClean="0"/>
              <a:t>IP </a:t>
            </a:r>
            <a:r>
              <a:rPr lang="ru-RU" baseline="0" dirty="0" smtClean="0"/>
              <a:t>протокол. Как раз в нем определено такое понятие, как адресация. Сейчас в протоколе существует два вида адресации – </a:t>
            </a:r>
            <a:r>
              <a:rPr lang="en-US" baseline="0" dirty="0" smtClean="0"/>
              <a:t>IPv4 </a:t>
            </a:r>
            <a:r>
              <a:rPr lang="ru-RU" baseline="0" dirty="0" smtClean="0"/>
              <a:t>и </a:t>
            </a:r>
            <a:r>
              <a:rPr lang="en-US" baseline="0" dirty="0" smtClean="0"/>
              <a:t>IPv6</a:t>
            </a:r>
            <a:r>
              <a:rPr lang="ru-RU" baseline="0" dirty="0" smtClean="0"/>
              <a:t>. Далее сделаем основной упор на более старый и известный </a:t>
            </a:r>
            <a:r>
              <a:rPr lang="en-US" baseline="0" dirty="0" smtClean="0"/>
              <a:t>IPv4. </a:t>
            </a:r>
            <a:endParaRPr lang="ru-RU" baseline="0" dirty="0" smtClean="0"/>
          </a:p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baseline="0" dirty="0" smtClean="0"/>
          </a:p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Сетевой уровень модели </a:t>
            </a:r>
            <a:r>
              <a:rPr lang="en-US" baseline="0" dirty="0" smtClean="0"/>
              <a:t>OSI </a:t>
            </a:r>
            <a:r>
              <a:rPr lang="ru-RU" baseline="0" dirty="0" smtClean="0"/>
              <a:t>помогает нам, как пользователям сети, отойти от адресации по </a:t>
            </a:r>
            <a:r>
              <a:rPr lang="en-US" baseline="0" dirty="0" smtClean="0"/>
              <a:t>mac</a:t>
            </a:r>
            <a:r>
              <a:rPr lang="ru-RU" baseline="0" dirty="0" smtClean="0"/>
              <a:t>, предоставив нахождение </a:t>
            </a:r>
            <a:r>
              <a:rPr lang="en-US" baseline="0" dirty="0" smtClean="0"/>
              <a:t>mac </a:t>
            </a:r>
            <a:r>
              <a:rPr lang="ru-RU" baseline="0" dirty="0" smtClean="0"/>
              <a:t>адреса получателя автоматике благодаря широковещательным </a:t>
            </a:r>
            <a:r>
              <a:rPr lang="en-US" baseline="0" dirty="0" err="1" smtClean="0"/>
              <a:t>arp</a:t>
            </a:r>
            <a:r>
              <a:rPr lang="en-US" baseline="0" dirty="0" smtClean="0"/>
              <a:t> </a:t>
            </a:r>
            <a:r>
              <a:rPr lang="ru-RU" baseline="0" dirty="0" smtClean="0"/>
              <a:t>запросам. Не понадобится вбивать длинные </a:t>
            </a:r>
            <a:r>
              <a:rPr lang="en-US" baseline="0" dirty="0" smtClean="0"/>
              <a:t>mac </a:t>
            </a:r>
            <a:r>
              <a:rPr lang="ru-RU" baseline="0" dirty="0" smtClean="0"/>
              <a:t>адреса назначения и находить их, вручную опрашивая устройства. Теперь мы сами можем назначить специальный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 любому устройству и взаимодействовать с получателем именно по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. </a:t>
            </a:r>
            <a:r>
              <a:rPr lang="ru-RU" baseline="0" dirty="0" smtClean="0"/>
              <a:t>Сам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 короче </a:t>
            </a:r>
            <a:r>
              <a:rPr lang="en-US" baseline="0" dirty="0" smtClean="0"/>
              <a:t>mac, </a:t>
            </a:r>
            <a:r>
              <a:rPr lang="ru-RU" baseline="0" dirty="0" smtClean="0"/>
              <a:t>его проще запомнить и использовать.</a:t>
            </a:r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4652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Не лишним будет и посмотреть, что находится внутри у </a:t>
            </a:r>
            <a:r>
              <a:rPr lang="en-US" dirty="0" err="1" smtClean="0"/>
              <a:t>ip</a:t>
            </a:r>
            <a:r>
              <a:rPr lang="en-US" dirty="0" smtClean="0"/>
              <a:t> </a:t>
            </a:r>
            <a:r>
              <a:rPr lang="ru-RU" dirty="0" smtClean="0"/>
              <a:t>пакета</a:t>
            </a:r>
            <a:r>
              <a:rPr lang="en-US" baseline="0" dirty="0" smtClean="0"/>
              <a:t>. </a:t>
            </a:r>
            <a:r>
              <a:rPr lang="ru-RU" baseline="0" dirty="0" smtClean="0"/>
              <a:t>На рисунке вы видите заголовки, присущие любому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пакету. Заголовки – это сервисная информация, благодаря которой наши данные могут передаваться по сетям. Различные заголовки характерны и для второго  уровня модели </a:t>
            </a:r>
            <a:r>
              <a:rPr lang="en-US" baseline="0" dirty="0" smtClean="0"/>
              <a:t>OSI, </a:t>
            </a:r>
            <a:r>
              <a:rPr lang="ru-RU" baseline="0" dirty="0" smtClean="0"/>
              <a:t>и для третьего, и для остальных.</a:t>
            </a:r>
          </a:p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На третьем уровне вы видите сервисную информацию, позволяющую роутеру маршрутизировать пакеты по сети,  проверять их целостность, отбрасывать в случае </a:t>
            </a:r>
            <a:r>
              <a:rPr lang="ru-RU" baseline="0" dirty="0" err="1" smtClean="0"/>
              <a:t>закольцовывания</a:t>
            </a:r>
            <a:r>
              <a:rPr lang="ru-RU" baseline="0" dirty="0" smtClean="0"/>
              <a:t> сети.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10179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Сам протокол </a:t>
            </a:r>
            <a:r>
              <a:rPr lang="en-US" dirty="0" smtClean="0"/>
              <a:t>IP </a:t>
            </a:r>
            <a:r>
              <a:rPr lang="ru-RU" dirty="0" smtClean="0"/>
              <a:t>разрабатывался довольно</a:t>
            </a:r>
            <a:r>
              <a:rPr lang="ru-RU" baseline="0" dirty="0" smtClean="0"/>
              <a:t> давно, а первой наиболее широко используемой версией протокола стала четвертая, отсюда и название. </a:t>
            </a:r>
            <a:r>
              <a:rPr lang="ru-RU" dirty="0" smtClean="0"/>
              <a:t>Рассмотрим </a:t>
            </a:r>
            <a:r>
              <a:rPr lang="en-US" dirty="0" smtClean="0"/>
              <a:t>IPv4</a:t>
            </a:r>
            <a:r>
              <a:rPr lang="ru-RU" dirty="0" smtClean="0"/>
              <a:t> детально.</a:t>
            </a:r>
          </a:p>
          <a:p>
            <a:r>
              <a:rPr lang="ru-RU" dirty="0" smtClean="0"/>
              <a:t>Для компьютера вся информация представляет собой набор нулей и единиц. Так же и в сетевых технологиях – наш трафик, передаваемый по проводам, это те же самые нули и единицы. И, как мы разобрали ранее, трафик на уровне </a:t>
            </a:r>
            <a:r>
              <a:rPr lang="en-US" dirty="0" smtClean="0"/>
              <a:t>L3 </a:t>
            </a:r>
            <a:r>
              <a:rPr lang="ru-RU" dirty="0" smtClean="0"/>
              <a:t>состоит из полезных данных и заголовков пакета. Каждый из заголовков можно интерпретировать как последовательность нулей и единиц, в том числе адрес отправителя и получателя. При этом количество нулей и единиц в записи </a:t>
            </a:r>
            <a:r>
              <a:rPr lang="en-US" dirty="0" err="1" smtClean="0"/>
              <a:t>ip</a:t>
            </a:r>
            <a:r>
              <a:rPr lang="en-US" dirty="0" smtClean="0"/>
              <a:t> </a:t>
            </a:r>
            <a:r>
              <a:rPr lang="ru-RU" dirty="0" smtClean="0"/>
              <a:t>адреса будет соответствовать его весу в битах, так как бит – минимальная единица счисления в мире информационных технологий.</a:t>
            </a:r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каждой части по 8 бит, такая часть называется октет. Каждый октет записывают в десятичном формате, и форма записи IP адреса следующая: четыре октета разделенных точкой (213.180.193.3). С таким видом деления адресов людям гораздо удобнее работать, чем с записью в двоичной форме длиной в 32 бита.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В свою очередь приходим к тому, что максимальное число, где скрывается ровно двести пятьдесят шесть комбинаций – это число дести пятьдесят пять. Вот и получается диапазон от нуля до двухсот пятидесяти пяти, которым можно описать один октет в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адресе. Остальные октеты составляются по аналогии.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Минимально возможный</a:t>
            </a:r>
            <a:r>
              <a:rPr lang="ru-RU" baseline="0" dirty="0" smtClean="0"/>
              <a:t>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 – четыре нуля. Максимально </a:t>
            </a:r>
            <a:r>
              <a:rPr lang="ru-RU" dirty="0" smtClean="0"/>
              <a:t>возможный</a:t>
            </a:r>
            <a:r>
              <a:rPr lang="ru-RU" baseline="0" dirty="0" smtClean="0"/>
              <a:t>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 четыре числа двести пятьдесят пять</a:t>
            </a:r>
            <a:endParaRPr lang="ru-RU" dirty="0" smtClean="0"/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0188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по IP адресу узнать, где адрес сети, а где адрес хоста. Для этого используется Маска подсети. </a:t>
            </a:r>
            <a:r>
              <a:rPr lang="ru-RU" baseline="0" dirty="0" smtClean="0"/>
              <a:t>Это число похоже на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адрес, аналогично состоит из четырех октетов и весит тридцать два бита. Маска подсети нужна, чтобы определить размерность этой самой сети. Когда мы определяем подсеть, с помощью маски сразу можно вычислить общее количество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адресов в данной сети, тот самый диапазон. Но есть важное замечание – в любой сети присутствует два специальных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адреса, которые не могут быть использованы в качестве адреса конечного компьютера. Эта адреса – первый и последний в подсети. Первый адрес в подсети используется как идентификатор подсети, или же название подсети. Последний адрес используется как адрес широковещательной рассылки. Если мы отправим трафик в сеть и укажем в качестве получателя последний адрес в нашей подсети – то сетевые устройства разошлют такой трафик всем работающим устройствам в рамках этой подсети.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03742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aseline="0" dirty="0" smtClean="0"/>
              <a:t>Рассчитать параметры подсети довольно легко – сейчас в свободном доступе присутствует большое количество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калькуляторов, которые за нас способны все посчитать. Но давайте разберемся, как это происходит.</a:t>
            </a:r>
          </a:p>
          <a:p>
            <a:r>
              <a:rPr lang="ru-RU" dirty="0" smtClean="0"/>
              <a:t>Все такие расчеты</a:t>
            </a:r>
            <a:r>
              <a:rPr lang="ru-RU" baseline="0" dirty="0" smtClean="0"/>
              <a:t> ведутся с помощью битового представления адресов. Бесклассовая маска подсети может принимать значения от нуля до тридцати двух. Это коррелирует с количеством единиц в записи маски. Есть правило – в маске подсети сначала всегда идут единицы, после – все нули. </a:t>
            </a:r>
            <a:endParaRPr lang="ru-RU" dirty="0" smtClean="0"/>
          </a:p>
          <a:p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55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91234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Если поочередно попросту перемножить эти значения, то мы получим битовый вид адреса сети. Преобразовав его обратно в десятичный вид, увидим настоящий адрес подсети. С этого адреса пойдет исчисление сети.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559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aseline="0" dirty="0" smtClean="0"/>
              <a:t>Конечный адрес подсети можно получить, просто превратив в единицы то, что в маске подсети соответствует нулям. Это будет называться широковещательный адрес.</a:t>
            </a:r>
          </a:p>
          <a:p>
            <a:r>
              <a:rPr lang="ru-RU" baseline="0" dirty="0" smtClean="0"/>
              <a:t>Диапазон доступных для использования компьютерам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адресов в рамках выбранной нами сети будет находиться между адресом сети и широковещательным адресом. Все адреса, не входящие в наш диапазон, будут принадлежать другим подсетям.</a:t>
            </a:r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1559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Одним из важнейших</a:t>
            </a:r>
            <a:r>
              <a:rPr lang="ru-RU" baseline="0" dirty="0" smtClean="0"/>
              <a:t> протоколов в современных локальных сетях является </a:t>
            </a:r>
            <a:r>
              <a:rPr lang="en-US" baseline="0" dirty="0" smtClean="0"/>
              <a:t>ARP</a:t>
            </a:r>
            <a:r>
              <a:rPr lang="ru-RU" baseline="0" dirty="0" smtClean="0"/>
              <a:t> - </a:t>
            </a:r>
            <a:r>
              <a:rPr lang="en-US" baseline="0" dirty="0" smtClean="0"/>
              <a:t>Address Resolution Protocol </a:t>
            </a: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Он</a:t>
            </a:r>
            <a:r>
              <a:rPr lang="ru-RU" baseline="0" dirty="0" smtClean="0"/>
              <a:t> </a:t>
            </a:r>
            <a:r>
              <a:rPr lang="ru-RU" dirty="0" smtClean="0"/>
              <a:t>преобразует логический адрес</a:t>
            </a:r>
            <a:r>
              <a:rPr lang="en-US" dirty="0" smtClean="0"/>
              <a:t>(IP)</a:t>
            </a:r>
            <a:r>
              <a:rPr lang="ru-RU" dirty="0" smtClean="0"/>
              <a:t> в физический адрес </a:t>
            </a:r>
            <a:r>
              <a:rPr lang="en-US" dirty="0" smtClean="0"/>
              <a:t>(MAC)</a:t>
            </a:r>
            <a:r>
              <a:rPr lang="ru-RU" dirty="0" smtClean="0"/>
              <a:t> и сохраняет результаты в кэше </a:t>
            </a:r>
            <a:r>
              <a:rPr lang="en-US" dirty="0" smtClean="0"/>
              <a:t>ARP </a:t>
            </a:r>
            <a:r>
              <a:rPr lang="ru-RU" dirty="0" smtClean="0"/>
              <a:t>хоста.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en-US" dirty="0" smtClean="0"/>
              <a:t>ARP </a:t>
            </a:r>
            <a:r>
              <a:rPr lang="ru-RU" dirty="0" smtClean="0"/>
              <a:t>работает на уровнях 2 и 3 модели </a:t>
            </a:r>
            <a:r>
              <a:rPr lang="en-US" dirty="0" smtClean="0"/>
              <a:t>OSI</a:t>
            </a:r>
          </a:p>
          <a:p>
            <a:pPr marL="0" indent="0">
              <a:buNone/>
            </a:pPr>
            <a:r>
              <a:rPr lang="ru-RU" dirty="0" smtClean="0"/>
              <a:t>Каждое устройство уровня 3 использует </a:t>
            </a:r>
            <a:r>
              <a:rPr lang="en-US" dirty="0" smtClean="0"/>
              <a:t>ARP</a:t>
            </a:r>
          </a:p>
          <a:p>
            <a:endParaRPr lang="ru-RU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4698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Размер кэша ARP специально ограничен, и адреса, как правило, остаются в кэше всего несколько минут. Он регулярно очищается, чтобы освободить пространство. Эта разработка также предназначена для обеспечения конфиденциальности и безопасности, чтобы предотвратить кражу или подделку IP-адресов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кибератаки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то время как MAC-адреса фиксированы, IP-адреса постоянно изменяются.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процессе очистки неиспользуемые адреса удаляются; также удаляются любые данные, связанные с неудачными попытками связи с компьютерами, не подключенными к сети или даже не включенными.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37466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ARP</a:t>
            </a:r>
            <a:r>
              <a:rPr lang="ru-RU" dirty="0" smtClean="0"/>
              <a:t> работает следующим образом: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Шаг</a:t>
            </a:r>
            <a:r>
              <a:rPr lang="ru-RU" baseline="0" dirty="0" smtClean="0"/>
              <a:t> 1.</a:t>
            </a:r>
            <a:r>
              <a:rPr lang="ru-RU" dirty="0" smtClean="0"/>
              <a:t> Хост А отправляет </a:t>
            </a:r>
            <a:r>
              <a:rPr lang="en-US" dirty="0" smtClean="0"/>
              <a:t>ARP </a:t>
            </a:r>
            <a:r>
              <a:rPr lang="ru-RU" dirty="0" smtClean="0"/>
              <a:t>запрос  всем хостам в сети с </a:t>
            </a:r>
            <a:r>
              <a:rPr lang="en-US" dirty="0" smtClean="0"/>
              <a:t>IP-</a:t>
            </a:r>
            <a:r>
              <a:rPr lang="ru-RU" dirty="0" smtClean="0"/>
              <a:t>адресом хоста В,</a:t>
            </a:r>
            <a:r>
              <a:rPr lang="ru-RU" baseline="0" dirty="0" smtClean="0"/>
              <a:t> генерируя широковещательный запрос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Шаг 2 </a:t>
            </a:r>
            <a:r>
              <a:rPr lang="ru-RU" dirty="0" smtClean="0"/>
              <a:t>Хост В распознаёт </a:t>
            </a:r>
            <a:r>
              <a:rPr lang="en-US" dirty="0" smtClean="0"/>
              <a:t>IP-</a:t>
            </a:r>
            <a:r>
              <a:rPr lang="ru-RU" dirty="0" smtClean="0"/>
              <a:t>адрес в запросе. Он выполняет </a:t>
            </a:r>
            <a:r>
              <a:rPr lang="en-US" dirty="0" smtClean="0"/>
              <a:t>ARP-</a:t>
            </a:r>
            <a:r>
              <a:rPr lang="ru-RU" dirty="0" smtClean="0"/>
              <a:t>ответ, в котором честно указывает свой </a:t>
            </a:r>
            <a:r>
              <a:rPr lang="en-US" dirty="0" smtClean="0"/>
              <a:t>MAC-</a:t>
            </a:r>
            <a:r>
              <a:rPr lang="ru-RU" dirty="0" smtClean="0"/>
              <a:t>адрес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Другие же хосты,</a:t>
            </a:r>
            <a:r>
              <a:rPr lang="ru-RU" baseline="0" dirty="0" smtClean="0"/>
              <a:t> например, хост </a:t>
            </a:r>
            <a:r>
              <a:rPr lang="en-US" baseline="0" dirty="0" smtClean="0"/>
              <a:t>C </a:t>
            </a:r>
            <a:r>
              <a:rPr lang="ru-RU" baseline="0" dirty="0" smtClean="0"/>
              <a:t>проигнорирует полученный трафик, т.к. его </a:t>
            </a:r>
            <a:r>
              <a:rPr lang="en-US" baseline="0" dirty="0" smtClean="0"/>
              <a:t>IP-</a:t>
            </a:r>
            <a:r>
              <a:rPr lang="ru-RU" baseline="0" dirty="0" smtClean="0"/>
              <a:t>адрес не совпадает с </a:t>
            </a:r>
            <a:r>
              <a:rPr lang="en-US" baseline="0" dirty="0" smtClean="0"/>
              <a:t>IP-</a:t>
            </a:r>
            <a:r>
              <a:rPr lang="ru-RU" baseline="0" dirty="0" smtClean="0"/>
              <a:t>адресом в запросе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Шаг 3. Хост А получает </a:t>
            </a:r>
            <a:r>
              <a:rPr lang="en-US" dirty="0" smtClean="0"/>
              <a:t>ARP</a:t>
            </a:r>
            <a:r>
              <a:rPr lang="ru-RU" dirty="0" smtClean="0"/>
              <a:t>-ответ</a:t>
            </a:r>
            <a:r>
              <a:rPr lang="en-US" dirty="0" smtClean="0"/>
              <a:t> </a:t>
            </a:r>
            <a:r>
              <a:rPr lang="ru-RU" dirty="0" smtClean="0"/>
              <a:t>и сохраняет МАС-адрес хоста В </a:t>
            </a:r>
            <a:r>
              <a:rPr lang="ru-RU" dirty="0" err="1" smtClean="0"/>
              <a:t>в</a:t>
            </a:r>
            <a:r>
              <a:rPr lang="ru-RU" dirty="0" smtClean="0"/>
              <a:t> кэше </a:t>
            </a:r>
            <a:r>
              <a:rPr lang="en-US" dirty="0" smtClean="0"/>
              <a:t>ARP </a:t>
            </a:r>
            <a:r>
              <a:rPr lang="ru-RU" dirty="0" smtClean="0"/>
              <a:t>вместе с соответствующим </a:t>
            </a:r>
            <a:r>
              <a:rPr lang="en-US" dirty="0" smtClean="0"/>
              <a:t>IP-</a:t>
            </a:r>
            <a:r>
              <a:rPr lang="ru-RU" dirty="0" smtClean="0"/>
              <a:t>адресом хоста В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4698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Вверху вы видите запрос клиента. В искомом </a:t>
            </a:r>
            <a:r>
              <a:rPr lang="en-US" baseline="0" dirty="0" smtClean="0"/>
              <a:t>Ethernet </a:t>
            </a:r>
            <a:r>
              <a:rPr lang="ru-RU" baseline="0" dirty="0" smtClean="0"/>
              <a:t>адресе (то есть мак адресе) тут пусто. А вот в ответе от сервера искомый мак уже присутствует.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4698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Благодаря такому взаимодействию</a:t>
            </a:r>
            <a:r>
              <a:rPr lang="ru-RU" baseline="0" dirty="0" smtClean="0"/>
              <a:t> на нашем компьютере создается </a:t>
            </a:r>
            <a:r>
              <a:rPr lang="en-US" baseline="0" dirty="0" smtClean="0"/>
              <a:t>ARP </a:t>
            </a:r>
            <a:r>
              <a:rPr lang="ru-RU" baseline="0" dirty="0" smtClean="0"/>
              <a:t>таблица, которая содержит все ответы, полученные от других устройств в сети. Таблица представлена в виде простого сопоставления </a:t>
            </a:r>
            <a:r>
              <a:rPr lang="en-US" baseline="0" dirty="0" err="1" smtClean="0"/>
              <a:t>ip</a:t>
            </a:r>
            <a:r>
              <a:rPr lang="en-US" baseline="0" dirty="0" smtClean="0"/>
              <a:t> </a:t>
            </a:r>
            <a:r>
              <a:rPr lang="ru-RU" baseline="0" dirty="0" smtClean="0"/>
              <a:t>адреса и </a:t>
            </a:r>
            <a:r>
              <a:rPr lang="en-US" baseline="0" dirty="0" smtClean="0"/>
              <a:t>mac </a:t>
            </a:r>
            <a:r>
              <a:rPr lang="ru-RU" baseline="0" dirty="0" smtClean="0"/>
              <a:t>адреса.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baseline="0" dirty="0" smtClean="0"/>
          </a:p>
          <a:p>
            <a:pPr marL="0" indent="0">
              <a:buNone/>
            </a:pPr>
            <a:r>
              <a:rPr lang="ru-RU" dirty="0" smtClean="0"/>
              <a:t>Таблица или кэш </a:t>
            </a:r>
            <a:r>
              <a:rPr lang="en-US" dirty="0" smtClean="0"/>
              <a:t>ARP </a:t>
            </a:r>
            <a:r>
              <a:rPr lang="ru-RU" dirty="0" smtClean="0"/>
              <a:t>хранится в оперативной памяти устройства. </a:t>
            </a:r>
            <a:r>
              <a:rPr lang="en-US" dirty="0" smtClean="0"/>
              <a:t>ARP </a:t>
            </a:r>
            <a:r>
              <a:rPr lang="ru-RU" dirty="0" smtClean="0"/>
              <a:t>содержит три параметра:</a:t>
            </a:r>
            <a:br>
              <a:rPr lang="ru-RU" dirty="0" smtClean="0"/>
            </a:br>
            <a:r>
              <a:rPr lang="ru-RU" dirty="0" smtClean="0"/>
              <a:t>- </a:t>
            </a:r>
            <a:r>
              <a:rPr lang="en-US" dirty="0" smtClean="0"/>
              <a:t>IP-</a:t>
            </a:r>
            <a:r>
              <a:rPr lang="ru-RU" dirty="0" smtClean="0"/>
              <a:t>адрес целевого хоста</a:t>
            </a:r>
          </a:p>
          <a:p>
            <a:pPr>
              <a:buFontTx/>
              <a:buChar char="-"/>
            </a:pPr>
            <a:r>
              <a:rPr lang="ru-RU" dirty="0" smtClean="0"/>
              <a:t> Соответствующий </a:t>
            </a:r>
            <a:r>
              <a:rPr lang="en-US" dirty="0" smtClean="0"/>
              <a:t>MAC</a:t>
            </a:r>
            <a:r>
              <a:rPr lang="ru-RU" dirty="0" smtClean="0"/>
              <a:t>-адрес этого хоста</a:t>
            </a:r>
          </a:p>
          <a:p>
            <a:pPr>
              <a:buFontTx/>
              <a:buChar char="-"/>
            </a:pPr>
            <a:r>
              <a:rPr lang="ru-RU" baseline="0" dirty="0" smtClean="0"/>
              <a:t> Как определяется в</a:t>
            </a:r>
            <a:r>
              <a:rPr lang="ru-RU" dirty="0" smtClean="0"/>
              <a:t>ходной МАС-адрес источника: статически или динамически.</a:t>
            </a:r>
            <a:r>
              <a:rPr lang="ru-RU" baseline="0" dirty="0" smtClean="0"/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Статические добавляются администратором, динамические же – создаются и удаляются автоматически. При этом в ARP-таблице всегда хранится широковещательный физический адрес FF:FF:FF:FF:FF:FF</a:t>
            </a:r>
            <a:endParaRPr lang="ru-RU" dirty="0" smtClean="0"/>
          </a:p>
          <a:p>
            <a:pPr>
              <a:buFontTx/>
              <a:buChar char="-"/>
            </a:pPr>
            <a:endParaRPr lang="ru-RU" dirty="0" smtClean="0"/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Arp –a, </a:t>
            </a:r>
            <a:r>
              <a:rPr lang="en-US" dirty="0" err="1" smtClean="0"/>
              <a:t>arp</a:t>
            </a:r>
            <a:r>
              <a:rPr lang="en-US" dirty="0" smtClean="0"/>
              <a:t> –g</a:t>
            </a:r>
            <a:r>
              <a:rPr lang="ru-RU" dirty="0" smtClean="0"/>
              <a:t> отображают </a:t>
            </a:r>
            <a:r>
              <a:rPr lang="en-US" dirty="0" smtClean="0"/>
              <a:t>ARP-</a:t>
            </a:r>
            <a:r>
              <a:rPr lang="ru-RU" dirty="0" smtClean="0"/>
              <a:t>таблицу хоста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469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Модель </a:t>
            </a:r>
            <a:r>
              <a:rPr lang="en-US" baseline="0" dirty="0" smtClean="0"/>
              <a:t>OSI</a:t>
            </a:r>
            <a:r>
              <a:rPr lang="ru-RU" baseline="0" dirty="0" smtClean="0"/>
              <a:t>, она же «</a:t>
            </a:r>
            <a:r>
              <a:rPr lang="ru-RU" dirty="0" smtClean="0"/>
              <a:t>базовая модель связи открытых систем»</a:t>
            </a:r>
            <a:r>
              <a:rPr lang="en-US" baseline="0" dirty="0" smtClean="0"/>
              <a:t>. </a:t>
            </a:r>
            <a:r>
              <a:rPr lang="ru-RU" dirty="0" smtClean="0"/>
              <a:t>Эта модель описывает правила и процедуры передачи данных в различных сетевых средах при организации сеанса связи. На рисунке представлена структура базовой модели.</a:t>
            </a:r>
            <a:endParaRPr lang="en-US" dirty="0" smtClean="0"/>
          </a:p>
          <a:p>
            <a:endParaRPr lang="en-US" dirty="0" smtClean="0"/>
          </a:p>
          <a:p>
            <a:r>
              <a:rPr lang="ru-RU" dirty="0" smtClean="0"/>
              <a:t>Далее</a:t>
            </a:r>
            <a:r>
              <a:rPr lang="ru-RU" baseline="0" dirty="0" smtClean="0"/>
              <a:t> к</a:t>
            </a:r>
            <a:r>
              <a:rPr lang="ru-RU" dirty="0" smtClean="0"/>
              <a:t>ратко</a:t>
            </a:r>
            <a:r>
              <a:rPr lang="ru-RU" baseline="0" dirty="0" smtClean="0"/>
              <a:t> рассмотрим уровни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6950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dirty="0" smtClean="0"/>
              <a:t>Уровень 7. </a:t>
            </a:r>
          </a:p>
          <a:p>
            <a:r>
              <a:rPr lang="ru-RU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Прикладной уровень – это набор разнообразных протоколов, с помощью которых пользователи сети получают доступ к разделяемым ресурсам, таким как файлы, принтеры или гипертекстовые </a:t>
            </a:r>
            <a:r>
              <a:rPr lang="ru-RU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ru-RU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-страницы, а также организуют свою совместную работу, например с помощью протокола электронной почты</a:t>
            </a:r>
            <a:endParaRPr lang="ru-RU" b="0" baseline="0" dirty="0" smtClean="0"/>
          </a:p>
          <a:p>
            <a:r>
              <a:rPr lang="ru-RU" b="0" baseline="0" dirty="0" smtClean="0"/>
              <a:t>Функции: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200" b="0" dirty="0" smtClean="0"/>
              <a:t>Идентификация пользователей по их паролям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200" b="0" dirty="0" smtClean="0"/>
              <a:t>Определение функционирующих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200" b="0" dirty="0" smtClean="0"/>
              <a:t>Определение достаточности имеющихся ресурсов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ru-RU" sz="2200" b="0" dirty="0" smtClean="0"/>
              <a:t>Организация запросов на соединение с другими прикладными процессами </a:t>
            </a:r>
          </a:p>
          <a:p>
            <a:r>
              <a:rPr lang="ru-RU" b="0" baseline="0" dirty="0" smtClean="0"/>
              <a:t>Уровень 6.</a:t>
            </a:r>
          </a:p>
          <a:p>
            <a:r>
              <a:rPr lang="ru-RU" sz="1200" b="0" dirty="0" smtClean="0"/>
              <a:t>На этом уровне может выполняться шифрование и дешифрование данных, благодаря которым секретность обмена данными обеспечивается сразу для всех прикладных сервисов. </a:t>
            </a:r>
          </a:p>
          <a:p>
            <a:r>
              <a:rPr lang="ru-RU" sz="1200" b="0" dirty="0" smtClean="0"/>
              <a:t>Функции: 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dirty="0" smtClean="0"/>
              <a:t>генерация запросов на установление сеансов взаимодействия прикладных процессов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dirty="0" smtClean="0"/>
              <a:t>согласование представления данных между прикладными процессами,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dirty="0" smtClean="0"/>
              <a:t>реализация форм представления данных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dirty="0" smtClean="0"/>
              <a:t>представление графического материала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dirty="0" smtClean="0"/>
              <a:t>засекречивание данных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dirty="0" smtClean="0"/>
              <a:t>передача запросов на прекращение сеансов. 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ru-RU" sz="1200" b="0" dirty="0" smtClean="0"/>
              <a:t>Уровень 5. </a:t>
            </a:r>
          </a:p>
          <a:p>
            <a:r>
              <a:rPr lang="ru-RU" sz="1200" b="0" dirty="0" smtClean="0"/>
              <a:t>Сеансовый уровень обеспечивает управление диалогом для того, чтобы фиксировать, какая из сторон является активной в настоящий момент, а также предоставляет средства синхронизации.</a:t>
            </a:r>
          </a:p>
          <a:p>
            <a:r>
              <a:rPr lang="ru-RU" sz="1200" b="0" dirty="0" smtClean="0"/>
              <a:t>Функции: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 Установление и завершение на сеансовом уровне соединения между взаимодействующими системами. 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Выполнение нормального и срочного обмена данными между прикладными процессами. 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Управление взаимодействием прикладных процессов. 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Синхронизация сеансовых соединений. 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Извещение прикладных процессов об исключительных ситуациях.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533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0" dirty="0" smtClean="0"/>
              <a:t>Уровень 4.</a:t>
            </a:r>
          </a:p>
          <a:p>
            <a:pPr marL="0" indent="0">
              <a:buNone/>
            </a:pPr>
            <a:r>
              <a:rPr lang="ru-RU" b="0" dirty="0" smtClean="0"/>
              <a:t>Отвечает за координацию передачи данных между конечными системами и хостами, включая количество данных для отправки, скорость, место назначения и так далее.</a:t>
            </a:r>
          </a:p>
          <a:p>
            <a:pPr marL="0" indent="0">
              <a:buNone/>
            </a:pPr>
            <a:r>
              <a:rPr lang="ru-RU" b="0" dirty="0" smtClean="0"/>
              <a:t>Определяет, следует ли устанавливать соединение, как проверить целостность данных, как восстановится после ошибки соединения и необходима ли повторная передача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dirty="0" smtClean="0"/>
              <a:t>Единица данных - сегмент</a:t>
            </a:r>
          </a:p>
          <a:p>
            <a:r>
              <a:rPr lang="ru-RU" b="0" dirty="0" smtClean="0"/>
              <a:t>Функции: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Управление передачей по сети и обеспечение целостности блоков данных. 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Обнаружение ошибок, частичная их ликвидация и сообщение о неисправленных ошибках. 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Восстановление передачи после отказов и неисправностей. 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Укрупнение или разделение блоков данных. 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Предоставление приоритетов при передаче блоков.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Подтверждение передачи. </a:t>
            </a:r>
          </a:p>
          <a:p>
            <a:pPr marL="378900" indent="-342900" algn="just">
              <a:buFont typeface="Wingdings" panose="05000000000000000000" pitchFamily="2" charset="2"/>
              <a:buChar char="v"/>
            </a:pPr>
            <a:r>
              <a:rPr lang="ru-RU" sz="1200" b="0" dirty="0" smtClean="0"/>
              <a:t>Ликвидация блоков при тупиковых ситуациях в сети. </a:t>
            </a:r>
          </a:p>
          <a:p>
            <a:r>
              <a:rPr lang="ru-RU" b="0" dirty="0" smtClean="0"/>
              <a:t>Уровень 3.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dirty="0" smtClean="0"/>
              <a:t>Единица данных - </a:t>
            </a:r>
            <a:r>
              <a:rPr lang="en-US" b="0" dirty="0" smtClean="0"/>
              <a:t>IP</a:t>
            </a:r>
            <a:r>
              <a:rPr lang="ru-RU" b="0" dirty="0" smtClean="0"/>
              <a:t> пакет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dirty="0" smtClean="0"/>
              <a:t>На этом уровне вводится понятие </a:t>
            </a:r>
            <a:r>
              <a:rPr lang="en-US" b="0" dirty="0" smtClean="0"/>
              <a:t>IP </a:t>
            </a:r>
            <a:r>
              <a:rPr lang="ru-RU" b="0" dirty="0" smtClean="0"/>
              <a:t>адреса, маски</a:t>
            </a:r>
            <a:r>
              <a:rPr lang="ru-RU" b="0" baseline="0" dirty="0" smtClean="0"/>
              <a:t> подсети, </a:t>
            </a:r>
            <a:r>
              <a:rPr lang="ru-RU" b="0" dirty="0" smtClean="0"/>
              <a:t>происходит маршрутизация трафика.</a:t>
            </a:r>
            <a:endParaRPr lang="ru-RU" b="0" baseline="0" dirty="0" smtClean="0"/>
          </a:p>
          <a:p>
            <a:r>
              <a:rPr lang="ru-RU" b="0" dirty="0" smtClean="0"/>
              <a:t>Организует данные в пакеты, которые называются </a:t>
            </a:r>
            <a:r>
              <a:rPr lang="en-US" b="0" dirty="0" smtClean="0"/>
              <a:t>IP-</a:t>
            </a:r>
            <a:r>
              <a:rPr lang="ru-RU" b="0" dirty="0" err="1" smtClean="0"/>
              <a:t>датаграммами</a:t>
            </a:r>
            <a:r>
              <a:rPr lang="ru-RU" b="0" dirty="0" smtClean="0"/>
              <a:t>. Они содержат логические адреса источника и назначения</a:t>
            </a:r>
          </a:p>
          <a:p>
            <a:r>
              <a:rPr lang="ru-RU" b="0" dirty="0" smtClean="0"/>
              <a:t>Работа сетевого уровня состоит в том, чтобы позволить узлам отправлять пакеты по нескольким путям в любу другую сеть и доставлять их в места назначения через маршрутизаторы, работающие на этом уровне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Выполняет функции: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Обнаружение и исправление ошибок, возникающих при передаче через коммуникационную сеть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Упорядочение последовательностей пакетов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Маршрутизация и коммутация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Сегментирование и объединение пакетов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dirty="0" smtClean="0"/>
              <a:t>На этом уровне работают маршрутизаторы</a:t>
            </a:r>
          </a:p>
          <a:p>
            <a:endParaRPr lang="ru-RU" b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4850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b="0" baseline="0" dirty="0" smtClean="0"/>
              <a:t>Уровень 2. 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Полученные с физического уровня данные, представленные в битах, он упаковывает в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кадры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проверяет их на целостность и, если нужно, исправляет ошибки (либо формирует повторный запрос повреждённого кадра) и отправляет на сетевой уровень.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dirty="0" smtClean="0"/>
              <a:t>Единица информации кадр</a:t>
            </a:r>
            <a:endParaRPr lang="ru-RU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dirty="0" smtClean="0"/>
              <a:t>На этом уровне работают коммутаторы</a:t>
            </a:r>
            <a:endParaRPr lang="ru-RU" b="0" baseline="0" dirty="0" smtClean="0"/>
          </a:p>
          <a:p>
            <a:r>
              <a:rPr lang="ru-RU" b="0" baseline="0" dirty="0" smtClean="0"/>
              <a:t>Функции: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Организация (установление, управление, расторжение) канальных соединений и идентификация их портов. 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Организация и передача кадров. 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Обнаружение и исправление ошибок. 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Управление потоками данных. </a:t>
            </a:r>
          </a:p>
          <a:p>
            <a:pPr marL="378900" lvl="0" indent="-342900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Обеспечение прозрачности логических каналов (передачи по ним данных, закодированных любым способом). </a:t>
            </a:r>
            <a:endParaRPr lang="ru-RU" b="0" baseline="0" dirty="0" smtClean="0"/>
          </a:p>
          <a:p>
            <a:r>
              <a:rPr lang="ru-RU" b="0" baseline="0" dirty="0" smtClean="0"/>
              <a:t>Уровень 1.</a:t>
            </a:r>
          </a:p>
          <a:p>
            <a:r>
              <a:rPr lang="ru-RU" b="0" dirty="0" smtClean="0"/>
              <a:t>Единица информации бит</a:t>
            </a:r>
            <a:r>
              <a:rPr lang="ru-RU" b="0" baseline="0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dirty="0" smtClean="0"/>
              <a:t>На этом уровне работают концентраторы</a:t>
            </a:r>
          </a:p>
          <a:p>
            <a:r>
              <a:rPr lang="ru-RU" b="0" baseline="0" dirty="0" smtClean="0"/>
              <a:t>Функции: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Установление и разъединение физических соединений. 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Передача сигналов в последовательном коде и прием. 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Прослушивание каналов. 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Идентификация каналов. 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r>
              <a:rPr lang="ru-RU" sz="1200" b="0" dirty="0" smtClean="0"/>
              <a:t>Оповещение о появлении неисправностей и отказов</a:t>
            </a:r>
          </a:p>
          <a:p>
            <a:pPr marL="378900" lvl="0" indent="-342900" algn="just" fontAlgn="base">
              <a:buFont typeface="Wingdings" panose="05000000000000000000" pitchFamily="2" charset="2"/>
              <a:buChar char="v"/>
            </a:pPr>
            <a:endParaRPr lang="ru-RU" sz="1200" b="0" dirty="0" smtClean="0"/>
          </a:p>
          <a:p>
            <a:r>
              <a:rPr lang="ru-RU" b="0" baseline="0" dirty="0" smtClean="0"/>
              <a:t>На некоторых уровнях мы упоминали оборудование, которое на них функционирует</a:t>
            </a:r>
          </a:p>
          <a:p>
            <a:r>
              <a:rPr lang="ru-RU" b="0" baseline="0" dirty="0" smtClean="0"/>
              <a:t>Теперь давайте разберёмся с ним подробнее</a:t>
            </a:r>
            <a:endParaRPr lang="ru-RU" b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3746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Физический адрес состоит из 6 байтов. Его принято выражать в шестнадцатеричной системе счисления. Значение каждого байта отделяют дефисом или двоеточием для того, чтобы адрес легко воспринимался визуально.</a:t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Первые 3 байта называются OUI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Organizational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Unique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- уникальный идентификатор организации, то есть фирмы производителя. Младшие 3 байта называются Номер интерфейса, их значение устанавливается на заводе и является уникальным для каждого выпущенного устройства.</a:t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Два старших разряда имеют специальное значение: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первый бит указывает, для одиночного (0) или группового (1) адресата предназначен кадр;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следующий бит указывает, является ли MAC-адрес глобально (0) или локально (1) администрируемым.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1159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Часто сетевое оборудование</a:t>
            </a:r>
            <a:r>
              <a:rPr lang="ru-RU" baseline="0" dirty="0" smtClean="0"/>
              <a:t> делят на активное и пассивное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соответствии с ГОСТ Р 51513-99, 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активное оборудование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оборудование, содержащее электронные схемы, получающее питание от электрической сети или других источников питания и выполняющее функции преобразования, усиления сигналов и иные.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ГОСТ Р 51513-99 определяет 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пассивное сетевое оборудование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оборудование, не получающее питание от электрической сети или других источников питания (батарейка, аккумулятор, солнечная панель, генератор,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 выполняющее функции распределения или снижения уровня сигналов.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Рассмотрим подробнее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некоторые из примеров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469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dirty="0" err="1" smtClean="0"/>
              <a:t>Хаб</a:t>
            </a:r>
            <a:r>
              <a:rPr lang="ru-RU" sz="1200" b="0" dirty="0" smtClean="0"/>
              <a:t>:</a:t>
            </a:r>
          </a:p>
          <a:p>
            <a:r>
              <a:rPr lang="ru-RU" sz="1200" b="0" dirty="0" err="1" smtClean="0"/>
              <a:t>Хаб</a:t>
            </a:r>
            <a:r>
              <a:rPr lang="ru-RU" sz="1200" b="0" dirty="0" smtClean="0"/>
              <a:t>, или как его еще называют концентратор, самое простое устройство для соединения нескольких девайсов в одну сеть. В </a:t>
            </a:r>
            <a:r>
              <a:rPr lang="ru-RU" sz="1200" b="0" dirty="0" err="1" smtClean="0"/>
              <a:t>хабе</a:t>
            </a:r>
            <a:r>
              <a:rPr lang="ru-RU" sz="1200" b="0" dirty="0" smtClean="0"/>
              <a:t> есть несколько портов, в которые подключаются устройства и, </a:t>
            </a:r>
            <a:r>
              <a:rPr lang="ru-RU" sz="1200" b="0" dirty="0" err="1" smtClean="0"/>
              <a:t>хаб</a:t>
            </a:r>
            <a:r>
              <a:rPr lang="ru-RU" sz="1200" b="0" dirty="0" smtClean="0"/>
              <a:t> - это максимально примитивное устройство, без мозгов.</a:t>
            </a:r>
          </a:p>
          <a:p>
            <a:r>
              <a:rPr lang="ru-RU" sz="1200" b="0" dirty="0" smtClean="0"/>
              <a:t>Его задача заключается в том, что когда на вход одного порта приходят данные, он их копирует и рассылает по всем своим портам. Единственное, что он знает - к каким портам подключены устройства. В итоге все в сети получают эти данные и смотрят на адрес получателя, кому они предназначены. Если ему - то принимают, если не ему, то уничтожают данные.</a:t>
            </a:r>
          </a:p>
          <a:p>
            <a:endParaRPr lang="ru-RU" sz="1200" b="0" dirty="0" smtClean="0"/>
          </a:p>
          <a:p>
            <a:r>
              <a:rPr lang="ru-RU" sz="1200" b="0" dirty="0" smtClean="0"/>
              <a:t>Коммутатор:</a:t>
            </a:r>
          </a:p>
          <a:p>
            <a:r>
              <a:rPr lang="ru-RU" sz="1200" b="0" dirty="0" smtClean="0"/>
              <a:t>Коммутатор - это устройство уже поумнее. К нему также подключаются сетевые устройства в порты для того чтобы образовать сеть, однако, он отличается от </a:t>
            </a:r>
            <a:r>
              <a:rPr lang="ru-RU" sz="1200" b="0" dirty="0" err="1" smtClean="0"/>
              <a:t>хаба</a:t>
            </a:r>
            <a:r>
              <a:rPr lang="ru-RU" sz="1200" b="0" dirty="0" smtClean="0"/>
              <a:t> тем, что пришедший к нему траффик он высылает уже не на все порты, а непосредственно получателю.</a:t>
            </a:r>
          </a:p>
          <a:p>
            <a:r>
              <a:rPr lang="ru-RU" sz="1200" b="0" dirty="0" smtClean="0"/>
              <a:t>Коммутатор только с такими функциями называют неуправляемым.</a:t>
            </a:r>
          </a:p>
          <a:p>
            <a:r>
              <a:rPr lang="ru-RU" sz="1200" b="0" dirty="0" smtClean="0"/>
              <a:t>Управляемый коммутатор – более сложное устройство, которое может работать как неуправляемый, но при этом имеет ручное управление, расширенный набор функций и поддерживает протоколы сетевого управления по сети благодаря наличию микропроцессора (по сути управляемый свитч – это узкоспециализированный компьютер).</a:t>
            </a:r>
          </a:p>
          <a:p>
            <a:r>
              <a:rPr lang="ru-RU" sz="1200" b="0" dirty="0" smtClean="0"/>
              <a:t>Откуда он знает куда пересылать данные? У него есть специальная таблица, в которой есть соответствие физического адреса устройства или, как говорят MAC - адреса, и к какому порту оно подключено. Ориентируясь на эту информацию коммутатор принимает решения о том, куда направить данные.</a:t>
            </a:r>
          </a:p>
          <a:p>
            <a:endParaRPr lang="ru-RU" sz="1200" b="0" dirty="0" smtClean="0"/>
          </a:p>
          <a:p>
            <a:r>
              <a:rPr lang="ru-RU" sz="1200" b="0" dirty="0" smtClean="0"/>
              <a:t>Маршрутизатор:</a:t>
            </a:r>
          </a:p>
          <a:p>
            <a:r>
              <a:rPr lang="ru-RU" sz="1200" b="0" dirty="0" smtClean="0"/>
              <a:t>Маршрутизаторы или роутеры, в отличии от коммутаторов и </a:t>
            </a:r>
            <a:r>
              <a:rPr lang="ru-RU" sz="1200" b="0" dirty="0" err="1" smtClean="0"/>
              <a:t>хабов</a:t>
            </a:r>
            <a:r>
              <a:rPr lang="ru-RU" sz="1200" b="0" dirty="0" smtClean="0"/>
              <a:t> умеют работать с IP - адресами.</a:t>
            </a:r>
          </a:p>
          <a:p>
            <a:r>
              <a:rPr lang="ru-RU" sz="1200" b="0" dirty="0" smtClean="0"/>
              <a:t>Как понятно из названия, </a:t>
            </a:r>
            <a:r>
              <a:rPr lang="ru-RU" sz="1200" b="0" dirty="0" err="1" smtClean="0"/>
              <a:t>машрутизатор</a:t>
            </a:r>
            <a:r>
              <a:rPr lang="ru-RU" sz="1200" b="0" dirty="0" smtClean="0"/>
              <a:t> занимается тем, что </a:t>
            </a:r>
            <a:r>
              <a:rPr lang="ru-RU" sz="1200" b="0" dirty="0" err="1" smtClean="0"/>
              <a:t>машрутизирует</a:t>
            </a:r>
            <a:r>
              <a:rPr lang="ru-RU" sz="1200" b="0" dirty="0" smtClean="0"/>
              <a:t> данные из одной сети в другую, основываясь на IP - адресе приходящих к нему данных. Когда к нему приходит пакет с данными, он смотрит на адрес назначения и затем в свою таблицу маршрутизации и после этого принимает решение, что сделать с данными - перенаправить данные в свою сеть или отправить дальше в другую сеть.</a:t>
            </a:r>
          </a:p>
          <a:p>
            <a:endParaRPr lang="ru-RU" sz="1200" b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2E60-5E3E-4AAB-B5EC-6CA89797E6E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4533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B80FBCB0-19C3-4625-922F-1E99633524D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CCB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997B471C-22F4-4921-A6C9-323F1774D17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386805" y="-585364"/>
            <a:ext cx="7805195" cy="7443364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DB07697D-9A54-4A06-A5D0-96CE9E247A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036" y="351064"/>
            <a:ext cx="5464629" cy="5598885"/>
          </a:xfrm>
        </p:spPr>
        <p:txBody>
          <a:bodyPr anchor="t">
            <a:normAutofit/>
          </a:bodyPr>
          <a:lstStyle>
            <a:lvl1pPr algn="l">
              <a:defRPr sz="4400" b="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B362898B-58E7-4E6A-BD05-B9D65B1DA23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341" y="441325"/>
            <a:ext cx="456747" cy="456746"/>
          </a:xfrm>
          <a:prstGeom prst="rect">
            <a:avLst/>
          </a:prstGeom>
        </p:spPr>
      </p:pic>
      <p:sp>
        <p:nvSpPr>
          <p:cNvPr id="10" name="Текст 13">
            <a:extLst>
              <a:ext uri="{FF2B5EF4-FFF2-40B4-BE49-F238E27FC236}">
                <a16:creationId xmlns:a16="http://schemas.microsoft.com/office/drawing/2014/main" xmlns="" id="{641F2D1B-F3ED-4432-8AFF-DA00FD0CC7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3647" y="6168552"/>
            <a:ext cx="2426381" cy="48101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</a:lstStyle>
          <a:p>
            <a:pPr lvl="0"/>
            <a:r>
              <a:rPr lang="ru-RU" sz="1600" dirty="0"/>
              <a:t>Имя Фамилия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6FFB3BD-8AF8-4135-8DA5-C86CF3BD8405}"/>
              </a:ext>
            </a:extLst>
          </p:cNvPr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309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8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233341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/>
          </a:p>
        </p:txBody>
      </p:sp>
      <p:sp>
        <p:nvSpPr>
          <p:cNvPr id="9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13" name="Заголовок 1"/>
          <p:cNvSpPr>
            <a:spLocks noGrp="1"/>
          </p:cNvSpPr>
          <p:nvPr>
            <p:ph type="title"/>
          </p:nvPr>
        </p:nvSpPr>
        <p:spPr>
          <a:xfrm>
            <a:off x="2681829" y="1071840"/>
            <a:ext cx="9067259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Объект 14"/>
          <p:cNvSpPr>
            <a:spLocks noGrp="1"/>
          </p:cNvSpPr>
          <p:nvPr>
            <p:ph sz="quarter" idx="16"/>
          </p:nvPr>
        </p:nvSpPr>
        <p:spPr>
          <a:xfrm>
            <a:off x="442915" y="1954216"/>
            <a:ext cx="11306175" cy="3995737"/>
          </a:xfrm>
          <a:solidFill>
            <a:schemeClr val="bg2"/>
          </a:solidFill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2895946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/>
          </a:p>
        </p:txBody>
      </p:sp>
      <p:sp>
        <p:nvSpPr>
          <p:cNvPr id="9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13" name="Заголовок 1"/>
          <p:cNvSpPr>
            <a:spLocks noGrp="1"/>
          </p:cNvSpPr>
          <p:nvPr>
            <p:ph type="title"/>
          </p:nvPr>
        </p:nvSpPr>
        <p:spPr>
          <a:xfrm>
            <a:off x="2681833" y="1071840"/>
            <a:ext cx="9067257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Объект 14"/>
          <p:cNvSpPr>
            <a:spLocks noGrp="1"/>
          </p:cNvSpPr>
          <p:nvPr>
            <p:ph sz="quarter" idx="16"/>
          </p:nvPr>
        </p:nvSpPr>
        <p:spPr>
          <a:xfrm>
            <a:off x="2681831" y="1954216"/>
            <a:ext cx="4385720" cy="39957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4" name="Объект 14"/>
          <p:cNvSpPr>
            <a:spLocks noGrp="1"/>
          </p:cNvSpPr>
          <p:nvPr>
            <p:ph sz="quarter" idx="17"/>
          </p:nvPr>
        </p:nvSpPr>
        <p:spPr>
          <a:xfrm>
            <a:off x="7464427" y="1954216"/>
            <a:ext cx="4284663" cy="3995737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endParaRPr lang="ru-RU" dirty="0"/>
          </a:p>
        </p:txBody>
      </p:sp>
      <p:sp>
        <p:nvSpPr>
          <p:cNvPr id="16" name="Текст 3"/>
          <p:cNvSpPr>
            <a:spLocks noGrp="1"/>
          </p:cNvSpPr>
          <p:nvPr>
            <p:ph type="body" sz="half" idx="14"/>
          </p:nvPr>
        </p:nvSpPr>
        <p:spPr>
          <a:xfrm>
            <a:off x="358385" y="2656094"/>
            <a:ext cx="2022107" cy="1706182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1600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356686" y="1954212"/>
            <a:ext cx="2022107" cy="701881"/>
          </a:xfrm>
        </p:spPr>
        <p:txBody>
          <a:bodyPr anchor="b">
            <a:no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249102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Рисунок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7659665" y="2461364"/>
            <a:ext cx="4529867" cy="316908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674853" y="2333038"/>
            <a:ext cx="4392699" cy="3616915"/>
          </a:xfrm>
        </p:spPr>
        <p:txBody>
          <a:bodyPr/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600"/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400"/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200"/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000"/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Второй уровень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Третий уровень</a:t>
            </a: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Четвертый уровень</a:t>
            </a:r>
          </a:p>
          <a:p>
            <a:pPr marL="2057400" marR="0" lvl="4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Пятый уровень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B5CA0C3-2E3F-4C16-8F43-1643E3AA67E7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14" name="Текст 3"/>
          <p:cNvSpPr>
            <a:spLocks noGrp="1"/>
          </p:cNvSpPr>
          <p:nvPr>
            <p:ph type="body" sz="half" idx="14"/>
          </p:nvPr>
        </p:nvSpPr>
        <p:spPr>
          <a:xfrm>
            <a:off x="358385" y="3444662"/>
            <a:ext cx="2022107" cy="2510573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1600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9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356686" y="2333035"/>
            <a:ext cx="2022107" cy="1111624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Название</a:t>
            </a:r>
          </a:p>
        </p:txBody>
      </p:sp>
      <p:sp>
        <p:nvSpPr>
          <p:cNvPr id="24" name="Заголовок 1"/>
          <p:cNvSpPr>
            <a:spLocks noGrp="1"/>
          </p:cNvSpPr>
          <p:nvPr>
            <p:ph type="title"/>
          </p:nvPr>
        </p:nvSpPr>
        <p:spPr>
          <a:xfrm>
            <a:off x="2681829" y="1071840"/>
            <a:ext cx="9067259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8" name="TextBox 17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8068820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Рисунок с подписью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7659665" y="2461364"/>
            <a:ext cx="4529867" cy="3169085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357009" y="3673065"/>
            <a:ext cx="6710541" cy="2276886"/>
          </a:xfrm>
        </p:spPr>
        <p:txBody>
          <a:bodyPr/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600"/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400"/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200"/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000"/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Второй уровень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Третий уровень</a:t>
            </a: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Четвертый уровень</a:t>
            </a:r>
          </a:p>
          <a:p>
            <a:pPr marL="2057400" marR="0" lvl="4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Пятый уровень</a:t>
            </a:r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14" name="Текст 3"/>
          <p:cNvSpPr>
            <a:spLocks noGrp="1"/>
          </p:cNvSpPr>
          <p:nvPr>
            <p:ph type="body" sz="half" idx="14"/>
          </p:nvPr>
        </p:nvSpPr>
        <p:spPr>
          <a:xfrm>
            <a:off x="358386" y="2605536"/>
            <a:ext cx="6709167" cy="766997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1600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9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356685" y="2111390"/>
            <a:ext cx="6710864" cy="494142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Название</a:t>
            </a:r>
          </a:p>
        </p:txBody>
      </p:sp>
      <p:sp>
        <p:nvSpPr>
          <p:cNvPr id="20" name="Заголовок 1"/>
          <p:cNvSpPr>
            <a:spLocks noGrp="1"/>
          </p:cNvSpPr>
          <p:nvPr>
            <p:ph type="title"/>
          </p:nvPr>
        </p:nvSpPr>
        <p:spPr>
          <a:xfrm>
            <a:off x="2681832" y="1071840"/>
            <a:ext cx="9067259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8" name="TextBox 17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  <p:sp>
        <p:nvSpPr>
          <p:cNvPr id="13" name="Номер слайда 6">
            <a:extLst>
              <a:ext uri="{FF2B5EF4-FFF2-40B4-BE49-F238E27FC236}">
                <a16:creationId xmlns:a16="http://schemas.microsoft.com/office/drawing/2014/main" xmlns="" id="{395F98E6-4BB7-4BB4-BA79-89A462A7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04400" y="6180989"/>
            <a:ext cx="2044896" cy="365125"/>
          </a:xfrm>
        </p:spPr>
        <p:txBody>
          <a:bodyPr/>
          <a:lstStyle>
            <a:lvl1pPr>
              <a:defRPr sz="1200"/>
            </a:lvl1pPr>
          </a:lstStyle>
          <a:p>
            <a:fld id="{3B5CA0C3-2E3F-4C16-8F43-1643E3AA67E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1740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Изображение и 3 пун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xmlns="" id="{1C62A2F5-0D18-448F-8F09-10CE830C3C56}"/>
              </a:ext>
            </a:extLst>
          </p:cNvPr>
          <p:cNvSpPr/>
          <p:nvPr userDrawn="1"/>
        </p:nvSpPr>
        <p:spPr>
          <a:xfrm>
            <a:off x="3" y="0"/>
            <a:ext cx="4727575" cy="6858000"/>
          </a:xfrm>
          <a:prstGeom prst="rect">
            <a:avLst/>
          </a:prstGeom>
          <a:solidFill>
            <a:srgbClr val="BCCB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xmlns="" id="{32E44E1D-04E4-45C0-8D07-C18DE0648E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3074" r="35414"/>
          <a:stretch/>
        </p:blipFill>
        <p:spPr>
          <a:xfrm>
            <a:off x="-13405" y="772942"/>
            <a:ext cx="4740983" cy="6085061"/>
          </a:xfrm>
          <a:prstGeom prst="rect">
            <a:avLst/>
          </a:prstGeom>
        </p:spPr>
      </p:pic>
      <p:sp>
        <p:nvSpPr>
          <p:cNvPr id="8" name="Текст 3"/>
          <p:cNvSpPr>
            <a:spLocks noGrp="1"/>
          </p:cNvSpPr>
          <p:nvPr>
            <p:ph type="body" sz="half" idx="2"/>
          </p:nvPr>
        </p:nvSpPr>
        <p:spPr>
          <a:xfrm>
            <a:off x="5780017" y="216976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18" name="Заголовок 1"/>
          <p:cNvSpPr>
            <a:spLocks noGrp="1"/>
          </p:cNvSpPr>
          <p:nvPr>
            <p:ph type="title"/>
          </p:nvPr>
        </p:nvSpPr>
        <p:spPr>
          <a:xfrm>
            <a:off x="4971014" y="1071840"/>
            <a:ext cx="6878284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3" name="Текст 3"/>
          <p:cNvSpPr>
            <a:spLocks noGrp="1"/>
          </p:cNvSpPr>
          <p:nvPr>
            <p:ph type="body" sz="half" idx="17"/>
          </p:nvPr>
        </p:nvSpPr>
        <p:spPr>
          <a:xfrm>
            <a:off x="5780016" y="353739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Текст 3"/>
          <p:cNvSpPr>
            <a:spLocks noGrp="1"/>
          </p:cNvSpPr>
          <p:nvPr>
            <p:ph type="body" sz="half" idx="18"/>
          </p:nvPr>
        </p:nvSpPr>
        <p:spPr>
          <a:xfrm>
            <a:off x="5780016" y="490502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  <p:sp>
        <p:nvSpPr>
          <p:cNvPr id="22" name="Номер слайда 6">
            <a:extLst>
              <a:ext uri="{FF2B5EF4-FFF2-40B4-BE49-F238E27FC236}">
                <a16:creationId xmlns:a16="http://schemas.microsoft.com/office/drawing/2014/main" xmlns="" id="{8554B43C-F7D2-4051-B789-EA94A05E9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04400" y="6180989"/>
            <a:ext cx="2044896" cy="365125"/>
          </a:xfrm>
        </p:spPr>
        <p:txBody>
          <a:bodyPr/>
          <a:lstStyle>
            <a:lvl1pPr>
              <a:defRPr sz="1200"/>
            </a:lvl1pPr>
          </a:lstStyle>
          <a:p>
            <a:fld id="{3B5CA0C3-2E3F-4C16-8F43-1643E3AA67E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94995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Изображение и 3 пункта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583A0B7E-0842-41CB-8C3F-61B796FB8B9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2" y="0"/>
            <a:ext cx="4711700" cy="6858000"/>
          </a:xfrm>
          <a:prstGeom prst="rect">
            <a:avLst/>
          </a:prstGeom>
        </p:spPr>
      </p:pic>
      <p:sp>
        <p:nvSpPr>
          <p:cNvPr id="5" name="Текст 3">
            <a:extLst>
              <a:ext uri="{FF2B5EF4-FFF2-40B4-BE49-F238E27FC236}">
                <a16:creationId xmlns:a16="http://schemas.microsoft.com/office/drawing/2014/main" xmlns="" id="{FFE0D836-39B7-437E-ADCF-A3F8C393C3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80017" y="216976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Текст 12">
            <a:extLst>
              <a:ext uri="{FF2B5EF4-FFF2-40B4-BE49-F238E27FC236}">
                <a16:creationId xmlns:a16="http://schemas.microsoft.com/office/drawing/2014/main" xmlns="" id="{BB5CA8A7-0417-46A1-B3D1-07DCA0AA8B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ACE15152-6544-4481-A539-8ADD4F796A6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xmlns="" id="{1A204C63-43EC-4C40-88C3-75DC103B2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014" y="1071840"/>
            <a:ext cx="6878284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xmlns="" id="{74C03718-8A69-4A18-8CE1-7E67AAE8BD89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780016" y="353739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D2EB45C5-7255-4807-93FB-965621802D8D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5780016" y="490502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F3092F3-95F7-4406-A888-07CFA181977D}"/>
              </a:ext>
            </a:extLst>
          </p:cNvPr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C8057605-4F0A-47D5-B37D-1CCA31B132EC}"/>
              </a:ext>
            </a:extLst>
          </p:cNvPr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  <p:sp>
        <p:nvSpPr>
          <p:cNvPr id="13" name="Номер слайда 6">
            <a:extLst>
              <a:ext uri="{FF2B5EF4-FFF2-40B4-BE49-F238E27FC236}">
                <a16:creationId xmlns:a16="http://schemas.microsoft.com/office/drawing/2014/main" xmlns="" id="{A949AD08-8FE2-48EB-82F1-7D36655F4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04400" y="6180989"/>
            <a:ext cx="2044896" cy="365125"/>
          </a:xfrm>
        </p:spPr>
        <p:txBody>
          <a:bodyPr/>
          <a:lstStyle>
            <a:lvl1pPr>
              <a:defRPr sz="1200"/>
            </a:lvl1pPr>
          </a:lstStyle>
          <a:p>
            <a:fld id="{3B5CA0C3-2E3F-4C16-8F43-1643E3AA67E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3271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Изображение и 3 пункта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>
            <a:extLst>
              <a:ext uri="{FF2B5EF4-FFF2-40B4-BE49-F238E27FC236}">
                <a16:creationId xmlns:a16="http://schemas.microsoft.com/office/drawing/2014/main" xmlns="" id="{2082E0A9-6C9E-4AF5-AE5D-5ED702C297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1"/>
            <a:ext cx="4711700" cy="6858000"/>
          </a:xfrm>
          <a:prstGeom prst="rect">
            <a:avLst/>
          </a:prstGeom>
        </p:spPr>
      </p:pic>
      <p:sp>
        <p:nvSpPr>
          <p:cNvPr id="6" name="Текст 3">
            <a:extLst>
              <a:ext uri="{FF2B5EF4-FFF2-40B4-BE49-F238E27FC236}">
                <a16:creationId xmlns:a16="http://schemas.microsoft.com/office/drawing/2014/main" xmlns="" id="{CA080B2A-3DCB-4F30-9B12-71AB2662F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80017" y="216976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Текст 12">
            <a:extLst>
              <a:ext uri="{FF2B5EF4-FFF2-40B4-BE49-F238E27FC236}">
                <a16:creationId xmlns:a16="http://schemas.microsoft.com/office/drawing/2014/main" xmlns="" id="{962857BE-13F0-49FD-835E-CEB288DFF6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A549AD7A-1987-47D3-9C46-1E14A117DFF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6B730DA4-AD7A-4DBE-B398-D60F1F32A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014" y="1071840"/>
            <a:ext cx="6878284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152582D3-A28B-4D7C-A158-A332B161D5E9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780016" y="353739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xmlns="" id="{7B939C0C-F64A-426E-A7A7-E537B737B515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5780016" y="490502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5931929-390C-40D5-BF41-13E659AA16FF}"/>
              </a:ext>
            </a:extLst>
          </p:cNvPr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635510A-4412-44FA-AC10-88979BCC2937}"/>
              </a:ext>
            </a:extLst>
          </p:cNvPr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  <p:sp>
        <p:nvSpPr>
          <p:cNvPr id="14" name="Номер слайда 6">
            <a:extLst>
              <a:ext uri="{FF2B5EF4-FFF2-40B4-BE49-F238E27FC236}">
                <a16:creationId xmlns:a16="http://schemas.microsoft.com/office/drawing/2014/main" xmlns="" id="{BA34A455-940D-4847-A79D-B2452A0E8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04400" y="6180989"/>
            <a:ext cx="2044896" cy="365125"/>
          </a:xfrm>
        </p:spPr>
        <p:txBody>
          <a:bodyPr/>
          <a:lstStyle>
            <a:lvl1pPr>
              <a:defRPr sz="1200"/>
            </a:lvl1pPr>
          </a:lstStyle>
          <a:p>
            <a:fld id="{3B5CA0C3-2E3F-4C16-8F43-1643E3AA67E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12164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Изображение и 3 пункта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3">
            <a:extLst>
              <a:ext uri="{FF2B5EF4-FFF2-40B4-BE49-F238E27FC236}">
                <a16:creationId xmlns:a16="http://schemas.microsoft.com/office/drawing/2014/main" xmlns="" id="{CA080B2A-3DCB-4F30-9B12-71AB2662F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80017" y="216976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Текст 12">
            <a:extLst>
              <a:ext uri="{FF2B5EF4-FFF2-40B4-BE49-F238E27FC236}">
                <a16:creationId xmlns:a16="http://schemas.microsoft.com/office/drawing/2014/main" xmlns="" id="{962857BE-13F0-49FD-835E-CEB288DFF6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A549AD7A-1987-47D3-9C46-1E14A117DFF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xmlns="" id="{6B730DA4-AD7A-4DBE-B398-D60F1F32A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014" y="1071840"/>
            <a:ext cx="6878284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Текст 3">
            <a:extLst>
              <a:ext uri="{FF2B5EF4-FFF2-40B4-BE49-F238E27FC236}">
                <a16:creationId xmlns:a16="http://schemas.microsoft.com/office/drawing/2014/main" xmlns="" id="{152582D3-A28B-4D7C-A158-A332B161D5E9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780016" y="353739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xmlns="" id="{7B939C0C-F64A-426E-A7A7-E537B737B515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5780016" y="4905023"/>
            <a:ext cx="6069281" cy="123014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Номер слайда 6">
            <a:extLst>
              <a:ext uri="{FF2B5EF4-FFF2-40B4-BE49-F238E27FC236}">
                <a16:creationId xmlns:a16="http://schemas.microsoft.com/office/drawing/2014/main" xmlns="" id="{BA34A455-940D-4847-A79D-B2452A0E8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04400" y="6180989"/>
            <a:ext cx="2044896" cy="365125"/>
          </a:xfrm>
        </p:spPr>
        <p:txBody>
          <a:bodyPr/>
          <a:lstStyle>
            <a:lvl1pPr>
              <a:defRPr sz="1200"/>
            </a:lvl1pPr>
          </a:lstStyle>
          <a:p>
            <a:fld id="{3B5CA0C3-2E3F-4C16-8F43-1643E3AA67E7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xmlns="" id="{88085F97-2606-42E1-94FB-F0F87BB37AFD}"/>
              </a:ext>
            </a:extLst>
          </p:cNvPr>
          <p:cNvSpPr/>
          <p:nvPr userDrawn="1"/>
        </p:nvSpPr>
        <p:spPr>
          <a:xfrm>
            <a:off x="3" y="-20377"/>
            <a:ext cx="4727575" cy="474515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400"/>
          </a:p>
        </p:txBody>
      </p:sp>
      <p:pic>
        <p:nvPicPr>
          <p:cNvPr id="18" name="Рисунок 17" descr="Изображение выглядит как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xmlns="" id="{34BDA662-AF19-46A9-9C6D-2C8E44F2909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33" t="5004" r="32376" b="25768"/>
          <a:stretch/>
        </p:blipFill>
        <p:spPr>
          <a:xfrm>
            <a:off x="3" y="1840374"/>
            <a:ext cx="4727575" cy="50176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5931929-390C-40D5-BF41-13E659AA16FF}"/>
              </a:ext>
            </a:extLst>
          </p:cNvPr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>
                <a:solidFill>
                  <a:schemeClr val="bg1"/>
                </a:solidFill>
              </a:rPr>
              <a:t>Positive Technologies</a:t>
            </a:r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635510A-4412-44FA-AC10-88979BCC2937}"/>
              </a:ext>
            </a:extLst>
          </p:cNvPr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ptsecurity.com</a:t>
            </a:r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19" name="Текст 12">
            <a:extLst>
              <a:ext uri="{FF2B5EF4-FFF2-40B4-BE49-F238E27FC236}">
                <a16:creationId xmlns:a16="http://schemas.microsoft.com/office/drawing/2014/main" xmlns="" id="{5F0FC162-9D21-46AE-8320-1EA520BECA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6685" y="323356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7310194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Изображен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>
          <a:xfrm>
            <a:off x="0" y="0"/>
            <a:ext cx="4720637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Текст 3"/>
          <p:cNvSpPr>
            <a:spLocks noGrp="1"/>
          </p:cNvSpPr>
          <p:nvPr>
            <p:ph type="body" sz="half" idx="2"/>
          </p:nvPr>
        </p:nvSpPr>
        <p:spPr>
          <a:xfrm>
            <a:off x="5035421" y="2169763"/>
            <a:ext cx="6713671" cy="3780188"/>
          </a:xfrm>
        </p:spPr>
        <p:txBody>
          <a:bodyPr/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600"/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400"/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200"/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000"/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Второй уровень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Третий уровень</a:t>
            </a: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Четвертый уровень</a:t>
            </a:r>
          </a:p>
          <a:p>
            <a:pPr marL="2057400" marR="0" lvl="4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Пятый уровень</a:t>
            </a:r>
          </a:p>
        </p:txBody>
      </p:sp>
      <p:sp>
        <p:nvSpPr>
          <p:cNvPr id="9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18" name="Заголовок 1"/>
          <p:cNvSpPr>
            <a:spLocks noGrp="1"/>
          </p:cNvSpPr>
          <p:nvPr>
            <p:ph type="title"/>
          </p:nvPr>
        </p:nvSpPr>
        <p:spPr>
          <a:xfrm>
            <a:off x="5035419" y="1071840"/>
            <a:ext cx="6713669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55579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F8B32EFF-221D-4426-BA95-5BF00E9CB09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CCB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436ED833-42E3-4E9A-A22D-262C9BC0B1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386805" y="-585364"/>
            <a:ext cx="7805195" cy="744336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B3F07D4B-2C82-4522-9B32-301D45E251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341" y="441325"/>
            <a:ext cx="456747" cy="4567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E2244AA-4963-43E1-B431-612A4AB06028}"/>
              </a:ext>
            </a:extLst>
          </p:cNvPr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  <p:sp>
        <p:nvSpPr>
          <p:cNvPr id="10" name="Текст 13">
            <a:extLst>
              <a:ext uri="{FF2B5EF4-FFF2-40B4-BE49-F238E27FC236}">
                <a16:creationId xmlns:a16="http://schemas.microsoft.com/office/drawing/2014/main" xmlns="" id="{0CC08AFF-ABFF-48DF-B383-02773DDB64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3647" y="6171092"/>
            <a:ext cx="2426381" cy="48101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</a:lstStyle>
          <a:p>
            <a:pPr lvl="0"/>
            <a:r>
              <a:rPr lang="ru-RU" sz="1600" dirty="0"/>
              <a:t>Имя Фамилия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xmlns="" id="{723D8B8E-54E1-4888-8704-23B24CC61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035" y="1291891"/>
            <a:ext cx="5913664" cy="476612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Заголовок 2">
            <a:extLst>
              <a:ext uri="{FF2B5EF4-FFF2-40B4-BE49-F238E27FC236}">
                <a16:creationId xmlns:a16="http://schemas.microsoft.com/office/drawing/2014/main" xmlns="" id="{45E5AC56-F013-40A4-8C42-94E7A44A34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704" y="383723"/>
            <a:ext cx="5927467" cy="1910443"/>
          </a:xfrm>
        </p:spPr>
        <p:txBody>
          <a:bodyPr>
            <a:normAutofit/>
          </a:bodyPr>
          <a:lstStyle>
            <a:lvl1pPr>
              <a:lnSpc>
                <a:spcPts val="6600"/>
              </a:lnSpc>
              <a:defRPr sz="6600" b="0"/>
            </a:lvl1pPr>
          </a:lstStyle>
          <a:p>
            <a:r>
              <a:rPr lang="ru-RU" dirty="0"/>
              <a:t>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6233294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/>
          </a:p>
        </p:txBody>
      </p:sp>
      <p:sp>
        <p:nvSpPr>
          <p:cNvPr id="8" name="Текст 3"/>
          <p:cNvSpPr>
            <a:spLocks noGrp="1"/>
          </p:cNvSpPr>
          <p:nvPr>
            <p:ph type="body" sz="half" idx="2"/>
          </p:nvPr>
        </p:nvSpPr>
        <p:spPr>
          <a:xfrm>
            <a:off x="2681832" y="2169763"/>
            <a:ext cx="9067259" cy="3780188"/>
          </a:xfrm>
        </p:spPr>
        <p:txBody>
          <a:bodyPr/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600"/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400"/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200"/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000"/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Второй уровень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Третий уровень</a:t>
            </a: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Четвертый уровень</a:t>
            </a:r>
          </a:p>
          <a:p>
            <a:pPr marL="2057400" marR="0" lvl="4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Пятый уровень</a:t>
            </a:r>
          </a:p>
        </p:txBody>
      </p: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52369"/>
            <a:ext cx="331615" cy="331614"/>
          </a:xfrm>
          <a:prstGeom prst="rect">
            <a:avLst/>
          </a:prstGeom>
        </p:spPr>
      </p:pic>
      <p:sp>
        <p:nvSpPr>
          <p:cNvPr id="13" name="Заголовок 1"/>
          <p:cNvSpPr>
            <a:spLocks noGrp="1"/>
          </p:cNvSpPr>
          <p:nvPr>
            <p:ph type="title"/>
          </p:nvPr>
        </p:nvSpPr>
        <p:spPr>
          <a:xfrm>
            <a:off x="2681832" y="1071840"/>
            <a:ext cx="9067259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4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663735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/>
          </a:p>
        </p:txBody>
      </p:sp>
      <p:sp>
        <p:nvSpPr>
          <p:cNvPr id="8" name="Текст 3"/>
          <p:cNvSpPr>
            <a:spLocks noGrp="1"/>
          </p:cNvSpPr>
          <p:nvPr>
            <p:ph type="body" sz="half" idx="2"/>
          </p:nvPr>
        </p:nvSpPr>
        <p:spPr>
          <a:xfrm>
            <a:off x="2681832" y="2169763"/>
            <a:ext cx="6727283" cy="3780188"/>
          </a:xfrm>
        </p:spPr>
        <p:txBody>
          <a:bodyPr/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600"/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400"/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200"/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000"/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Второй уровень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Третий уровень</a:t>
            </a:r>
          </a:p>
          <a:p>
            <a:pPr marL="1600200" marR="0" lvl="3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Четвертый уровень</a:t>
            </a:r>
          </a:p>
          <a:p>
            <a:pPr marL="2057400" marR="0" lvl="4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buFontTx/>
              <a:buBlip>
                <a:blip r:embed="rId2"/>
              </a:buBlip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Пятый уровень</a:t>
            </a:r>
          </a:p>
        </p:txBody>
      </p: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52369"/>
            <a:ext cx="331615" cy="331614"/>
          </a:xfrm>
          <a:prstGeom prst="rect">
            <a:avLst/>
          </a:prstGeom>
        </p:spPr>
      </p:pic>
      <p:sp>
        <p:nvSpPr>
          <p:cNvPr id="12" name="Текст 3"/>
          <p:cNvSpPr>
            <a:spLocks noGrp="1"/>
          </p:cNvSpPr>
          <p:nvPr>
            <p:ph type="body" sz="half" idx="14"/>
          </p:nvPr>
        </p:nvSpPr>
        <p:spPr>
          <a:xfrm>
            <a:off x="9726981" y="2169764"/>
            <a:ext cx="2022107" cy="3785468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3" name="Заголовок 1"/>
          <p:cNvSpPr>
            <a:spLocks noGrp="1"/>
          </p:cNvSpPr>
          <p:nvPr>
            <p:ph type="title"/>
          </p:nvPr>
        </p:nvSpPr>
        <p:spPr>
          <a:xfrm>
            <a:off x="2681829" y="1071840"/>
            <a:ext cx="9067259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6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8360720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2681829" y="1071836"/>
            <a:ext cx="9067259" cy="1476552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  <a:br>
              <a:rPr lang="ru-RU" dirty="0"/>
            </a:br>
            <a:r>
              <a:rPr lang="ru-RU" dirty="0"/>
              <a:t>в две строки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half" idx="2"/>
          </p:nvPr>
        </p:nvSpPr>
        <p:spPr>
          <a:xfrm>
            <a:off x="2681833" y="3248968"/>
            <a:ext cx="4385719" cy="534641"/>
          </a:xfr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7" name="Рисунок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52369"/>
            <a:ext cx="331615" cy="331614"/>
          </a:xfrm>
          <a:prstGeom prst="rect">
            <a:avLst/>
          </a:prstGeom>
        </p:spPr>
      </p:pic>
      <p:sp>
        <p:nvSpPr>
          <p:cNvPr id="12" name="Текст 3"/>
          <p:cNvSpPr>
            <a:spLocks noGrp="1"/>
          </p:cNvSpPr>
          <p:nvPr>
            <p:ph type="body" sz="half" idx="14" hasCustomPrompt="1"/>
          </p:nvPr>
        </p:nvSpPr>
        <p:spPr>
          <a:xfrm>
            <a:off x="2681830" y="2714324"/>
            <a:ext cx="2022107" cy="534640"/>
          </a:xfrm>
        </p:spPr>
        <p:txBody>
          <a:bodyPr anchor="b"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4" name="Текст 3"/>
          <p:cNvSpPr>
            <a:spLocks noGrp="1"/>
          </p:cNvSpPr>
          <p:nvPr>
            <p:ph type="body" sz="half" idx="16"/>
          </p:nvPr>
        </p:nvSpPr>
        <p:spPr>
          <a:xfrm>
            <a:off x="7363368" y="3248968"/>
            <a:ext cx="4385720" cy="534641"/>
          </a:xfr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Текст 3"/>
          <p:cNvSpPr>
            <a:spLocks noGrp="1"/>
          </p:cNvSpPr>
          <p:nvPr>
            <p:ph type="body" sz="half" idx="17" hasCustomPrompt="1"/>
          </p:nvPr>
        </p:nvSpPr>
        <p:spPr>
          <a:xfrm>
            <a:off x="7363369" y="2714324"/>
            <a:ext cx="2022107" cy="534640"/>
          </a:xfrm>
        </p:spPr>
        <p:txBody>
          <a:bodyPr anchor="b"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6" name="Текст 3"/>
          <p:cNvSpPr>
            <a:spLocks noGrp="1"/>
          </p:cNvSpPr>
          <p:nvPr>
            <p:ph type="body" sz="half" idx="18"/>
          </p:nvPr>
        </p:nvSpPr>
        <p:spPr>
          <a:xfrm>
            <a:off x="2681833" y="4852889"/>
            <a:ext cx="4385719" cy="534641"/>
          </a:xfr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Текст 3"/>
          <p:cNvSpPr>
            <a:spLocks noGrp="1"/>
          </p:cNvSpPr>
          <p:nvPr>
            <p:ph type="body" sz="half" idx="19" hasCustomPrompt="1"/>
          </p:nvPr>
        </p:nvSpPr>
        <p:spPr>
          <a:xfrm>
            <a:off x="2681830" y="4318245"/>
            <a:ext cx="2022107" cy="534640"/>
          </a:xfrm>
        </p:spPr>
        <p:txBody>
          <a:bodyPr anchor="b"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9" name="Текст 3"/>
          <p:cNvSpPr>
            <a:spLocks noGrp="1"/>
          </p:cNvSpPr>
          <p:nvPr>
            <p:ph type="body" sz="half" idx="20"/>
          </p:nvPr>
        </p:nvSpPr>
        <p:spPr>
          <a:xfrm>
            <a:off x="7363368" y="4852889"/>
            <a:ext cx="4385720" cy="534641"/>
          </a:xfr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Текст 3"/>
          <p:cNvSpPr>
            <a:spLocks noGrp="1"/>
          </p:cNvSpPr>
          <p:nvPr>
            <p:ph type="body" sz="half" idx="21" hasCustomPrompt="1"/>
          </p:nvPr>
        </p:nvSpPr>
        <p:spPr>
          <a:xfrm>
            <a:off x="7363369" y="4318245"/>
            <a:ext cx="2022107" cy="534640"/>
          </a:xfrm>
        </p:spPr>
        <p:txBody>
          <a:bodyPr anchor="b"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21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24" name="TextBox 23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15821809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с примечания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/>
          <p:cNvSpPr/>
          <p:nvPr userDrawn="1"/>
        </p:nvSpPr>
        <p:spPr>
          <a:xfrm>
            <a:off x="0" y="4496503"/>
            <a:ext cx="12192000" cy="23615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52369"/>
            <a:ext cx="331615" cy="331614"/>
          </a:xfrm>
          <a:prstGeom prst="rect">
            <a:avLst/>
          </a:prstGeom>
        </p:spPr>
      </p:pic>
      <p:sp>
        <p:nvSpPr>
          <p:cNvPr id="14" name="Текст 3"/>
          <p:cNvSpPr>
            <a:spLocks noGrp="1"/>
          </p:cNvSpPr>
          <p:nvPr>
            <p:ph type="body" sz="half" idx="2"/>
          </p:nvPr>
        </p:nvSpPr>
        <p:spPr>
          <a:xfrm>
            <a:off x="2681832" y="2273421"/>
            <a:ext cx="9067259" cy="103184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 b="1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 b="1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 b="1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 b="1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 b="1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6" name="Текст 3"/>
          <p:cNvSpPr>
            <a:spLocks noGrp="1"/>
          </p:cNvSpPr>
          <p:nvPr>
            <p:ph type="body" sz="half" idx="14"/>
          </p:nvPr>
        </p:nvSpPr>
        <p:spPr>
          <a:xfrm>
            <a:off x="358385" y="2656094"/>
            <a:ext cx="2022107" cy="1706182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1600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"/>
          <p:cNvSpPr>
            <a:spLocks noGrp="1"/>
          </p:cNvSpPr>
          <p:nvPr>
            <p:ph type="body" sz="half" idx="17"/>
          </p:nvPr>
        </p:nvSpPr>
        <p:spPr>
          <a:xfrm>
            <a:off x="2680136" y="4769146"/>
            <a:ext cx="4387417" cy="1287709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 b="1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 b="1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 b="1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 b="1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 b="1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Текст 3"/>
          <p:cNvSpPr>
            <a:spLocks noGrp="1"/>
          </p:cNvSpPr>
          <p:nvPr>
            <p:ph type="body" sz="half" idx="18"/>
          </p:nvPr>
        </p:nvSpPr>
        <p:spPr>
          <a:xfrm>
            <a:off x="7382335" y="4769146"/>
            <a:ext cx="4366756" cy="1287709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600" b="1"/>
            </a:lvl1pPr>
            <a:lvl2pPr marL="4572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400" b="1"/>
            </a:lvl2pPr>
            <a:lvl3pPr marL="9144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200" b="1"/>
            </a:lvl3pPr>
            <a:lvl4pPr marL="13716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 b="1"/>
            </a:lvl4pPr>
            <a:lvl5pPr marL="182880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 typeface="Arial" panose="020B0604020202020204" pitchFamily="34" charset="0"/>
              <a:buNone/>
              <a:tabLst/>
              <a:defRPr sz="1000" b="1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228600" marR="0" lvl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0000"/>
              </a:buClr>
              <a:buSzPct val="100000"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21212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Образец текста</a:t>
            </a:r>
            <a:endParaRPr kumimoji="0" lang="ru-RU" sz="1100" b="0" i="0" u="none" strike="noStrike" kern="1200" cap="none" spc="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" name="Текст 3"/>
          <p:cNvSpPr>
            <a:spLocks noGrp="1"/>
          </p:cNvSpPr>
          <p:nvPr>
            <p:ph type="body" sz="half" idx="19"/>
          </p:nvPr>
        </p:nvSpPr>
        <p:spPr>
          <a:xfrm>
            <a:off x="2681833" y="3802815"/>
            <a:ext cx="1521055" cy="693684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2680135" y="3360895"/>
            <a:ext cx="1521055" cy="382676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2" name="Текст 3"/>
          <p:cNvSpPr>
            <a:spLocks noGrp="1"/>
          </p:cNvSpPr>
          <p:nvPr>
            <p:ph type="body" sz="half" idx="21"/>
          </p:nvPr>
        </p:nvSpPr>
        <p:spPr>
          <a:xfrm>
            <a:off x="4249727" y="3802815"/>
            <a:ext cx="1521055" cy="693684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3" name="Текст 3"/>
          <p:cNvSpPr>
            <a:spLocks noGrp="1"/>
          </p:cNvSpPr>
          <p:nvPr>
            <p:ph type="body" sz="half" idx="22" hasCustomPrompt="1"/>
          </p:nvPr>
        </p:nvSpPr>
        <p:spPr>
          <a:xfrm>
            <a:off x="4248031" y="3360895"/>
            <a:ext cx="1521055" cy="382676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23"/>
          </p:nvPr>
        </p:nvSpPr>
        <p:spPr>
          <a:xfrm>
            <a:off x="5819335" y="3802815"/>
            <a:ext cx="1521055" cy="693684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5" name="Текст 3"/>
          <p:cNvSpPr>
            <a:spLocks noGrp="1"/>
          </p:cNvSpPr>
          <p:nvPr>
            <p:ph type="body" sz="half" idx="24" hasCustomPrompt="1"/>
          </p:nvPr>
        </p:nvSpPr>
        <p:spPr>
          <a:xfrm>
            <a:off x="5817638" y="3360895"/>
            <a:ext cx="1521055" cy="382676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3"/>
          <p:cNvSpPr>
            <a:spLocks noGrp="1"/>
          </p:cNvSpPr>
          <p:nvPr>
            <p:ph type="body" sz="half" idx="25"/>
          </p:nvPr>
        </p:nvSpPr>
        <p:spPr>
          <a:xfrm>
            <a:off x="7382334" y="3802815"/>
            <a:ext cx="1521055" cy="693684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7" name="Текст 3"/>
          <p:cNvSpPr>
            <a:spLocks noGrp="1"/>
          </p:cNvSpPr>
          <p:nvPr>
            <p:ph type="body" sz="half" idx="26" hasCustomPrompt="1"/>
          </p:nvPr>
        </p:nvSpPr>
        <p:spPr>
          <a:xfrm>
            <a:off x="7380636" y="3360895"/>
            <a:ext cx="1521055" cy="382676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30" name="Заголовок 1"/>
          <p:cNvSpPr>
            <a:spLocks noGrp="1"/>
          </p:cNvSpPr>
          <p:nvPr>
            <p:ph type="title"/>
          </p:nvPr>
        </p:nvSpPr>
        <p:spPr>
          <a:xfrm>
            <a:off x="2681832" y="1071840"/>
            <a:ext cx="9067259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1" name="Текст 3"/>
          <p:cNvSpPr>
            <a:spLocks noGrp="1"/>
          </p:cNvSpPr>
          <p:nvPr>
            <p:ph type="body" sz="half" idx="27" hasCustomPrompt="1"/>
          </p:nvPr>
        </p:nvSpPr>
        <p:spPr>
          <a:xfrm>
            <a:off x="356686" y="2169763"/>
            <a:ext cx="2022107" cy="486330"/>
          </a:xfrm>
        </p:spPr>
        <p:txBody>
          <a:bodyPr anchor="b">
            <a:no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34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sp>
        <p:nvSpPr>
          <p:cNvPr id="35" name="TextBox 34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  <p:sp>
        <p:nvSpPr>
          <p:cNvPr id="32" name="TextBox 31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27772221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рывающий слайд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DAF7B9FD-711C-4285-B2F6-2708424AB76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CCB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10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xmlns="" id="{DF95EE0C-2229-4561-B778-3EFAA9A91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386805" y="-585364"/>
            <a:ext cx="7805195" cy="7443364"/>
          </a:xfrm>
          <a:prstGeom prst="rect">
            <a:avLst/>
          </a:prstGeom>
        </p:spPr>
      </p:pic>
      <p:sp>
        <p:nvSpPr>
          <p:cNvPr id="16" name="Заголовок 2"/>
          <p:cNvSpPr>
            <a:spLocks noGrp="1"/>
          </p:cNvSpPr>
          <p:nvPr>
            <p:ph type="title" hasCustomPrompt="1"/>
          </p:nvPr>
        </p:nvSpPr>
        <p:spPr>
          <a:xfrm>
            <a:off x="342704" y="383723"/>
            <a:ext cx="5927467" cy="1910443"/>
          </a:xfrm>
        </p:spPr>
        <p:txBody>
          <a:bodyPr>
            <a:normAutofit/>
          </a:bodyPr>
          <a:lstStyle>
            <a:lvl1pPr>
              <a:lnSpc>
                <a:spcPts val="6600"/>
              </a:lnSpc>
              <a:defRPr sz="6600" b="0"/>
            </a:lvl1pPr>
          </a:lstStyle>
          <a:p>
            <a:r>
              <a:rPr lang="ru-RU" dirty="0"/>
              <a:t>Спасибо </a:t>
            </a:r>
            <a:br>
              <a:rPr lang="ru-RU" dirty="0"/>
            </a:br>
            <a:r>
              <a:rPr lang="ru-RU" dirty="0"/>
              <a:t>за внимание</a:t>
            </a:r>
          </a:p>
        </p:txBody>
      </p:sp>
      <p:sp>
        <p:nvSpPr>
          <p:cNvPr id="8" name="Дата 3"/>
          <p:cNvSpPr>
            <a:spLocks noGrp="1"/>
          </p:cNvSpPr>
          <p:nvPr>
            <p:ph type="dt" sz="half" idx="10"/>
          </p:nvPr>
        </p:nvSpPr>
        <p:spPr>
          <a:xfrm>
            <a:off x="339880" y="5685743"/>
            <a:ext cx="2026781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fld id="{CFB677EA-F93F-4CCA-801F-884D64C3B84C}" type="datetime1">
              <a:rPr lang="ru-RU" smtClean="0"/>
              <a:pPr/>
              <a:t>05.04.2022</a:t>
            </a:fld>
            <a:endParaRPr lang="ru-RU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33827" y="6172705"/>
            <a:ext cx="2355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600" dirty="0"/>
              <a:t>Positive Technologies</a:t>
            </a:r>
            <a:endParaRPr lang="ru-RU" sz="1600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953653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686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рывающий слайд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598449D6-BE1C-475E-B363-1990A0CE44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6" name="Заголовок 2"/>
          <p:cNvSpPr>
            <a:spLocks noGrp="1"/>
          </p:cNvSpPr>
          <p:nvPr>
            <p:ph type="title" hasCustomPrompt="1"/>
          </p:nvPr>
        </p:nvSpPr>
        <p:spPr>
          <a:xfrm>
            <a:off x="342704" y="383723"/>
            <a:ext cx="5927467" cy="1910443"/>
          </a:xfrm>
        </p:spPr>
        <p:txBody>
          <a:bodyPr>
            <a:normAutofit/>
          </a:bodyPr>
          <a:lstStyle>
            <a:lvl1pPr>
              <a:lnSpc>
                <a:spcPts val="6600"/>
              </a:lnSpc>
              <a:defRPr sz="6600" b="0"/>
            </a:lvl1pPr>
          </a:lstStyle>
          <a:p>
            <a:r>
              <a:rPr lang="ru-RU" dirty="0"/>
              <a:t>Спасибо </a:t>
            </a:r>
            <a:br>
              <a:rPr lang="ru-RU" dirty="0"/>
            </a:br>
            <a:r>
              <a:rPr lang="ru-RU" dirty="0"/>
              <a:t>за внимание</a:t>
            </a:r>
          </a:p>
        </p:txBody>
      </p:sp>
      <p:sp>
        <p:nvSpPr>
          <p:cNvPr id="8" name="Дата 3"/>
          <p:cNvSpPr>
            <a:spLocks noGrp="1"/>
          </p:cNvSpPr>
          <p:nvPr>
            <p:ph type="dt" sz="half" idx="10"/>
          </p:nvPr>
        </p:nvSpPr>
        <p:spPr>
          <a:xfrm>
            <a:off x="339880" y="5685743"/>
            <a:ext cx="2026781" cy="365125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fld id="{CFB677EA-F93F-4CCA-801F-884D64C3B84C}" type="datetime1">
              <a:rPr lang="ru-RU" smtClean="0"/>
              <a:pPr/>
              <a:t>05.04.2022</a:t>
            </a:fld>
            <a:endParaRPr lang="ru-RU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33827" y="6172705"/>
            <a:ext cx="2355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600" dirty="0"/>
              <a:t>Positive Technologies</a:t>
            </a:r>
            <a:endParaRPr lang="ru-RU" sz="1600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31791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68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крывающий слайд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97D9C085-80F0-4D08-B62B-793F6ABD8B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66" t="30107" r="6556" b="1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Заголовок 2"/>
          <p:cNvSpPr>
            <a:spLocks noGrp="1"/>
          </p:cNvSpPr>
          <p:nvPr>
            <p:ph type="title" hasCustomPrompt="1"/>
          </p:nvPr>
        </p:nvSpPr>
        <p:spPr>
          <a:xfrm>
            <a:off x="342704" y="383723"/>
            <a:ext cx="5927467" cy="1910443"/>
          </a:xfrm>
        </p:spPr>
        <p:txBody>
          <a:bodyPr>
            <a:normAutofit/>
          </a:bodyPr>
          <a:lstStyle>
            <a:lvl1pPr>
              <a:lnSpc>
                <a:spcPts val="6600"/>
              </a:lnSpc>
              <a:defRPr sz="66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Спасибо </a:t>
            </a:r>
            <a:br>
              <a:rPr lang="ru-RU" dirty="0"/>
            </a:br>
            <a:r>
              <a:rPr lang="ru-RU" dirty="0"/>
              <a:t>за внимание</a:t>
            </a:r>
          </a:p>
        </p:txBody>
      </p:sp>
      <p:sp>
        <p:nvSpPr>
          <p:cNvPr id="8" name="Дата 3"/>
          <p:cNvSpPr>
            <a:spLocks noGrp="1"/>
          </p:cNvSpPr>
          <p:nvPr>
            <p:ph type="dt" sz="half" idx="10"/>
          </p:nvPr>
        </p:nvSpPr>
        <p:spPr>
          <a:xfrm>
            <a:off x="339880" y="5685743"/>
            <a:ext cx="2026781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CFB677EA-F93F-4CCA-801F-884D64C3B84C}" type="datetime1">
              <a:rPr lang="ru-RU" smtClean="0"/>
              <a:pPr/>
              <a:t>05.04.2022</a:t>
            </a:fld>
            <a:endParaRPr lang="ru-RU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33827" y="6172705"/>
            <a:ext cx="2355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600" dirty="0">
                <a:solidFill>
                  <a:schemeClr val="bg1"/>
                </a:solidFill>
              </a:rPr>
              <a:t>Positive Technologies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457152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68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1444FE31-5399-4C4F-B22C-500FB872C6E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CCB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49064771-C72D-4166-955D-44D7161202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642" t="32411"/>
          <a:stretch/>
        </p:blipFill>
        <p:spPr>
          <a:xfrm flipH="1">
            <a:off x="4386802" y="0"/>
            <a:ext cx="7805199" cy="6858000"/>
          </a:xfrm>
          <a:prstGeom prst="rect">
            <a:avLst/>
          </a:prstGeom>
        </p:spPr>
      </p:pic>
      <p:sp>
        <p:nvSpPr>
          <p:cNvPr id="8" name="Текст 2">
            <a:extLst>
              <a:ext uri="{FF2B5EF4-FFF2-40B4-BE49-F238E27FC236}">
                <a16:creationId xmlns:a16="http://schemas.microsoft.com/office/drawing/2014/main" xmlns="" id="{BB7D6603-5FDC-4872-9FEC-8B5E8B7AF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035" y="2124831"/>
            <a:ext cx="5913664" cy="3841750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Заголовок 2">
            <a:extLst>
              <a:ext uri="{FF2B5EF4-FFF2-40B4-BE49-F238E27FC236}">
                <a16:creationId xmlns:a16="http://schemas.microsoft.com/office/drawing/2014/main" xmlns="" id="{450C0215-BC11-413A-B3A0-DCA3F6BCB3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704" y="383723"/>
            <a:ext cx="5927467" cy="1910443"/>
          </a:xfrm>
        </p:spPr>
        <p:txBody>
          <a:bodyPr>
            <a:normAutofit/>
          </a:bodyPr>
          <a:lstStyle>
            <a:lvl1pPr>
              <a:lnSpc>
                <a:spcPts val="6600"/>
              </a:lnSpc>
              <a:defRPr sz="6600" b="0"/>
            </a:lvl1pPr>
          </a:lstStyle>
          <a:p>
            <a:r>
              <a:rPr lang="ru-RU" dirty="0"/>
              <a:t>Заголовок</a:t>
            </a:r>
            <a:br>
              <a:rPr lang="ru-RU" dirty="0"/>
            </a:br>
            <a:r>
              <a:rPr lang="ru-RU" dirty="0"/>
              <a:t>в две строки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D600CB3D-3332-4686-956C-3B7050E6998D}"/>
              </a:ext>
            </a:extLst>
          </p:cNvPr>
          <p:cNvSpPr txBox="1"/>
          <p:nvPr userDrawn="1"/>
        </p:nvSpPr>
        <p:spPr>
          <a:xfrm>
            <a:off x="333827" y="6172705"/>
            <a:ext cx="2355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600" dirty="0"/>
              <a:t>Positive Technologies</a:t>
            </a:r>
            <a:endParaRPr lang="ru-RU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80883E4C-6F7F-4E67-A2DB-3250950E907F}"/>
              </a:ext>
            </a:extLst>
          </p:cNvPr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0EA3881-3E2B-49A7-AB08-03237B08ECE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341" y="441325"/>
            <a:ext cx="456747" cy="45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376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AE69E785-AF58-489B-A163-117FC16A85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xmlns="" id="{FC30DAE9-F946-4DB4-9C12-948ECF5A2C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036" y="351064"/>
            <a:ext cx="5464629" cy="5598885"/>
          </a:xfrm>
        </p:spPr>
        <p:txBody>
          <a:bodyPr anchor="t">
            <a:normAutofit/>
          </a:bodyPr>
          <a:lstStyle>
            <a:lvl1pPr algn="l">
              <a:defRPr sz="4400" b="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D9F0090-2EE5-43E0-A18A-CAB46F3BA18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341" y="441325"/>
            <a:ext cx="456747" cy="456746"/>
          </a:xfrm>
          <a:prstGeom prst="rect">
            <a:avLst/>
          </a:prstGeom>
        </p:spPr>
      </p:pic>
      <p:sp>
        <p:nvSpPr>
          <p:cNvPr id="7" name="Текст 13">
            <a:extLst>
              <a:ext uri="{FF2B5EF4-FFF2-40B4-BE49-F238E27FC236}">
                <a16:creationId xmlns:a16="http://schemas.microsoft.com/office/drawing/2014/main" xmlns="" id="{4924B48F-BE98-4A97-B53B-128B63519F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3647" y="6168552"/>
            <a:ext cx="2426381" cy="48101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</a:lstStyle>
          <a:p>
            <a:pPr lvl="0"/>
            <a:r>
              <a:rPr lang="ru-RU" sz="1600" dirty="0"/>
              <a:t>Имя Фамилия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E2953F5-DAA6-4FEF-B2FA-1A2BBBA7401C}"/>
              </a:ext>
            </a:extLst>
          </p:cNvPr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9361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BD9C9434-8532-4BFA-8E38-5E8A8382CB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66" t="30107" r="6556" b="116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xmlns="" id="{2AC2355D-62AC-4D0E-8C75-F127970ED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036" y="351064"/>
            <a:ext cx="5464629" cy="5598885"/>
          </a:xfrm>
        </p:spPr>
        <p:txBody>
          <a:bodyPr anchor="t">
            <a:normAutofit/>
          </a:bodyPr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1B1A4E91-733D-4867-82DE-BC0DAA2DFDD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341" y="441325"/>
            <a:ext cx="456747" cy="456746"/>
          </a:xfrm>
          <a:prstGeom prst="rect">
            <a:avLst/>
          </a:prstGeom>
        </p:spPr>
      </p:pic>
      <p:sp>
        <p:nvSpPr>
          <p:cNvPr id="9" name="Текст 13">
            <a:extLst>
              <a:ext uri="{FF2B5EF4-FFF2-40B4-BE49-F238E27FC236}">
                <a16:creationId xmlns:a16="http://schemas.microsoft.com/office/drawing/2014/main" xmlns="" id="{C4F3AFA2-E965-49DD-AF0F-63547C5982F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3647" y="6168552"/>
            <a:ext cx="2426381" cy="481013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sz="1600" dirty="0"/>
              <a:t>Имя Фамилия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75B2D60-B868-4596-B525-8D54E3939679}"/>
              </a:ext>
            </a:extLst>
          </p:cNvPr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31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презентации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671715" y="2647494"/>
            <a:ext cx="9189133" cy="33273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Заголовок 2"/>
          <p:cNvSpPr>
            <a:spLocks noGrp="1"/>
          </p:cNvSpPr>
          <p:nvPr>
            <p:ph type="title" hasCustomPrompt="1"/>
          </p:nvPr>
        </p:nvSpPr>
        <p:spPr>
          <a:xfrm>
            <a:off x="2640266" y="898072"/>
            <a:ext cx="9220583" cy="1724480"/>
          </a:xfrm>
        </p:spPr>
        <p:txBody>
          <a:bodyPr>
            <a:normAutofit/>
          </a:bodyPr>
          <a:lstStyle>
            <a:lvl1pPr>
              <a:lnSpc>
                <a:spcPts val="6600"/>
              </a:lnSpc>
              <a:defRPr sz="6600" b="0"/>
            </a:lvl1pPr>
          </a:lstStyle>
          <a:p>
            <a:r>
              <a:rPr lang="ru-RU" dirty="0"/>
              <a:t>Раздел</a:t>
            </a:r>
            <a:br>
              <a:rPr lang="ru-RU" dirty="0"/>
            </a:br>
            <a:r>
              <a:rPr lang="ru-RU" dirty="0"/>
              <a:t>презентации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333827" y="6172705"/>
            <a:ext cx="2355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600" dirty="0"/>
              <a:t>Positive Technologies</a:t>
            </a:r>
            <a:endParaRPr lang="ru-RU" sz="1600" dirty="0"/>
          </a:p>
        </p:txBody>
      </p:sp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2341" y="441325"/>
            <a:ext cx="456747" cy="456746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95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аздел презентации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xmlns="" id="{217F614F-BD90-45E2-805B-9AEEDEA5859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BCCB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673D4E3C-382C-480E-ABBB-5CA7FF9587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5748" y="1493450"/>
            <a:ext cx="10988351" cy="5224317"/>
          </a:xfrm>
          <a:prstGeom prst="rect">
            <a:avLst/>
          </a:prstGeom>
        </p:spPr>
      </p:pic>
      <p:sp>
        <p:nvSpPr>
          <p:cNvPr id="5" name="Текст 2">
            <a:extLst>
              <a:ext uri="{FF2B5EF4-FFF2-40B4-BE49-F238E27FC236}">
                <a16:creationId xmlns:a16="http://schemas.microsoft.com/office/drawing/2014/main" xmlns="" id="{3CD4F864-0605-440B-8433-54828F58B1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71715" y="2647494"/>
            <a:ext cx="9189133" cy="33273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17A0EB4C-5C63-43D0-9808-C015EFD60A86}"/>
              </a:ext>
            </a:extLst>
          </p:cNvPr>
          <p:cNvSpPr txBox="1"/>
          <p:nvPr userDrawn="1"/>
        </p:nvSpPr>
        <p:spPr>
          <a:xfrm>
            <a:off x="333827" y="6172705"/>
            <a:ext cx="2355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600" dirty="0"/>
              <a:t>Positive Technologies</a:t>
            </a:r>
            <a:endParaRPr lang="ru-RU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263D1433-85E0-46FB-8763-62E0FF041802}"/>
              </a:ext>
            </a:extLst>
          </p:cNvPr>
          <p:cNvSpPr txBox="1"/>
          <p:nvPr userDrawn="1"/>
        </p:nvSpPr>
        <p:spPr>
          <a:xfrm>
            <a:off x="9968682" y="6173628"/>
            <a:ext cx="1896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600" b="1" dirty="0">
                <a:solidFill>
                  <a:schemeClr val="accent1"/>
                </a:solidFill>
              </a:rPr>
              <a:t>ptsecurity.com</a:t>
            </a:r>
            <a:endParaRPr lang="ru-RU" sz="1600" b="1" dirty="0">
              <a:solidFill>
                <a:schemeClr val="accent1"/>
              </a:solidFill>
            </a:endParaRPr>
          </a:p>
        </p:txBody>
      </p:sp>
      <p:sp>
        <p:nvSpPr>
          <p:cNvPr id="11" name="Заголовок 2">
            <a:extLst>
              <a:ext uri="{FF2B5EF4-FFF2-40B4-BE49-F238E27FC236}">
                <a16:creationId xmlns:a16="http://schemas.microsoft.com/office/drawing/2014/main" xmlns="" id="{A16859D7-35EA-4BA7-BB22-7BA87DE080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0266" y="898072"/>
            <a:ext cx="9220583" cy="1724480"/>
          </a:xfrm>
        </p:spPr>
        <p:txBody>
          <a:bodyPr>
            <a:normAutofit/>
          </a:bodyPr>
          <a:lstStyle>
            <a:lvl1pPr>
              <a:lnSpc>
                <a:spcPts val="6600"/>
              </a:lnSpc>
              <a:defRPr sz="6600" b="0"/>
            </a:lvl1pPr>
          </a:lstStyle>
          <a:p>
            <a:r>
              <a:rPr lang="ru-RU" dirty="0"/>
              <a:t>Раздел</a:t>
            </a:r>
            <a:br>
              <a:rPr lang="ru-RU" dirty="0"/>
            </a:br>
            <a:r>
              <a:rPr lang="ru-RU" dirty="0"/>
              <a:t>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3617613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14" name="Заголовок 1"/>
          <p:cNvSpPr>
            <a:spLocks noGrp="1"/>
          </p:cNvSpPr>
          <p:nvPr>
            <p:ph type="title"/>
          </p:nvPr>
        </p:nvSpPr>
        <p:spPr>
          <a:xfrm>
            <a:off x="2681832" y="1071840"/>
            <a:ext cx="9067259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5" name="Текст 3"/>
          <p:cNvSpPr>
            <a:spLocks noGrp="1"/>
          </p:cNvSpPr>
          <p:nvPr>
            <p:ph type="body" sz="half" idx="14"/>
          </p:nvPr>
        </p:nvSpPr>
        <p:spPr>
          <a:xfrm>
            <a:off x="2682942" y="2605536"/>
            <a:ext cx="2441511" cy="1076561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"/>
          <p:cNvSpPr>
            <a:spLocks noGrp="1"/>
          </p:cNvSpPr>
          <p:nvPr>
            <p:ph type="body" sz="half" idx="16" hasCustomPrompt="1"/>
          </p:nvPr>
        </p:nvSpPr>
        <p:spPr>
          <a:xfrm>
            <a:off x="2681831" y="2111390"/>
            <a:ext cx="2442129" cy="693580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Название</a:t>
            </a:r>
          </a:p>
        </p:txBody>
      </p:sp>
      <p:sp>
        <p:nvSpPr>
          <p:cNvPr id="17" name="Текст 3"/>
          <p:cNvSpPr>
            <a:spLocks noGrp="1"/>
          </p:cNvSpPr>
          <p:nvPr>
            <p:ph type="body" sz="half" idx="17"/>
          </p:nvPr>
        </p:nvSpPr>
        <p:spPr>
          <a:xfrm>
            <a:off x="5022917" y="2603267"/>
            <a:ext cx="2441511" cy="1076561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"/>
          <p:cNvSpPr>
            <a:spLocks noGrp="1"/>
          </p:cNvSpPr>
          <p:nvPr>
            <p:ph type="body" sz="half" idx="18" hasCustomPrompt="1"/>
          </p:nvPr>
        </p:nvSpPr>
        <p:spPr>
          <a:xfrm>
            <a:off x="5021807" y="2109121"/>
            <a:ext cx="2442129" cy="693580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Название</a:t>
            </a:r>
          </a:p>
        </p:txBody>
      </p:sp>
      <p:sp>
        <p:nvSpPr>
          <p:cNvPr id="19" name="Текст 3"/>
          <p:cNvSpPr>
            <a:spLocks noGrp="1"/>
          </p:cNvSpPr>
          <p:nvPr>
            <p:ph type="body" sz="half" idx="19"/>
          </p:nvPr>
        </p:nvSpPr>
        <p:spPr>
          <a:xfrm>
            <a:off x="7362891" y="2603267"/>
            <a:ext cx="2441511" cy="1076561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half" idx="20" hasCustomPrompt="1"/>
          </p:nvPr>
        </p:nvSpPr>
        <p:spPr>
          <a:xfrm>
            <a:off x="7361782" y="2109121"/>
            <a:ext cx="2442129" cy="693580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Название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half" idx="21"/>
          </p:nvPr>
        </p:nvSpPr>
        <p:spPr>
          <a:xfrm>
            <a:off x="2681833" y="4639199"/>
            <a:ext cx="2441511" cy="1076561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2" name="Текст 3"/>
          <p:cNvSpPr>
            <a:spLocks noGrp="1"/>
          </p:cNvSpPr>
          <p:nvPr>
            <p:ph type="body" sz="half" idx="22" hasCustomPrompt="1"/>
          </p:nvPr>
        </p:nvSpPr>
        <p:spPr>
          <a:xfrm>
            <a:off x="2680724" y="4145053"/>
            <a:ext cx="2442129" cy="693580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Название</a:t>
            </a:r>
          </a:p>
        </p:txBody>
      </p:sp>
      <p:sp>
        <p:nvSpPr>
          <p:cNvPr id="23" name="Текст 3"/>
          <p:cNvSpPr>
            <a:spLocks noGrp="1"/>
          </p:cNvSpPr>
          <p:nvPr>
            <p:ph type="body" sz="half" idx="23"/>
          </p:nvPr>
        </p:nvSpPr>
        <p:spPr>
          <a:xfrm>
            <a:off x="5021807" y="4636930"/>
            <a:ext cx="2441511" cy="1076561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half" idx="24" hasCustomPrompt="1"/>
          </p:nvPr>
        </p:nvSpPr>
        <p:spPr>
          <a:xfrm>
            <a:off x="5020698" y="4142784"/>
            <a:ext cx="2442129" cy="693580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Название</a:t>
            </a:r>
          </a:p>
        </p:txBody>
      </p:sp>
      <p:sp>
        <p:nvSpPr>
          <p:cNvPr id="25" name="Текст 3"/>
          <p:cNvSpPr>
            <a:spLocks noGrp="1"/>
          </p:cNvSpPr>
          <p:nvPr>
            <p:ph type="body" sz="half" idx="25"/>
          </p:nvPr>
        </p:nvSpPr>
        <p:spPr>
          <a:xfrm>
            <a:off x="7361783" y="4636930"/>
            <a:ext cx="2441511" cy="1076561"/>
          </a:xfrm>
        </p:spPr>
        <p:txBody>
          <a:bodyPr>
            <a:normAutofit/>
          </a:bodyPr>
          <a:lstStyle>
            <a:lvl1pPr marL="0" indent="0">
              <a:buFont typeface="Wingdings" panose="05000000000000000000" pitchFamily="2" charset="2"/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26" name="Текст 3"/>
          <p:cNvSpPr>
            <a:spLocks noGrp="1"/>
          </p:cNvSpPr>
          <p:nvPr>
            <p:ph type="body" sz="half" idx="26" hasCustomPrompt="1"/>
          </p:nvPr>
        </p:nvSpPr>
        <p:spPr>
          <a:xfrm>
            <a:off x="7360674" y="4142784"/>
            <a:ext cx="2442129" cy="693580"/>
          </a:xfrm>
        </p:spPr>
        <p:txBody>
          <a:bodyPr>
            <a:noAutofit/>
          </a:bodyPr>
          <a:lstStyle>
            <a:lvl1pPr marL="0" indent="0">
              <a:buFont typeface="Wingdings" panose="05000000000000000000" pitchFamily="2" charset="2"/>
              <a:buNone/>
              <a:defRPr sz="2800" b="1">
                <a:solidFill>
                  <a:schemeClr val="accent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dirty="0"/>
              <a:t>Название</a:t>
            </a:r>
          </a:p>
        </p:txBody>
      </p:sp>
      <p:sp>
        <p:nvSpPr>
          <p:cNvPr id="27" name="TextBox 26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29" name="TextBox 28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2561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‹#›</a:t>
            </a:fld>
            <a:endParaRPr lang="ru-RU"/>
          </a:p>
        </p:txBody>
      </p:sp>
      <p:sp>
        <p:nvSpPr>
          <p:cNvPr id="6" name="Текст 12"/>
          <p:cNvSpPr>
            <a:spLocks noGrp="1"/>
          </p:cNvSpPr>
          <p:nvPr>
            <p:ph type="body" sz="quarter" idx="15" hasCustomPrompt="1"/>
          </p:nvPr>
        </p:nvSpPr>
        <p:spPr>
          <a:xfrm>
            <a:off x="356685" y="334530"/>
            <a:ext cx="9447715" cy="365125"/>
          </a:xfrm>
        </p:spPr>
        <p:txBody>
          <a:bodyPr anchor="ctr">
            <a:no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Название презентации</a:t>
            </a: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7477" y="441325"/>
            <a:ext cx="331615" cy="331614"/>
          </a:xfrm>
          <a:prstGeom prst="rect">
            <a:avLst/>
          </a:prstGeom>
        </p:spPr>
      </p:pic>
      <p:sp>
        <p:nvSpPr>
          <p:cNvPr id="8" name="Заголовок 1"/>
          <p:cNvSpPr>
            <a:spLocks noGrp="1"/>
          </p:cNvSpPr>
          <p:nvPr>
            <p:ph type="title"/>
          </p:nvPr>
        </p:nvSpPr>
        <p:spPr>
          <a:xfrm>
            <a:off x="2681829" y="1071840"/>
            <a:ext cx="9067259" cy="1097927"/>
          </a:xfrm>
        </p:spPr>
        <p:txBody>
          <a:bodyPr anchor="t">
            <a:normAutofit/>
          </a:bodyPr>
          <a:lstStyle>
            <a:lvl1pPr>
              <a:lnSpc>
                <a:spcPts val="4800"/>
              </a:lnSpc>
              <a:defRPr sz="4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333825" y="6197648"/>
            <a:ext cx="1809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1200" dirty="0"/>
              <a:t>Positive Technologies</a:t>
            </a:r>
            <a:endParaRPr lang="ru-RU" sz="1200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2681830" y="6191078"/>
            <a:ext cx="13141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ptsecurity.com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4220109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2706" y="441325"/>
            <a:ext cx="10824249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42706" y="1901828"/>
            <a:ext cx="10824249" cy="4048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804400" y="6180989"/>
            <a:ext cx="20448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B5CA0C3-2E3F-4C16-8F43-1643E3AA67E7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022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5" r:id="rId4"/>
    <p:sldLayoutId id="2147483676" r:id="rId5"/>
    <p:sldLayoutId id="2147483668" r:id="rId6"/>
    <p:sldLayoutId id="2147483672" r:id="rId7"/>
    <p:sldLayoutId id="2147483653" r:id="rId8"/>
    <p:sldLayoutId id="2147483654" r:id="rId9"/>
    <p:sldLayoutId id="2147483655" r:id="rId10"/>
    <p:sldLayoutId id="2147483656" r:id="rId11"/>
    <p:sldLayoutId id="2147483664" r:id="rId12"/>
    <p:sldLayoutId id="2147483657" r:id="rId13"/>
    <p:sldLayoutId id="2147483660" r:id="rId14"/>
    <p:sldLayoutId id="2147483658" r:id="rId15"/>
    <p:sldLayoutId id="2147483674" r:id="rId16"/>
    <p:sldLayoutId id="2147483673" r:id="rId17"/>
    <p:sldLayoutId id="2147483678" r:id="rId18"/>
    <p:sldLayoutId id="2147483667" r:id="rId19"/>
    <p:sldLayoutId id="2147483661" r:id="rId20"/>
    <p:sldLayoutId id="2147483662" r:id="rId21"/>
    <p:sldLayoutId id="2147483663" r:id="rId22"/>
    <p:sldLayoutId id="2147483659" r:id="rId23"/>
    <p:sldLayoutId id="2147483666" r:id="rId24"/>
    <p:sldLayoutId id="2147483677" r:id="rId25"/>
    <p:sldLayoutId id="2147483679" r:id="rId2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304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00000"/>
        <a:buFontTx/>
        <a:buBlip>
          <a:blip r:embed="rId28"/>
        </a:buBlip>
        <a:defRPr lang="ru-RU" sz="16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00000"/>
        <a:buFontTx/>
        <a:buBlip>
          <a:blip r:embed="rId28"/>
        </a:buBlip>
        <a:defRPr lang="ru-RU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00000"/>
        <a:buFontTx/>
        <a:buBlip>
          <a:blip r:embed="rId28"/>
        </a:buBlip>
        <a:defRPr lang="ru-RU" sz="12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00000"/>
        <a:buFontTx/>
        <a:buBlip>
          <a:blip r:embed="rId28"/>
        </a:buBlip>
        <a:defRPr lang="ru-RU" sz="11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00000"/>
        <a:buFontTx/>
        <a:buBlip>
          <a:blip r:embed="rId28"/>
        </a:buBlip>
        <a:defRPr lang="ru-RU" sz="11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279" userDrawn="1">
          <p15:clr>
            <a:srgbClr val="F26B43"/>
          </p15:clr>
        </p15:guide>
        <p15:guide id="2" pos="3228" userDrawn="1">
          <p15:clr>
            <a:srgbClr val="F26B43"/>
          </p15:clr>
        </p15:guide>
        <p15:guide id="3" pos="4452" userDrawn="1">
          <p15:clr>
            <a:srgbClr val="F26B43"/>
          </p15:clr>
        </p15:guide>
        <p15:guide id="4" pos="2978" userDrawn="1">
          <p15:clr>
            <a:srgbClr val="F26B43"/>
          </p15:clr>
        </p15:guide>
        <p15:guide id="5" pos="1753" userDrawn="1">
          <p15:clr>
            <a:srgbClr val="F26B43"/>
          </p15:clr>
        </p15:guide>
        <p15:guide id="6" pos="1504" userDrawn="1">
          <p15:clr>
            <a:srgbClr val="F26B43"/>
          </p15:clr>
        </p15:guide>
        <p15:guide id="7" pos="7401" userDrawn="1">
          <p15:clr>
            <a:srgbClr val="F26B43"/>
          </p15:clr>
        </p15:guide>
        <p15:guide id="8" pos="6176" userDrawn="1">
          <p15:clr>
            <a:srgbClr val="F26B43"/>
          </p15:clr>
        </p15:guide>
        <p15:guide id="9" pos="5927" userDrawn="1">
          <p15:clr>
            <a:srgbClr val="F26B43"/>
          </p15:clr>
        </p15:guide>
        <p15:guide id="10" pos="4702" userDrawn="1">
          <p15:clr>
            <a:srgbClr val="F26B43"/>
          </p15:clr>
        </p15:guide>
        <p15:guide id="11" orient="horz" pos="1003" userDrawn="1">
          <p15:clr>
            <a:srgbClr val="F26B43"/>
          </p15:clr>
        </p15:guide>
        <p15:guide id="12" orient="horz" pos="3748" userDrawn="1">
          <p15:clr>
            <a:srgbClr val="F26B43"/>
          </p15:clr>
        </p15:guide>
        <p15:guide id="13" orient="horz" pos="278" userDrawn="1">
          <p15:clr>
            <a:srgbClr val="F26B43"/>
          </p15:clr>
        </p15:guide>
        <p15:guide id="14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38036" y="351064"/>
            <a:ext cx="5662715" cy="5598885"/>
          </a:xfrm>
        </p:spPr>
        <p:txBody>
          <a:bodyPr>
            <a:normAutofit/>
          </a:bodyPr>
          <a:lstStyle/>
          <a:p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Введение 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в </a:t>
            </a:r>
            <a:b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</a:b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сетевые технологии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endParaRPr lang="ru-RU" sz="1600" dirty="0">
              <a:latin typeface="TT Hoves" panose="02000503030000020004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40068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xmlns="" id="{E50AC35C-E88B-414C-83E3-F8BBCAF25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BD299BC3-2CC0-450A-A7DA-ED7A6AC12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195" y="773389"/>
            <a:ext cx="11283263" cy="1097927"/>
          </a:xfrm>
        </p:spPr>
        <p:txBody>
          <a:bodyPr>
            <a:normAutofit/>
          </a:bodyPr>
          <a:lstStyle/>
          <a:p>
            <a:r>
              <a:rPr lang="ru-RU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Хаб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vs 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К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оммутатор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vs 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Маршрутизатор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38E1ADA4-E4F8-4052-AED7-F3DE9ACE1C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238531"/>
              </p:ext>
            </p:extLst>
          </p:nvPr>
        </p:nvGraphicFramePr>
        <p:xfrm>
          <a:off x="1042443" y="1816273"/>
          <a:ext cx="10180878" cy="3680359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413935"/>
                <a:gridCol w="2745397"/>
                <a:gridCol w="2579666"/>
                <a:gridCol w="2441880"/>
              </a:tblGrid>
              <a:tr h="531247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Концентратор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Коммутатор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Маршрутизатор</a:t>
                      </a:r>
                      <a:endParaRPr lang="ru-RU" dirty="0"/>
                    </a:p>
                  </a:txBody>
                  <a:tcPr anchor="ctr"/>
                </a:tc>
              </a:tr>
              <a:tr h="531247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Уровень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Физический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Канальный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Сетевой</a:t>
                      </a:r>
                      <a:endParaRPr lang="ru-RU" dirty="0"/>
                    </a:p>
                  </a:txBody>
                  <a:tcPr anchor="ctr"/>
                </a:tc>
              </a:tr>
              <a:tr h="817477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Форма передачи данных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Биты или электрические сигналы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Кадр</a:t>
                      </a:r>
                      <a:r>
                        <a:rPr lang="en-US" baseline="0" dirty="0" smtClean="0"/>
                        <a:t> &amp; </a:t>
                      </a:r>
                      <a:r>
                        <a:rPr lang="ru-RU" baseline="0" dirty="0" smtClean="0"/>
                        <a:t>Пакет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Пакет</a:t>
                      </a:r>
                      <a:endParaRPr lang="ru-RU" dirty="0"/>
                    </a:p>
                  </a:txBody>
                  <a:tcPr anchor="ctr"/>
                </a:tc>
              </a:tr>
              <a:tr h="531247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Кол-во</a:t>
                      </a:r>
                      <a:r>
                        <a:rPr lang="ru-RU" baseline="0" dirty="0" smtClean="0"/>
                        <a:t> </a:t>
                      </a:r>
                      <a:r>
                        <a:rPr lang="ru-RU" baseline="0" dirty="0" smtClean="0">
                          <a:solidFill>
                            <a:schemeClr val="tx2">
                              <a:lumMod val="25000"/>
                            </a:schemeClr>
                          </a:solidFill>
                        </a:rPr>
                        <a:t>п</a:t>
                      </a:r>
                      <a:r>
                        <a:rPr lang="ru-RU" dirty="0" smtClean="0">
                          <a:solidFill>
                            <a:schemeClr val="tx2">
                              <a:lumMod val="25000"/>
                            </a:schemeClr>
                          </a:solidFill>
                        </a:rPr>
                        <a:t>ортов</a:t>
                      </a:r>
                      <a:endParaRPr lang="ru-RU" dirty="0">
                        <a:solidFill>
                          <a:schemeClr val="tx2">
                            <a:lumMod val="2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4/12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Обычно от 4 до 48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2/4/5/8</a:t>
                      </a:r>
                      <a:endParaRPr lang="ru-RU" dirty="0"/>
                    </a:p>
                  </a:txBody>
                  <a:tcPr anchor="ctr"/>
                </a:tc>
              </a:tr>
              <a:tr h="572234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Адрес</a:t>
                      </a:r>
                      <a:r>
                        <a:rPr lang="ru-RU" baseline="0" dirty="0" smtClean="0"/>
                        <a:t> для передачи данных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МАС адрес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МАС адрес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IP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адрес</a:t>
                      </a:r>
                      <a:endParaRPr lang="ru-RU" dirty="0"/>
                    </a:p>
                  </a:txBody>
                  <a:tcPr anchor="ctr"/>
                </a:tc>
              </a:tr>
              <a:tr h="53213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Тип устройства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Неинтеллектуальное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Интеллектуальное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Интеллектуальное</a:t>
                      </a:r>
                      <a:endParaRPr lang="ru-RU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104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T Hoves" panose="02000503030000020004" pitchFamily="2" charset="-52"/>
              </a:rPr>
              <a:t>Это процесс соединения различных абонентов коммуникационной сети </a:t>
            </a:r>
            <a:r>
              <a:rPr lang="ru-RU" sz="2400" dirty="0" smtClean="0">
                <a:latin typeface="TT Hoves" panose="02000503030000020004" pitchFamily="2" charset="-52"/>
              </a:rPr>
              <a:t/>
            </a:r>
            <a:br>
              <a:rPr lang="ru-RU" sz="2400" dirty="0" smtClean="0">
                <a:latin typeface="TT Hoves" panose="02000503030000020004" pitchFamily="2" charset="-52"/>
              </a:rPr>
            </a:br>
            <a:r>
              <a:rPr lang="ru-RU" sz="2400" dirty="0" smtClean="0">
                <a:latin typeface="TT Hoves" panose="02000503030000020004" pitchFamily="2" charset="-52"/>
              </a:rPr>
              <a:t>через </a:t>
            </a:r>
            <a:r>
              <a:rPr lang="ru-RU" sz="2400" dirty="0">
                <a:latin typeface="TT Hoves" panose="02000503030000020004" pitchFamily="2" charset="-52"/>
              </a:rPr>
              <a:t>транзитные узлы. </a:t>
            </a:r>
          </a:p>
        </p:txBody>
      </p:sp>
      <p:sp>
        <p:nvSpPr>
          <p:cNvPr id="16" name="Номер слайда 6">
            <a:extLst>
              <a:ext uri="{FF2B5EF4-FFF2-40B4-BE49-F238E27FC236}">
                <a16:creationId xmlns:a16="http://schemas.microsoft.com/office/drawing/2014/main" xmlns="" id="{45EA5369-CE5C-4A7E-9E8B-F81A54702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2" name="Текст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13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477" y="593089"/>
            <a:ext cx="6713669" cy="1097927"/>
          </a:xfrm>
        </p:spPr>
        <p:txBody>
          <a:bodyPr>
            <a:norm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Коммутация</a:t>
            </a:r>
          </a:p>
        </p:txBody>
      </p:sp>
      <p:sp>
        <p:nvSpPr>
          <p:cNvPr id="8" name="Текст 2">
            <a:extLst>
              <a:ext uri="{FF2B5EF4-FFF2-40B4-BE49-F238E27FC236}">
                <a16:creationId xmlns:a16="http://schemas.microsoft.com/office/drawing/2014/main" xmlns="" id="{3E486028-920A-4C5B-A30D-A854373F1A2E}"/>
              </a:ext>
            </a:extLst>
          </p:cNvPr>
          <p:cNvSpPr txBox="1">
            <a:spLocks/>
          </p:cNvSpPr>
          <p:nvPr/>
        </p:nvSpPr>
        <p:spPr>
          <a:xfrm>
            <a:off x="7390272" y="5533783"/>
            <a:ext cx="1524000" cy="304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304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Blip>
                <a:blip r:embed="rId3"/>
              </a:buBlip>
              <a:defRPr lang="ru-RU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Blip>
                <a:blip r:embed="rId3"/>
              </a:buBlip>
              <a:defRPr lang="ru-RU" sz="1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Blip>
                <a:blip r:embed="rId3"/>
              </a:buBlip>
              <a:def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Blip>
                <a:blip r:embed="rId3"/>
              </a:buBlip>
              <a:defRPr lang="ru-RU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Blip>
                <a:blip r:embed="rId3"/>
              </a:buBlip>
              <a:defRPr lang="ru-RU" sz="11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ru-RU" dirty="0" smtClean="0"/>
              <a:t>Пример сети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842" y="1708543"/>
            <a:ext cx="3832860" cy="382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83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AEF91496-3F4A-4ACC-8949-0B5099D6B6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13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268" y="782636"/>
            <a:ext cx="9175383" cy="1097927"/>
          </a:xfrm>
        </p:spPr>
        <p:txBody>
          <a:bodyPr>
            <a:no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Построение таблицы коммутации</a:t>
            </a:r>
          </a:p>
        </p:txBody>
      </p:sp>
      <p:sp>
        <p:nvSpPr>
          <p:cNvPr id="16" name="Номер слайда 6">
            <a:extLst>
              <a:ext uri="{FF2B5EF4-FFF2-40B4-BE49-F238E27FC236}">
                <a16:creationId xmlns:a16="http://schemas.microsoft.com/office/drawing/2014/main" xmlns="" id="{45EA5369-CE5C-4A7E-9E8B-F81A54702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04400" y="6180989"/>
            <a:ext cx="2044896" cy="365125"/>
          </a:xfrm>
        </p:spPr>
        <p:txBody>
          <a:bodyPr/>
          <a:lstStyle/>
          <a:p>
            <a:fld id="{3B5CA0C3-2E3F-4C16-8F43-1643E3AA67E7}" type="slidenum">
              <a:rPr lang="ru-RU" smtClean="0"/>
              <a:pPr/>
              <a:t>12</a:t>
            </a:fld>
            <a:endParaRPr lang="ru-RU"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559406"/>
              </p:ext>
            </p:extLst>
          </p:nvPr>
        </p:nvGraphicFramePr>
        <p:xfrm>
          <a:off x="2155623" y="2129325"/>
          <a:ext cx="8493086" cy="579120"/>
        </p:xfrm>
        <a:graphic>
          <a:graphicData uri="http://schemas.openxmlformats.org/drawingml/2006/table">
            <a:tbl>
              <a:tblPr firstRow="1" bandRow="1"/>
              <a:tblGrid>
                <a:gridCol w="2127010"/>
                <a:gridCol w="2245488"/>
                <a:gridCol w="787079"/>
                <a:gridCol w="1840375"/>
                <a:gridCol w="14931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Адрес</a:t>
                      </a:r>
                      <a:r>
                        <a:rPr lang="ru-RU" sz="1600" baseline="0" dirty="0" smtClean="0">
                          <a:latin typeface="TT Hoves"/>
                        </a:rPr>
                        <a:t> назначения</a:t>
                      </a:r>
                      <a:br>
                        <a:rPr lang="ru-RU" sz="1600" baseline="0" dirty="0" smtClean="0">
                          <a:latin typeface="TT Hoves"/>
                        </a:rPr>
                      </a:br>
                      <a:r>
                        <a:rPr lang="en-US" sz="1600" baseline="0" dirty="0" smtClean="0">
                          <a:latin typeface="TT Hoves"/>
                        </a:rPr>
                        <a:t>FF-FF-FF-FF-FF-FF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Адрес</a:t>
                      </a:r>
                      <a:r>
                        <a:rPr lang="ru-RU" sz="1600" baseline="0" dirty="0" smtClean="0">
                          <a:latin typeface="TT Hoves"/>
                        </a:rPr>
                        <a:t> источника</a:t>
                      </a:r>
                      <a:r>
                        <a:rPr lang="en-US" sz="1600" baseline="0" dirty="0" smtClean="0"/>
                        <a:t/>
                      </a:r>
                      <a:br>
                        <a:rPr lang="en-US" sz="1600" baseline="0" dirty="0" smtClean="0"/>
                      </a:br>
                      <a:r>
                        <a:rPr lang="en-US" sz="1600" baseline="0" dirty="0" smtClean="0"/>
                        <a:t>00-0C-29-9B-E6-B5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Длина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Данные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Контрольная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сумма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2876308" y="1752556"/>
            <a:ext cx="798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TT Hoves"/>
              </a:rPr>
              <a:t>6 байт</a:t>
            </a:r>
            <a:endParaRPr lang="ru-RU" sz="1600" dirty="0">
              <a:latin typeface="TT Hove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31128" y="1752556"/>
            <a:ext cx="798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TT Hoves"/>
              </a:rPr>
              <a:t>6 байт</a:t>
            </a:r>
            <a:endParaRPr lang="ru-RU" sz="1600" dirty="0">
              <a:latin typeface="TT Hove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31666" y="1768947"/>
            <a:ext cx="9066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TT Hoves"/>
              </a:rPr>
              <a:t>2</a:t>
            </a:r>
            <a:r>
              <a:rPr lang="ru-RU" sz="1600" dirty="0" smtClean="0">
                <a:latin typeface="TT Hoves"/>
              </a:rPr>
              <a:t> байта</a:t>
            </a:r>
            <a:endParaRPr lang="ru-RU" sz="1600" dirty="0">
              <a:latin typeface="TT Hove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512461" y="1776651"/>
            <a:ext cx="9066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TT Hoves"/>
              </a:rPr>
              <a:t>4 байта</a:t>
            </a:r>
            <a:endParaRPr lang="ru-RU" sz="1600" dirty="0">
              <a:latin typeface="TT Hoves"/>
            </a:endParaRPr>
          </a:p>
        </p:txBody>
      </p:sp>
      <p:graphicFrame>
        <p:nvGraphicFramePr>
          <p:cNvPr id="15" name="Таблица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719010"/>
              </p:ext>
            </p:extLst>
          </p:nvPr>
        </p:nvGraphicFramePr>
        <p:xfrm>
          <a:off x="2150316" y="2903290"/>
          <a:ext cx="2676326" cy="706120"/>
        </p:xfrm>
        <a:graphic>
          <a:graphicData uri="http://schemas.openxmlformats.org/drawingml/2006/table">
            <a:tbl>
              <a:tblPr firstRow="1" bandRow="1"/>
              <a:tblGrid>
                <a:gridCol w="2676326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Таблица коммутации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Порт 1 00-0</a:t>
                      </a:r>
                      <a:r>
                        <a:rPr lang="en-US" sz="1600" dirty="0" smtClean="0">
                          <a:latin typeface="TT Hoves"/>
                        </a:rPr>
                        <a:t>C-29-9B-E6-B5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20" name="Рисунок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952" y="2868502"/>
            <a:ext cx="4691378" cy="281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2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AEF91496-3F4A-4ACC-8949-0B5099D6B6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13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976" y="782636"/>
            <a:ext cx="6388274" cy="1097927"/>
          </a:xfrm>
        </p:spPr>
        <p:txBody>
          <a:bodyPr>
            <a:no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Методы коммутации</a:t>
            </a:r>
          </a:p>
        </p:txBody>
      </p:sp>
      <p:sp>
        <p:nvSpPr>
          <p:cNvPr id="16" name="Номер слайда 6">
            <a:extLst>
              <a:ext uri="{FF2B5EF4-FFF2-40B4-BE49-F238E27FC236}">
                <a16:creationId xmlns:a16="http://schemas.microsoft.com/office/drawing/2014/main" xmlns="" id="{45EA5369-CE5C-4A7E-9E8B-F81A54702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04400" y="6180989"/>
            <a:ext cx="2044896" cy="365125"/>
          </a:xfrm>
        </p:spPr>
        <p:txBody>
          <a:bodyPr/>
          <a:lstStyle/>
          <a:p>
            <a:fld id="{3B5CA0C3-2E3F-4C16-8F43-1643E3AA67E7}" type="slidenum">
              <a:rPr lang="ru-RU" smtClean="0"/>
              <a:pPr/>
              <a:t>13</a:t>
            </a:fld>
            <a:endParaRPr lang="ru-RU"/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846146"/>
              </p:ext>
            </p:extLst>
          </p:nvPr>
        </p:nvGraphicFramePr>
        <p:xfrm>
          <a:off x="2033389" y="4767185"/>
          <a:ext cx="8863211" cy="640080"/>
        </p:xfrm>
        <a:graphic>
          <a:graphicData uri="http://schemas.openxmlformats.org/drawingml/2006/table">
            <a:tbl>
              <a:tblPr firstRow="1" bandRow="1"/>
              <a:tblGrid>
                <a:gridCol w="2150304"/>
                <a:gridCol w="1991639"/>
                <a:gridCol w="1503123"/>
                <a:gridCol w="1503123"/>
                <a:gridCol w="1715022"/>
              </a:tblGrid>
              <a:tr h="523875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Адрес</a:t>
                      </a:r>
                      <a:r>
                        <a:rPr lang="ru-RU" baseline="0" dirty="0" smtClean="0">
                          <a:latin typeface="TT Hoves"/>
                        </a:rPr>
                        <a:t> назначения</a:t>
                      </a:r>
                      <a:endParaRPr lang="ru-RU" dirty="0">
                        <a:latin typeface="TT Hoves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Адрес источника</a:t>
                      </a:r>
                      <a:endParaRPr lang="ru-RU" dirty="0">
                        <a:latin typeface="TT Hoves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Длина</a:t>
                      </a:r>
                      <a:endParaRPr lang="ru-RU" dirty="0">
                        <a:latin typeface="TT Hove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Данные</a:t>
                      </a:r>
                      <a:endParaRPr lang="ru-RU" dirty="0">
                        <a:latin typeface="TT Hove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TT Hoves"/>
                          <a:ea typeface="+mn-ea"/>
                          <a:cs typeface="+mn-cs"/>
                        </a:rPr>
                        <a:t>Контрольная сумма</a:t>
                      </a:r>
                      <a:endParaRPr lang="ru-RU" b="0" i="0" dirty="0">
                        <a:latin typeface="TT Hoves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42306" y="3821555"/>
            <a:ext cx="2428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TT Hoves"/>
              </a:rPr>
              <a:t>Store-and-forward</a:t>
            </a:r>
            <a:endParaRPr lang="ru-RU" b="1" dirty="0">
              <a:latin typeface="TT Hoves"/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 flipV="1">
            <a:off x="2034000" y="4305600"/>
            <a:ext cx="0" cy="4572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 flipV="1">
            <a:off x="10895568" y="4314176"/>
            <a:ext cx="0" cy="4572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>
            <a:off x="2030214" y="4529441"/>
            <a:ext cx="8865354" cy="0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459214" y="4187708"/>
            <a:ext cx="1272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latin typeface="TT Hoves"/>
              </a:rPr>
              <a:t>Все байты</a:t>
            </a:r>
            <a:endParaRPr lang="ru-RU" sz="1600" dirty="0">
              <a:latin typeface="TT Hoves"/>
            </a:endParaRPr>
          </a:p>
        </p:txBody>
      </p:sp>
      <p:graphicFrame>
        <p:nvGraphicFramePr>
          <p:cNvPr id="19" name="Таблица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9594613"/>
              </p:ext>
            </p:extLst>
          </p:nvPr>
        </p:nvGraphicFramePr>
        <p:xfrm>
          <a:off x="2033389" y="2876970"/>
          <a:ext cx="8914359" cy="640080"/>
        </p:xfrm>
        <a:graphic>
          <a:graphicData uri="http://schemas.openxmlformats.org/drawingml/2006/table">
            <a:tbl>
              <a:tblPr firstRow="1" bandRow="1"/>
              <a:tblGrid>
                <a:gridCol w="2149475"/>
                <a:gridCol w="1990725"/>
                <a:gridCol w="1504950"/>
                <a:gridCol w="1504951"/>
                <a:gridCol w="1764258"/>
              </a:tblGrid>
              <a:tr h="523875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Адрес</a:t>
                      </a:r>
                      <a:r>
                        <a:rPr lang="ru-RU" baseline="0" dirty="0" smtClean="0">
                          <a:latin typeface="TT Hoves"/>
                        </a:rPr>
                        <a:t> назначения</a:t>
                      </a:r>
                      <a:endParaRPr lang="ru-RU" dirty="0">
                        <a:latin typeface="TT Hoves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Адрес источника</a:t>
                      </a:r>
                      <a:endParaRPr lang="ru-RU" dirty="0">
                        <a:latin typeface="TT Hoves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Длина</a:t>
                      </a:r>
                      <a:endParaRPr lang="ru-RU" dirty="0">
                        <a:latin typeface="TT Hove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Данные</a:t>
                      </a:r>
                      <a:endParaRPr lang="ru-RU" dirty="0">
                        <a:latin typeface="TT Hove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TT Hoves"/>
                          <a:ea typeface="+mn-ea"/>
                          <a:cs typeface="+mn-cs"/>
                        </a:rPr>
                        <a:t>Контрольная сумма</a:t>
                      </a:r>
                      <a:endParaRPr lang="ru-RU" b="0" i="0" dirty="0">
                        <a:latin typeface="TT Hoves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5378726" y="1965036"/>
            <a:ext cx="1593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TT Hoves"/>
              </a:rPr>
              <a:t>Cut-through</a:t>
            </a:r>
            <a:endParaRPr lang="ru-RU" b="1" dirty="0">
              <a:latin typeface="TT Hoves"/>
            </a:endParaRPr>
          </a:p>
        </p:txBody>
      </p:sp>
      <p:cxnSp>
        <p:nvCxnSpPr>
          <p:cNvPr id="21" name="Прямая соединительная линия 20"/>
          <p:cNvCxnSpPr/>
          <p:nvPr/>
        </p:nvCxnSpPr>
        <p:spPr>
          <a:xfrm flipV="1">
            <a:off x="2034000" y="2410626"/>
            <a:ext cx="0" cy="47218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/>
          <p:nvPr/>
        </p:nvCxnSpPr>
        <p:spPr>
          <a:xfrm flipV="1">
            <a:off x="4183200" y="2425608"/>
            <a:ext cx="0" cy="4572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>
            <a:off x="2030214" y="2667543"/>
            <a:ext cx="2145546" cy="0"/>
          </a:xfrm>
          <a:prstGeom prst="straightConnector1">
            <a:avLst/>
          </a:prstGeom>
          <a:ln w="1270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682676" y="2323320"/>
            <a:ext cx="8362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TT Hoves"/>
              </a:rPr>
              <a:t>6</a:t>
            </a:r>
            <a:r>
              <a:rPr lang="ru-RU" sz="1600" dirty="0" smtClean="0">
                <a:latin typeface="TT Hoves"/>
              </a:rPr>
              <a:t> байт</a:t>
            </a:r>
            <a:endParaRPr lang="ru-RU" sz="1600" dirty="0">
              <a:latin typeface="TT Hoves"/>
            </a:endParaRPr>
          </a:p>
        </p:txBody>
      </p:sp>
    </p:spTree>
    <p:extLst>
      <p:ext uri="{BB962C8B-B14F-4D97-AF65-F5344CB8AC3E}">
        <p14:creationId xmlns:p14="http://schemas.microsoft.com/office/powerpoint/2010/main" val="1654339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Объект 8"/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T Hoves"/>
              </a:rPr>
              <a:t>Н</a:t>
            </a:r>
            <a:r>
              <a:rPr lang="ru-RU" sz="2400" dirty="0" smtClean="0">
                <a:latin typeface="TT Hoves"/>
              </a:rPr>
              <a:t>екоторое </a:t>
            </a:r>
            <a:r>
              <a:rPr lang="ru-RU" sz="2400" dirty="0">
                <a:latin typeface="TT Hoves"/>
              </a:rPr>
              <a:t>значение, рассчитанное по набору данных путём применения определённого алгоритма и используемое для проверки целостности данных при их передаче или хранении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14</a:t>
            </a:fld>
            <a:endParaRPr lang="ru-RU"/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xmlns="" id="{AEF91496-3F4A-4ACC-8949-0B5099D6B6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65972" y="2285510"/>
            <a:ext cx="6713671" cy="2436961"/>
          </a:xfrm>
        </p:spPr>
        <p:txBody>
          <a:bodyPr>
            <a:normAutofit/>
          </a:bodyPr>
          <a:lstStyle/>
          <a:p>
            <a:r>
              <a:rPr lang="ru-RU" sz="2000" dirty="0" smtClean="0">
                <a:latin typeface="TT Hoves"/>
              </a:rPr>
              <a:t>Используется для обнаружения ошибок при передаче кадра по сети</a:t>
            </a:r>
          </a:p>
          <a:p>
            <a:r>
              <a:rPr lang="ru-RU" sz="2000" dirty="0" smtClean="0">
                <a:latin typeface="TT Hoves"/>
              </a:rPr>
              <a:t>При обнаружении ошибки кадр отбрасывается</a:t>
            </a:r>
          </a:p>
          <a:p>
            <a:r>
              <a:rPr lang="ru-RU" sz="2000" dirty="0" smtClean="0">
                <a:latin typeface="TT Hoves"/>
              </a:rPr>
              <a:t>Вычисляется по алгоритму </a:t>
            </a:r>
            <a:r>
              <a:rPr lang="en-US" sz="2000" dirty="0" smtClean="0">
                <a:latin typeface="TT Hoves"/>
              </a:rPr>
              <a:t>CRC-32</a:t>
            </a:r>
          </a:p>
          <a:p>
            <a:r>
              <a:rPr lang="ru-RU" sz="2000" dirty="0" smtClean="0">
                <a:latin typeface="TT Hoves"/>
              </a:rPr>
              <a:t>Обнаруживает </a:t>
            </a:r>
            <a:r>
              <a:rPr lang="ru-RU" sz="2000" dirty="0">
                <a:latin typeface="TT Hoves"/>
              </a:rPr>
              <a:t>99,999999977% всех ошибок в сообщениях длиной до 64 </a:t>
            </a:r>
            <a:r>
              <a:rPr lang="ru-RU" sz="2000" dirty="0" smtClean="0">
                <a:latin typeface="TT Hoves"/>
              </a:rPr>
              <a:t>байт</a:t>
            </a:r>
          </a:p>
        </p:txBody>
      </p:sp>
      <p:sp>
        <p:nvSpPr>
          <p:cNvPr id="7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Контрольная сумма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xmlns="" id="{AEF91496-3F4A-4ACC-8949-0B5099D6B6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6685" y="334530"/>
            <a:ext cx="9447715" cy="365125"/>
          </a:xfrm>
        </p:spPr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688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sz="2400" b="1" dirty="0" smtClean="0">
                <a:solidFill>
                  <a:srgbClr val="202122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en-US" sz="2400" b="1" dirty="0" smtClean="0">
                <a:solidFill>
                  <a:srgbClr val="202122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2400" b="1" dirty="0" smtClean="0">
                <a:solidFill>
                  <a:srgbClr val="202122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en-US" sz="2400" b="1" dirty="0" smtClean="0">
                <a:solidFill>
                  <a:srgbClr val="202122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ru-RU" sz="2400" b="1" dirty="0" err="1" smtClean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Internet</a:t>
            </a:r>
            <a:r>
              <a:rPr lang="ru-RU" sz="2400" b="1" dirty="0" smtClean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ru-RU" sz="2400" b="1" dirty="0" err="1" smtClean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Protocol</a:t>
            </a:r>
            <a:r>
              <a:rPr lang="ru-RU" sz="2400" dirty="0" smtClean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ru-RU" sz="2400" dirty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- </a:t>
            </a:r>
            <a:r>
              <a:rPr lang="ru-RU" sz="2400" dirty="0">
                <a:solidFill>
                  <a:srgbClr val="000000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маршрутизируемый</a:t>
            </a:r>
            <a:r>
              <a:rPr lang="ru-RU" sz="2400" dirty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lang="ru-RU" sz="2400" dirty="0">
                <a:solidFill>
                  <a:srgbClr val="000000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протокол</a:t>
            </a:r>
            <a:r>
              <a:rPr lang="ru-RU" sz="2400" dirty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lang="ru-RU" sz="2400" dirty="0" smtClean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/>
            </a:r>
            <a:br>
              <a:rPr lang="ru-RU" sz="2400" dirty="0" smtClean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ru-RU" sz="2400" dirty="0" smtClean="0">
                <a:solidFill>
                  <a:srgbClr val="000000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сетевого </a:t>
            </a:r>
            <a:r>
              <a:rPr lang="ru-RU" sz="2400" dirty="0">
                <a:solidFill>
                  <a:srgbClr val="000000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уровня</a:t>
            </a:r>
            <a:r>
              <a:rPr lang="ru-RU" sz="2400" dirty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lang="ru-RU" sz="2400" dirty="0">
                <a:solidFill>
                  <a:srgbClr val="000000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стека</a:t>
            </a:r>
            <a:r>
              <a:rPr lang="ru-RU" sz="2400" dirty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lang="ru-RU" sz="2400" dirty="0">
                <a:solidFill>
                  <a:srgbClr val="000000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TCP/IP</a:t>
            </a:r>
            <a:r>
              <a:rPr lang="ru-RU" sz="2400" dirty="0">
                <a:solidFill>
                  <a:srgbClr val="202122"/>
                </a:solidFill>
                <a:latin typeface="TT Hoves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ru-RU" sz="2400" dirty="0">
              <a:latin typeface="TT Hoves"/>
            </a:endParaRPr>
          </a:p>
          <a:p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15</a:t>
            </a:fld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Введение в сетевые технологии</a:t>
            </a:r>
            <a:endParaRPr lang="ru-RU" dirty="0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959219" y="736560"/>
            <a:ext cx="6713669" cy="1097927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 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сети и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IPv4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 адресация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/>
            </a:endParaRPr>
          </a:p>
        </p:txBody>
      </p:sp>
      <p:graphicFrame>
        <p:nvGraphicFramePr>
          <p:cNvPr id="11" name="Таблица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931208"/>
              </p:ext>
            </p:extLst>
          </p:nvPr>
        </p:nvGraphicFramePr>
        <p:xfrm>
          <a:off x="6863080" y="1937130"/>
          <a:ext cx="2890520" cy="3959014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890520"/>
              </a:tblGrid>
              <a:tr h="61146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TCP/IP</a:t>
                      </a:r>
                      <a:endParaRPr lang="ru-RU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</a:tr>
              <a:tr h="867278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Прикладной</a:t>
                      </a:r>
                      <a:endParaRPr lang="ru-RU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910553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Транспортный</a:t>
                      </a:r>
                      <a:endParaRPr lang="ru-RU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48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Сетевой</a:t>
                      </a:r>
                      <a:endParaRPr lang="ru-RU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7772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Доступа к сети</a:t>
                      </a:r>
                      <a:endParaRPr lang="ru-RU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798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/>
              <a:t/>
            </a:r>
            <a:br>
              <a:rPr lang="en-US" sz="2400" b="1" dirty="0" smtClean="0"/>
            </a:br>
            <a:r>
              <a:rPr lang="en-US" sz="2400" b="1" dirty="0" smtClean="0"/>
              <a:t>IP </a:t>
            </a:r>
            <a:r>
              <a:rPr lang="ru-RU" sz="2400" b="1" dirty="0">
                <a:latin typeface="TT Hoves"/>
              </a:rPr>
              <a:t>пакетом </a:t>
            </a:r>
            <a:r>
              <a:rPr lang="ru-RU" sz="2400" dirty="0" smtClean="0">
                <a:latin typeface="TT Hoves"/>
              </a:rPr>
              <a:t/>
            </a:r>
            <a:br>
              <a:rPr lang="ru-RU" sz="2400" dirty="0" smtClean="0">
                <a:latin typeface="TT Hoves"/>
              </a:rPr>
            </a:br>
            <a:r>
              <a:rPr lang="ru-RU" sz="2400" dirty="0" smtClean="0">
                <a:latin typeface="TT Hoves"/>
              </a:rPr>
              <a:t>называется </a:t>
            </a:r>
            <a:r>
              <a:rPr lang="ru-RU" sz="2400" dirty="0">
                <a:latin typeface="TT Hoves"/>
              </a:rPr>
              <a:t>единица </a:t>
            </a:r>
            <a:r>
              <a:rPr lang="ru-RU" sz="2400" dirty="0" smtClean="0">
                <a:latin typeface="TT Hoves"/>
              </a:rPr>
              <a:t/>
            </a:r>
            <a:br>
              <a:rPr lang="ru-RU" sz="2400" dirty="0" smtClean="0">
                <a:latin typeface="TT Hoves"/>
              </a:rPr>
            </a:br>
            <a:r>
              <a:rPr lang="ru-RU" sz="2400" dirty="0" smtClean="0">
                <a:latin typeface="TT Hoves"/>
              </a:rPr>
              <a:t>данных</a:t>
            </a:r>
            <a:r>
              <a:rPr lang="ru-RU" sz="2400" dirty="0">
                <a:latin typeface="TT Hoves"/>
              </a:rPr>
              <a:t>, передаваемая </a:t>
            </a:r>
            <a:r>
              <a:rPr lang="ru-RU" sz="2400" dirty="0" smtClean="0">
                <a:latin typeface="TT Hoves"/>
              </a:rPr>
              <a:t/>
            </a:r>
            <a:br>
              <a:rPr lang="ru-RU" sz="2400" dirty="0" smtClean="0">
                <a:latin typeface="TT Hoves"/>
              </a:rPr>
            </a:br>
            <a:r>
              <a:rPr lang="ru-RU" sz="2400" dirty="0" smtClean="0">
                <a:latin typeface="TT Hoves"/>
              </a:rPr>
              <a:t>на </a:t>
            </a:r>
            <a:r>
              <a:rPr lang="ru-RU" sz="2400" dirty="0">
                <a:latin typeface="TT Hoves"/>
              </a:rPr>
              <a:t>сетевом уровне </a:t>
            </a:r>
            <a:r>
              <a:rPr lang="ru-RU" sz="2400" dirty="0" smtClean="0">
                <a:latin typeface="TT Hoves"/>
              </a:rPr>
              <a:t/>
            </a:r>
            <a:br>
              <a:rPr lang="ru-RU" sz="2400" dirty="0" smtClean="0">
                <a:latin typeface="TT Hoves"/>
              </a:rPr>
            </a:br>
            <a:r>
              <a:rPr lang="ru-RU" sz="2400" dirty="0" smtClean="0">
                <a:latin typeface="TT Hoves"/>
              </a:rPr>
              <a:t>модели </a:t>
            </a:r>
            <a:r>
              <a:rPr lang="en-US" sz="2400" dirty="0"/>
              <a:t>OSI</a:t>
            </a:r>
            <a:endParaRPr lang="ru-RU" sz="2400" dirty="0">
              <a:latin typeface="TT Hoves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16</a:t>
            </a:fld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926146" y="5629733"/>
            <a:ext cx="3270379" cy="4876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 smtClean="0">
                <a:latin typeface="TT Hoves"/>
              </a:rPr>
              <a:t>Формат заголовка </a:t>
            </a:r>
            <a:r>
              <a:rPr lang="en-US" sz="1800" dirty="0" smtClean="0"/>
              <a:t>IP-</a:t>
            </a:r>
            <a:r>
              <a:rPr lang="ru-RU" sz="1800" dirty="0" smtClean="0">
                <a:latin typeface="TT Hoves"/>
              </a:rPr>
              <a:t>пакета</a:t>
            </a:r>
            <a:endParaRPr lang="ru-RU" sz="1800" dirty="0">
              <a:latin typeface="TT Hoves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Введение в сетевые технологии</a:t>
            </a:r>
            <a:endParaRPr lang="ru-RU" dirty="0"/>
          </a:p>
        </p:txBody>
      </p:sp>
      <p:sp>
        <p:nvSpPr>
          <p:cNvPr id="11" name="Заголовок 5"/>
          <p:cNvSpPr>
            <a:spLocks noGrp="1"/>
          </p:cNvSpPr>
          <p:nvPr>
            <p:ph type="title"/>
          </p:nvPr>
        </p:nvSpPr>
        <p:spPr>
          <a:xfrm>
            <a:off x="4959219" y="736560"/>
            <a:ext cx="6713669" cy="1097927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 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сети и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IPv4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 адресация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/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1831893"/>
              </p:ext>
            </p:extLst>
          </p:nvPr>
        </p:nvGraphicFramePr>
        <p:xfrm>
          <a:off x="5052994" y="1853343"/>
          <a:ext cx="6683736" cy="3718560"/>
        </p:xfrm>
        <a:graphic>
          <a:graphicData uri="http://schemas.openxmlformats.org/drawingml/2006/table">
            <a:tbl>
              <a:tblPr firstRow="1" bandRow="1"/>
              <a:tblGrid>
                <a:gridCol w="861670"/>
                <a:gridCol w="590309"/>
                <a:gridCol w="567159"/>
                <a:gridCol w="1053296"/>
                <a:gridCol w="833378"/>
                <a:gridCol w="2777924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4 бита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Номер</a:t>
                      </a:r>
                      <a:r>
                        <a:rPr lang="ru-RU" sz="1600" baseline="0" dirty="0" smtClean="0">
                          <a:latin typeface="TT Hoves"/>
                        </a:rPr>
                        <a:t> версии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4 бита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Длина</a:t>
                      </a:r>
                    </a:p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заголовка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8 бит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Тип</a:t>
                      </a:r>
                    </a:p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сервиса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16 бит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Общая</a:t>
                      </a:r>
                      <a:r>
                        <a:rPr lang="ru-RU" sz="1600" baseline="0" dirty="0" smtClean="0">
                          <a:latin typeface="TT Hoves"/>
                        </a:rPr>
                        <a:t> длина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70840">
                <a:tc gridSpan="4"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16 бит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Идентификатор пакета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3</a:t>
                      </a:r>
                      <a:r>
                        <a:rPr lang="ru-RU" sz="1600" baseline="0" dirty="0" smtClean="0">
                          <a:latin typeface="TT Hoves"/>
                        </a:rPr>
                        <a:t> бита</a:t>
                      </a:r>
                      <a:br>
                        <a:rPr lang="ru-RU" sz="1600" baseline="0" dirty="0" smtClean="0">
                          <a:latin typeface="TT Hoves"/>
                        </a:rPr>
                      </a:br>
                      <a:r>
                        <a:rPr lang="ru-RU" sz="1600" baseline="0" dirty="0" smtClean="0">
                          <a:latin typeface="TT Hoves"/>
                        </a:rPr>
                        <a:t>Флаги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13 бит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Смещение фрагмента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8 бит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Время жизни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8</a:t>
                      </a:r>
                      <a:r>
                        <a:rPr lang="ru-RU" sz="1600" baseline="0" dirty="0" smtClean="0">
                          <a:latin typeface="TT Hoves"/>
                        </a:rPr>
                        <a:t> бит</a:t>
                      </a:r>
                      <a:br>
                        <a:rPr lang="ru-RU" sz="1600" baseline="0" dirty="0" smtClean="0">
                          <a:latin typeface="TT Hoves"/>
                        </a:rPr>
                      </a:br>
                      <a:r>
                        <a:rPr lang="ru-RU" sz="1600" baseline="0" dirty="0" smtClean="0">
                          <a:latin typeface="TT Hoves"/>
                        </a:rPr>
                        <a:t>Тип протокола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16 бит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Контрольная сумма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32 бита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en-US" sz="1600" dirty="0" smtClean="0"/>
                        <a:t>IP-</a:t>
                      </a:r>
                      <a:r>
                        <a:rPr lang="ru-RU" sz="1600" dirty="0" smtClean="0">
                          <a:latin typeface="TT Hoves"/>
                        </a:rPr>
                        <a:t>адрес</a:t>
                      </a:r>
                      <a:r>
                        <a:rPr lang="ru-RU" sz="1600" baseline="0" dirty="0" smtClean="0">
                          <a:latin typeface="TT Hoves"/>
                        </a:rPr>
                        <a:t> отправителя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70840">
                <a:tc gridSpan="6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 smtClean="0">
                          <a:latin typeface="TT Hoves"/>
                        </a:rPr>
                        <a:t>32 бита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en-US" sz="1600" dirty="0" smtClean="0"/>
                        <a:t>IP-</a:t>
                      </a:r>
                      <a:r>
                        <a:rPr lang="ru-RU" sz="1600" dirty="0" smtClean="0">
                          <a:latin typeface="TT Hoves"/>
                        </a:rPr>
                        <a:t>адрес</a:t>
                      </a:r>
                      <a:r>
                        <a:rPr lang="ru-RU" sz="1600" baseline="0" dirty="0" smtClean="0">
                          <a:latin typeface="TT Hoves"/>
                        </a:rPr>
                        <a:t> отправителя</a:t>
                      </a:r>
                      <a:endParaRPr lang="ru-RU" sz="1600" dirty="0" smtClean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370840">
                <a:tc gridSpan="6">
                  <a:txBody>
                    <a:bodyPr/>
                    <a:lstStyle/>
                    <a:p>
                      <a:pPr algn="ctr"/>
                      <a:r>
                        <a:rPr lang="ru-RU" sz="1600" dirty="0" smtClean="0">
                          <a:latin typeface="TT Hoves"/>
                        </a:rPr>
                        <a:t>Опции и выравнивание</a:t>
                      </a:r>
                      <a:br>
                        <a:rPr lang="ru-RU" sz="1600" dirty="0" smtClean="0">
                          <a:latin typeface="TT Hoves"/>
                        </a:rPr>
                      </a:br>
                      <a:r>
                        <a:rPr lang="ru-RU" sz="1600" dirty="0" smtClean="0">
                          <a:latin typeface="TT Hoves"/>
                        </a:rPr>
                        <a:t>(не обязательно)</a:t>
                      </a:r>
                      <a:endParaRPr lang="ru-RU" sz="1600" dirty="0">
                        <a:latin typeface="TT Hove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41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r>
              <a:rPr lang="ru-RU" sz="2400" dirty="0">
                <a:latin typeface="TT Hoves"/>
              </a:rPr>
              <a:t>Длина адреса IPv4 — </a:t>
            </a:r>
            <a:r>
              <a:rPr lang="en-US" sz="2400" dirty="0" smtClean="0">
                <a:latin typeface="TT Hoves"/>
              </a:rPr>
              <a:t/>
            </a:r>
            <a:br>
              <a:rPr lang="en-US" sz="2400" dirty="0" smtClean="0">
                <a:latin typeface="TT Hoves"/>
              </a:rPr>
            </a:br>
            <a:r>
              <a:rPr lang="ru-RU" sz="2400" dirty="0" smtClean="0">
                <a:latin typeface="TT Hoves"/>
              </a:rPr>
              <a:t>32 </a:t>
            </a:r>
            <a:r>
              <a:rPr lang="ru-RU" sz="2400" dirty="0">
                <a:latin typeface="TT Hoves"/>
              </a:rPr>
              <a:t>бита, 4 байта. И </a:t>
            </a:r>
            <a:r>
              <a:rPr lang="ru-RU" sz="2400" dirty="0" smtClean="0">
                <a:latin typeface="TT Hoves"/>
              </a:rPr>
              <a:t>чтобы </a:t>
            </a:r>
            <a:r>
              <a:rPr lang="ru-RU" sz="2400" dirty="0">
                <a:latin typeface="TT Hoves"/>
              </a:rPr>
              <a:t>людям было удобно </a:t>
            </a:r>
            <a:r>
              <a:rPr lang="ru-RU" sz="2400" dirty="0" smtClean="0">
                <a:latin typeface="TT Hoves"/>
              </a:rPr>
              <a:t>работать </a:t>
            </a:r>
            <a:r>
              <a:rPr lang="en-US" sz="2400" dirty="0" smtClean="0">
                <a:latin typeface="TT Hoves"/>
              </a:rPr>
              <a:t/>
            </a:r>
            <a:br>
              <a:rPr lang="en-US" sz="2400" dirty="0" smtClean="0">
                <a:latin typeface="TT Hoves"/>
              </a:rPr>
            </a:br>
            <a:r>
              <a:rPr lang="ru-RU" sz="2400" dirty="0" smtClean="0">
                <a:latin typeface="TT Hoves"/>
              </a:rPr>
              <a:t>с </a:t>
            </a:r>
            <a:r>
              <a:rPr lang="ru-RU" sz="2400" dirty="0">
                <a:latin typeface="TT Hoves"/>
              </a:rPr>
              <a:t>такими IP адресами их </a:t>
            </a:r>
            <a:r>
              <a:rPr lang="en-US" sz="2400" dirty="0" smtClean="0">
                <a:latin typeface="TT Hoves"/>
              </a:rPr>
              <a:t/>
            </a:r>
            <a:br>
              <a:rPr lang="en-US" sz="2400" dirty="0" smtClean="0">
                <a:latin typeface="TT Hoves"/>
              </a:rPr>
            </a:br>
            <a:r>
              <a:rPr lang="ru-RU" sz="2400" dirty="0" smtClean="0">
                <a:latin typeface="TT Hoves"/>
              </a:rPr>
              <a:t>делят </a:t>
            </a:r>
            <a:r>
              <a:rPr lang="ru-RU" sz="2400" dirty="0">
                <a:latin typeface="TT Hoves"/>
              </a:rPr>
              <a:t>на 4 части.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17</a:t>
            </a:fld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80171" y="2003107"/>
            <a:ext cx="6713671" cy="13865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>
                <a:latin typeface="TT Hoves"/>
              </a:rPr>
              <a:t>Форма представления 4 десятичных числа</a:t>
            </a:r>
            <a:r>
              <a:rPr lang="en-US" sz="2400" dirty="0" smtClean="0"/>
              <a:t> </a:t>
            </a:r>
            <a:br>
              <a:rPr lang="en-US" sz="2400" dirty="0" smtClean="0"/>
            </a:br>
            <a:r>
              <a:rPr lang="ru-RU" sz="2400" dirty="0" smtClean="0">
                <a:latin typeface="TT Hoves"/>
              </a:rPr>
              <a:t>0-255, разделённых точками</a:t>
            </a:r>
            <a:endParaRPr lang="ru-RU" sz="2400" dirty="0">
              <a:latin typeface="TT Hoves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358" y="3169920"/>
            <a:ext cx="5648325" cy="208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Заголовок 5"/>
          <p:cNvSpPr>
            <a:spLocks noGrp="1"/>
          </p:cNvSpPr>
          <p:nvPr>
            <p:ph type="title"/>
          </p:nvPr>
        </p:nvSpPr>
        <p:spPr>
          <a:xfrm>
            <a:off x="4959219" y="736560"/>
            <a:ext cx="6713669" cy="1097927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 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сети и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IPv4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 адресация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413897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18</a:t>
            </a:fld>
            <a:endParaRPr lang="ru-RU" dirty="0"/>
          </a:p>
        </p:txBody>
      </p:sp>
      <p:sp>
        <p:nvSpPr>
          <p:cNvPr id="8" name="Текст 7"/>
          <p:cNvSpPr>
            <a:spLocks noGrp="1"/>
          </p:cNvSpPr>
          <p:nvPr>
            <p:ph type="body" sz="half" idx="2"/>
          </p:nvPr>
        </p:nvSpPr>
        <p:spPr>
          <a:xfrm>
            <a:off x="1127760" y="1864963"/>
            <a:ext cx="10637520" cy="378018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В сетях IPv4 всего существует три типа IP-адресов, каждый тип IP-адреса ориентирован на определенную задачу, это следующие IP-адреса</a:t>
            </a:r>
            <a:r>
              <a:rPr lang="ru-RU" sz="2400" dirty="0" smtClean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:</a:t>
            </a:r>
            <a:endParaRPr lang="ru-RU" sz="1800" dirty="0">
              <a:latin typeface="TT Hoves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2400" b="1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Сетевой </a:t>
            </a:r>
            <a:r>
              <a:rPr lang="ru-RU" sz="2400" b="1" dirty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адрес</a:t>
            </a:r>
            <a:r>
              <a:rPr lang="ru-RU" sz="2400" dirty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 : IP-адрес, к которому относится сеть или </a:t>
            </a:r>
            <a:r>
              <a:rPr lang="ru-RU" sz="2400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подсеть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2400" b="1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Адрес </a:t>
            </a:r>
            <a:r>
              <a:rPr lang="ru-RU" sz="2400" b="1" dirty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хоста</a:t>
            </a:r>
            <a:r>
              <a:rPr lang="ru-RU" sz="2400" dirty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 : </a:t>
            </a:r>
            <a:r>
              <a:rPr lang="ru-RU" sz="2400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IP-адреса</a:t>
            </a:r>
            <a:r>
              <a:rPr lang="ru-RU" sz="2400" dirty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, назначенные конечным компьютерам </a:t>
            </a:r>
            <a:r>
              <a:rPr lang="ru-RU" sz="2400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/>
            </a:r>
            <a:br>
              <a:rPr lang="ru-RU" sz="2400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2400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2400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в </a:t>
            </a:r>
            <a:r>
              <a:rPr lang="ru-RU" sz="2400" dirty="0" smtClean="0">
                <a:solidFill>
                  <a:srgbClr val="000000"/>
                </a:solidFill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сети</a:t>
            </a:r>
            <a:endParaRPr lang="ru-RU" sz="2400" dirty="0">
              <a:latin typeface="TT Hoves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 smtClean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2400" b="1" dirty="0" smtClean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Широковещательный </a:t>
            </a:r>
            <a:r>
              <a:rPr lang="ru-RU" sz="2400" b="1" dirty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адрес</a:t>
            </a:r>
            <a:r>
              <a:rPr lang="ru-RU" sz="2400" dirty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 : </a:t>
            </a:r>
            <a:r>
              <a:rPr lang="ru-RU" sz="2400" dirty="0" smtClean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специальный </a:t>
            </a:r>
            <a:r>
              <a:rPr lang="ru-RU" sz="2400" dirty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адрес, он </a:t>
            </a:r>
            <a:r>
              <a:rPr lang="ru-RU" sz="2400" dirty="0" smtClean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используется</a:t>
            </a:r>
            <a:r>
              <a:rPr lang="ru-RU" sz="2400" dirty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/>
            </a:r>
            <a:br>
              <a:rPr lang="ru-RU" sz="2400" dirty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ru-RU" sz="2400" dirty="0" smtClean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ru-RU" sz="2400" dirty="0" smtClean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для </a:t>
            </a:r>
            <a:r>
              <a:rPr lang="ru-RU" sz="2400" dirty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отправки данных на все хосты в </a:t>
            </a:r>
            <a:r>
              <a:rPr lang="ru-RU" sz="2400" dirty="0" smtClean="0">
                <a:latin typeface="TT Hoves"/>
                <a:ea typeface="Times New Roman" panose="02020603050405020304" pitchFamily="18" charset="0"/>
                <a:cs typeface="Arial" panose="020B0604020202020204" pitchFamily="34" charset="0"/>
              </a:rPr>
              <a:t>сети</a:t>
            </a:r>
            <a:endParaRPr lang="ru-RU" dirty="0">
              <a:latin typeface="TT Hoves"/>
            </a:endParaRPr>
          </a:p>
          <a:p>
            <a:endParaRPr lang="ru-RU" dirty="0">
              <a:latin typeface="TT Hoves"/>
            </a:endParaRPr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2681832" y="858480"/>
            <a:ext cx="9067259" cy="1097927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 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сети и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IPv4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 адресация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Введение в сетевые технологии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352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19</a:t>
            </a:fld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Введение в сетевые технологии</a:t>
            </a:r>
            <a:endParaRPr lang="ru-RU" dirty="0"/>
          </a:p>
        </p:txBody>
      </p:sp>
      <p:pic>
        <p:nvPicPr>
          <p:cNvPr id="6" name="Объект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7368" y="1839955"/>
            <a:ext cx="7446712" cy="4164606"/>
          </a:xfrm>
          <a:prstGeom prst="rect">
            <a:avLst/>
          </a:prstGeom>
        </p:spPr>
      </p:pic>
      <p:sp>
        <p:nvSpPr>
          <p:cNvPr id="8" name="Заголовок 6"/>
          <p:cNvSpPr>
            <a:spLocks noGrp="1"/>
          </p:cNvSpPr>
          <p:nvPr>
            <p:ph type="title"/>
          </p:nvPr>
        </p:nvSpPr>
        <p:spPr>
          <a:xfrm>
            <a:off x="2681832" y="858480"/>
            <a:ext cx="9067259" cy="1097927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 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сети и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IPv4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 адресация</a:t>
            </a:r>
          </a:p>
        </p:txBody>
      </p:sp>
    </p:spTree>
    <p:extLst>
      <p:ext uri="{BB962C8B-B14F-4D97-AF65-F5344CB8AC3E}">
        <p14:creationId xmlns:p14="http://schemas.microsoft.com/office/powerpoint/2010/main" val="146490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82D5B87F-C9D0-40C9-9B86-2B2D57F86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71715" y="2885488"/>
            <a:ext cx="9520285" cy="3327399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T Hoves"/>
              </a:rPr>
              <a:t>Э</a:t>
            </a:r>
            <a:r>
              <a:rPr lang="ru-RU" sz="3200" dirty="0" smtClean="0">
                <a:latin typeface="TT Hoves"/>
              </a:rPr>
              <a:t>то </a:t>
            </a:r>
            <a:r>
              <a:rPr lang="ru-RU" sz="3200" dirty="0">
                <a:latin typeface="TT Hoves"/>
              </a:rPr>
              <a:t>согласованный набор </a:t>
            </a:r>
            <a:r>
              <a:rPr lang="ru-RU" sz="3200" dirty="0" smtClean="0">
                <a:latin typeface="TT Hoves"/>
              </a:rPr>
              <a:t>стандартных протоколов </a:t>
            </a:r>
            <a:r>
              <a:rPr lang="ru-RU" sz="3200" dirty="0">
                <a:latin typeface="TT Hoves"/>
              </a:rPr>
              <a:t>и реализующих их программно-аппаратных средств, достаточный для построения вычислительных сетей.</a:t>
            </a: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xmlns="" id="{15F57922-DD2C-4D5B-B10D-C3F08918A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0266" y="898072"/>
            <a:ext cx="9551734" cy="172448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ru-RU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Сетевые</a:t>
            </a:r>
            <a:br>
              <a:rPr lang="ru-RU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</a:br>
            <a:r>
              <a:rPr lang="ru-RU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технологии</a:t>
            </a:r>
            <a:endParaRPr lang="ru-RU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1176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20</a:t>
            </a:fld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Введение в сетевые технологии</a:t>
            </a:r>
            <a:endParaRPr lang="ru-RU" dirty="0"/>
          </a:p>
        </p:txBody>
      </p:sp>
      <p:pic>
        <p:nvPicPr>
          <p:cNvPr id="7" name="Объект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4090" y="1758052"/>
            <a:ext cx="7524750" cy="4208249"/>
          </a:xfrm>
          <a:prstGeom prst="rect">
            <a:avLst/>
          </a:prstGeom>
        </p:spPr>
      </p:pic>
      <p:sp>
        <p:nvSpPr>
          <p:cNvPr id="8" name="Заголовок 6"/>
          <p:cNvSpPr>
            <a:spLocks noGrp="1"/>
          </p:cNvSpPr>
          <p:nvPr>
            <p:ph type="title"/>
          </p:nvPr>
        </p:nvSpPr>
        <p:spPr>
          <a:xfrm>
            <a:off x="2681832" y="858480"/>
            <a:ext cx="9067259" cy="1097927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 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сети и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IPv4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 адресация</a:t>
            </a:r>
          </a:p>
        </p:txBody>
      </p:sp>
    </p:spTree>
    <p:extLst>
      <p:ext uri="{BB962C8B-B14F-4D97-AF65-F5344CB8AC3E}">
        <p14:creationId xmlns:p14="http://schemas.microsoft.com/office/powerpoint/2010/main" val="181362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t>21</a:t>
            </a:fld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Введение в сетевые технологии</a:t>
            </a:r>
            <a:endParaRPr lang="ru-RU" dirty="0"/>
          </a:p>
        </p:txBody>
      </p:sp>
      <p:pic>
        <p:nvPicPr>
          <p:cNvPr id="6" name="Объект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850" y="1789831"/>
            <a:ext cx="7631430" cy="4267910"/>
          </a:xfrm>
          <a:prstGeom prst="rect">
            <a:avLst/>
          </a:prstGeom>
        </p:spPr>
      </p:pic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2681832" y="858480"/>
            <a:ext cx="9067259" cy="1097927"/>
          </a:xfrm>
        </p:spPr>
        <p:txBody>
          <a:bodyPr>
            <a:norm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 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сети и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IPv4</a:t>
            </a: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 адресация</a:t>
            </a:r>
          </a:p>
        </p:txBody>
      </p:sp>
    </p:spTree>
    <p:extLst>
      <p:ext uri="{BB962C8B-B14F-4D97-AF65-F5344CB8AC3E}">
        <p14:creationId xmlns:p14="http://schemas.microsoft.com/office/powerpoint/2010/main" val="384280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sz="2400" b="1" dirty="0">
                <a:latin typeface="TT Hoves" panose="02000503030000020004" pitchFamily="2" charset="-52"/>
              </a:rPr>
              <a:t>ARP – </a:t>
            </a:r>
            <a:r>
              <a:rPr lang="ru-RU" sz="2400" dirty="0">
                <a:latin typeface="TT Hoves" panose="02000503030000020004" pitchFamily="2" charset="-52"/>
              </a:rPr>
              <a:t>протокол, </a:t>
            </a:r>
            <a:r>
              <a:rPr lang="ru-RU" sz="2400" dirty="0" smtClean="0">
                <a:latin typeface="TT Hoves" panose="02000503030000020004" pitchFamily="2" charset="-52"/>
              </a:rPr>
              <a:t>в </a:t>
            </a:r>
            <a:r>
              <a:rPr lang="ru-RU" sz="2400" dirty="0">
                <a:latin typeface="TT Hoves" panose="02000503030000020004" pitchFamily="2" charset="-52"/>
              </a:rPr>
              <a:t>компьютерных сетях, предназначенный для определения МАС-адреса другого компьютера по известному </a:t>
            </a:r>
            <a:r>
              <a:rPr lang="en-US" sz="2400" dirty="0">
                <a:latin typeface="TT Hoves" panose="02000503030000020004" pitchFamily="2" charset="-52"/>
              </a:rPr>
              <a:t>IP-</a:t>
            </a:r>
            <a:r>
              <a:rPr lang="ru-RU" sz="2400" dirty="0">
                <a:latin typeface="TT Hoves" panose="02000503030000020004" pitchFamily="2" charset="-52"/>
              </a:rPr>
              <a:t>адресу</a:t>
            </a:r>
            <a:endParaRPr lang="ru-RU" sz="2400" b="1" dirty="0">
              <a:latin typeface="TT Hoves" panose="02000503030000020004" pitchFamily="2" charset="-52"/>
            </a:endParaRPr>
          </a:p>
          <a:p>
            <a:endParaRPr lang="ru-RU" dirty="0"/>
          </a:p>
        </p:txBody>
      </p:sp>
      <p:sp>
        <p:nvSpPr>
          <p:cNvPr id="16" name="Номер слайда 6">
            <a:extLst>
              <a:ext uri="{FF2B5EF4-FFF2-40B4-BE49-F238E27FC236}">
                <a16:creationId xmlns:a16="http://schemas.microsoft.com/office/drawing/2014/main" xmlns="" id="{45EA5369-CE5C-4A7E-9E8B-F81A54702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22</a:t>
            </a:fld>
            <a:endParaRPr lang="ru-RU"/>
          </a:p>
        </p:txBody>
      </p:sp>
      <p:sp>
        <p:nvSpPr>
          <p:cNvPr id="2" name="Текст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13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3109" y="645955"/>
            <a:ext cx="6713669" cy="1097927"/>
          </a:xfrm>
        </p:spPr>
        <p:txBody>
          <a:bodyPr>
            <a:no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Протокол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ARP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8573" y="1875100"/>
            <a:ext cx="6620755" cy="292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046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C6B5A663-E7E9-49BC-B235-934D58D5C0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977AF4FC-39EF-48F9-A29A-9BE2E2DA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23</a:t>
            </a:fld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xmlns="" id="{0A462FB8-CFC8-4178-ACD2-B90AEFE050F2}"/>
              </a:ext>
            </a:extLst>
          </p:cNvPr>
          <p:cNvSpPr/>
          <p:nvPr/>
        </p:nvSpPr>
        <p:spPr>
          <a:xfrm>
            <a:off x="5401082" y="2122099"/>
            <a:ext cx="615926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TT Hoves" panose="02000503030000020004" pitchFamily="2" charset="-52"/>
              </a:rPr>
              <a:t>Есть ли в </a:t>
            </a:r>
            <a:r>
              <a:rPr lang="en-US" sz="2400" dirty="0" smtClean="0">
                <a:latin typeface="TT Hoves" panose="02000503030000020004" pitchFamily="2" charset="-52"/>
              </a:rPr>
              <a:t>ARP-</a:t>
            </a:r>
            <a:r>
              <a:rPr lang="ru-RU" sz="2400" dirty="0" smtClean="0">
                <a:latin typeface="TT Hoves" panose="02000503030000020004" pitchFamily="2" charset="-52"/>
              </a:rPr>
              <a:t>таблице запись о соответствующем устройстве?</a:t>
            </a:r>
            <a:endParaRPr lang="ru-RU" sz="2400" dirty="0">
              <a:latin typeface="TT Hoves" panose="02000503030000020004" pitchFamily="2" charset="-52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xmlns="" id="{0A462FB8-CFC8-4178-ACD2-B90AEFE050F2}"/>
              </a:ext>
            </a:extLst>
          </p:cNvPr>
          <p:cNvSpPr/>
          <p:nvPr/>
        </p:nvSpPr>
        <p:spPr>
          <a:xfrm>
            <a:off x="5401082" y="4409141"/>
            <a:ext cx="24882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TT Hoves" panose="02000503030000020004" pitchFamily="2" charset="-52"/>
              </a:rPr>
              <a:t>Подключение</a:t>
            </a:r>
            <a:endParaRPr lang="ru-RU" sz="2400" dirty="0">
              <a:latin typeface="TT Hoves" panose="02000503030000020004" pitchFamily="2" charset="-52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xmlns="" id="{0A462FB8-CFC8-4178-ACD2-B90AEFE050F2}"/>
              </a:ext>
            </a:extLst>
          </p:cNvPr>
          <p:cNvSpPr/>
          <p:nvPr/>
        </p:nvSpPr>
        <p:spPr>
          <a:xfrm>
            <a:off x="9072114" y="4224476"/>
            <a:ext cx="248822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TT Hoves" panose="02000503030000020004" pitchFamily="2" charset="-52"/>
              </a:rPr>
              <a:t>Отправить </a:t>
            </a:r>
            <a:br>
              <a:rPr lang="ru-RU" sz="2400" dirty="0" smtClean="0">
                <a:latin typeface="TT Hoves" panose="02000503030000020004" pitchFamily="2" charset="-52"/>
              </a:rPr>
            </a:br>
            <a:r>
              <a:rPr lang="en-US" sz="2400" dirty="0" smtClean="0">
                <a:latin typeface="TT Hoves" panose="02000503030000020004" pitchFamily="2" charset="-52"/>
              </a:rPr>
              <a:t>ARP-</a:t>
            </a:r>
            <a:r>
              <a:rPr lang="ru-RU" sz="2400" dirty="0" smtClean="0">
                <a:latin typeface="TT Hoves" panose="02000503030000020004" pitchFamily="2" charset="-52"/>
              </a:rPr>
              <a:t>запрос</a:t>
            </a:r>
            <a:endParaRPr lang="ru-RU" sz="2400" dirty="0">
              <a:latin typeface="TT Hoves" panose="02000503030000020004" pitchFamily="2" charset="-52"/>
            </a:endParaRPr>
          </a:p>
        </p:txBody>
      </p:sp>
      <p:cxnSp>
        <p:nvCxnSpPr>
          <p:cNvPr id="4" name="Соединительная линия уступом 3"/>
          <p:cNvCxnSpPr>
            <a:stCxn id="8" idx="2"/>
            <a:endCxn id="6" idx="0"/>
          </p:cNvCxnSpPr>
          <p:nvPr/>
        </p:nvCxnSpPr>
        <p:spPr>
          <a:xfrm rot="5400000">
            <a:off x="6834932" y="2763360"/>
            <a:ext cx="1456045" cy="1835516"/>
          </a:xfrm>
          <a:prstGeom prst="bentConnector3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оединительная линия уступом 10"/>
          <p:cNvCxnSpPr>
            <a:stCxn id="8" idx="2"/>
            <a:endCxn id="9" idx="0"/>
          </p:cNvCxnSpPr>
          <p:nvPr/>
        </p:nvCxnSpPr>
        <p:spPr>
          <a:xfrm rot="16200000" flipH="1">
            <a:off x="8762780" y="2671028"/>
            <a:ext cx="1271380" cy="1835516"/>
          </a:xfrm>
          <a:prstGeom prst="bentConnector3">
            <a:avLst>
              <a:gd name="adj1" fmla="val 57192"/>
            </a:avLst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xmlns="" id="{0A462FB8-CFC8-4178-ACD2-B90AEFE050F2}"/>
              </a:ext>
            </a:extLst>
          </p:cNvPr>
          <p:cNvSpPr/>
          <p:nvPr/>
        </p:nvSpPr>
        <p:spPr>
          <a:xfrm>
            <a:off x="6687427" y="3219453"/>
            <a:ext cx="13898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TT Hoves" panose="02000503030000020004" pitchFamily="2" charset="-52"/>
              </a:rPr>
              <a:t>Да</a:t>
            </a:r>
            <a:endParaRPr lang="ru-RU" sz="2400" dirty="0">
              <a:latin typeface="TT Hoves" panose="02000503030000020004" pitchFamily="2" charset="-52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xmlns="" id="{0A462FB8-CFC8-4178-ACD2-B90AEFE050F2}"/>
              </a:ext>
            </a:extLst>
          </p:cNvPr>
          <p:cNvSpPr/>
          <p:nvPr/>
        </p:nvSpPr>
        <p:spPr>
          <a:xfrm>
            <a:off x="8703527" y="3219452"/>
            <a:ext cx="138988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TT Hoves" panose="02000503030000020004" pitchFamily="2" charset="-52"/>
              </a:rPr>
              <a:t>Нет</a:t>
            </a:r>
            <a:endParaRPr lang="ru-RU" sz="2400" dirty="0">
              <a:latin typeface="TT Hoves" panose="02000503030000020004" pitchFamily="2" charset="-52"/>
            </a:endParaRPr>
          </a:p>
        </p:txBody>
      </p:sp>
      <p:sp>
        <p:nvSpPr>
          <p:cNvPr id="13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3109" y="645955"/>
            <a:ext cx="6713669" cy="1097927"/>
          </a:xfrm>
        </p:spPr>
        <p:txBody>
          <a:bodyPr>
            <a:no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Протокол 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ARP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99225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Номер слайда 6">
            <a:extLst>
              <a:ext uri="{FF2B5EF4-FFF2-40B4-BE49-F238E27FC236}">
                <a16:creationId xmlns:a16="http://schemas.microsoft.com/office/drawing/2014/main" xmlns="" id="{45EA5369-CE5C-4A7E-9E8B-F81A54702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24</a:t>
            </a:fld>
            <a:endParaRPr lang="ru-RU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13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868863" y="773113"/>
            <a:ext cx="6713537" cy="1098550"/>
          </a:xfrm>
        </p:spPr>
        <p:txBody>
          <a:bodyPr>
            <a:normAutofit/>
          </a:bodyPr>
          <a:lstStyle/>
          <a:p>
            <a:pPr>
              <a:tabLst>
                <a:tab pos="3132138" algn="l"/>
              </a:tabLst>
            </a:pP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ARP 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запрос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8" name="Объект 7"/>
          <p:cNvSpPr>
            <a:spLocks noGrp="1"/>
          </p:cNvSpPr>
          <p:nvPr>
            <p:ph sz="quarter" idx="4294967295"/>
          </p:nvPr>
        </p:nvSpPr>
        <p:spPr>
          <a:xfrm>
            <a:off x="1227552" y="1721477"/>
            <a:ext cx="4721225" cy="42901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chemeClr val="accent1"/>
                </a:solidFill>
                <a:latin typeface="TT Hoves"/>
              </a:rPr>
              <a:t>Шаг 1. </a:t>
            </a:r>
            <a:r>
              <a:rPr lang="ru-RU" sz="2400" dirty="0">
                <a:latin typeface="TT Hoves"/>
              </a:rPr>
              <a:t>Хост А отправляет ARP запрос  всем хостам в сети с IP-адресом хоста В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accent1"/>
                </a:solidFill>
                <a:latin typeface="TT Hoves"/>
              </a:rPr>
              <a:t>Шаг 2. </a:t>
            </a:r>
            <a:r>
              <a:rPr lang="ru-RU" sz="2400" dirty="0">
                <a:latin typeface="TT Hoves"/>
              </a:rPr>
              <a:t>Хост В распознаёт IP-адрес в запросе. Он выполняет ARP-ответ, в котором указывает свой MAC-адрес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accent1"/>
                </a:solidFill>
                <a:latin typeface="TT Hoves"/>
              </a:rPr>
              <a:t>Шаг 3. </a:t>
            </a:r>
            <a:r>
              <a:rPr lang="ru-RU" sz="2400" dirty="0">
                <a:latin typeface="TT Hoves"/>
              </a:rPr>
              <a:t>Хост А получает ARP-ответ и сохраняет МАС-адрес хоста В</a:t>
            </a:r>
          </a:p>
          <a:p>
            <a:endParaRPr lang="ru-RU" dirty="0"/>
          </a:p>
        </p:txBody>
      </p:sp>
      <p:sp>
        <p:nvSpPr>
          <p:cNvPr id="4" name="AutoShape 2" descr="data:image/png;base64,iVBORw0KGgoAAAANSUhEUgAABuAAAAYQCAYAAACE2oyBAAAAAXNSR0IArs4c6QAATLp0RVh0bXhmaWxlACUzQ214R3JhcGhNb2RlbCUzRSUzQ3Jvb3QlM0UlM0NteENlbGwlMjBpZCUzRCUyMjAlMjIlMkYlM0UlM0NteENlbGwlMjBpZCUzRCUyMjElMjIlMjBwYXJlbnQlM0QlMjIwJTIyJTJGJTNFJTNDbXhDZWxsJTIwaWQlM0QlMjIyJTIyJTIwdmFsdWUlM0QlMjIlMjIlMjBzdHlsZSUzRCUyMmZvbnRDb2xvciUzRCUyMzAwNjZDQyUzQnZlcnRpY2FsQWxpZ24lM0R0b3AlM0J2ZXJ0aWNhbExhYmVsUG9zaXRpb24lM0Rib3R0b20lM0JsYWJlbFBvc2l0aW9uJTNEY2VudGVyJTNCYWxpZ24lM0RjZW50ZXIlM0JodG1sJTNEMSUzQm91dGxpbmVDb25uZWN0JTNEMCUzQmZpbGxDb2xvciUzRCUyM0NDQ0NDQyUzQnN0cm9rZUNvbG9yJTNEJTIzNjg4MUIzJTNCZ3JhZGllbnRDb2xvciUzRG5vbmUlM0JncmFkaWVudERpcmVjdGlvbiUzRG5vcnRoJTNCc3Ryb2tlV2lkdGglM0QyJTNCc2hhcGUlM0RteGdyYXBoLm5ldHdvcmtzLmxhcHRvcCUzQiUyMiUyMHZlcnRleCUzRCUyMjElMjIlMjBwYXJlbnQlM0QlMjIxJTIyJTNFJTNDbXhHZW9tZXRyeSUyMHglM0QlMjIyMzQlMjIlMjB5JTNEJTIyODkwJTIyJTIwd2lkdGglM0QlMjIxMTYlMjIlMjBoZWlnaHQlM0QlMjI2NSUyMiUyMGFzJTNEJTIyZ2VvbWV0cnklMjIlMkYlM0UlM0MlMkZteENlbGwlM0UlM0NteENlbGwlMjBpZCUzRCUyMjMlMjIlMjB2YWx1ZSUzRCUyMiUyMiUyMHN0eWxlJTNEJTIyZm9udENvbG9yJTNEJTIzMDA2NkNDJTNCdmVydGljYWxBbGlnbiUzRHRvcCUzQnZlcnRpY2FsTGFiZWxQb3NpdGlvbiUzRGJvdHRvbSUzQmxhYmVsUG9zaXRpb24lM0RjZW50ZXIlM0JhbGlnbiUzRGNlbnRlciUzQmh0bWwlM0QxJTNCb3V0bGluZUNvbm5lY3QlM0QwJTNCZmlsbENvbG9yJTNEJTIzQ0NDQ0NDJTNCc3Ryb2tlQ29sb3IlM0QlMjM2ODgxQjMlM0JncmFkaWVudENvbG9yJTNEbm9uZSUzQmdyYWRpZW50RGlyZWN0aW9uJTNEbm9ydGglM0JzdHJva2VXaWR0aCUzRDIlM0JzaGFwZSUzRG14Z3JhcGgubmV0d29ya3MubGFwdG9wJTNCJTIyJTIwdmVydGV4JTNEJTIyMSUyMiUyMHBhcmVudCUzRCUyMjElMjIlM0UlM0NteEdlb21ldHJ5JTIweCUzRCUyMjM2NyUyMiUyMHklM0QlMjI4OTAlMjIlMjB3aWR0aCUzRCUyMjExNiUyMiUyMGhlaWdodCUzRCUyMjY1JTIyJTIwYXMlM0QlMjJnZW9tZXRyeSUyMiUyRiUzRSUzQyUyRm14Q2VsbCUzRSUzQ214Q2VsbCUyMGlkJTNEJTIyNCUyMiUyMHZhbHVlJTNEJTIyJTIyJTIwc3R5bGUlM0QlMjJmb250Q29sb3IlM0QlMjMwMDY2Q0MlM0J2ZXJ0aWNhbEFsaWduJTNEdG9wJTNCdmVydGljYWxMYWJlbFBvc2l0aW9uJTNEYm90dG9tJTNCbGFiZWxQb3NpdGlvbiUzRGNlbnRlciUzQmFsaWduJTNEY2VudGVyJTNCaHRtbCUzRDElM0JvdXRsaW5lQ29ubmVjdCUzRDAlM0JmaWxsQ29sb3IlM0QlMjNDQ0NDQ0MlM0JzdHJva2VDb2xvciUzRCUyMzY4ODFCMyUzQmdyYWRpZW50Q29sb3IlM0Rub25lJTNCZ3JhZGllbnREaXJlY3Rpb24lM0Rub3J0aCUzQnN0cm9rZVdpZHRoJTNEMiUzQnNoYXBlJTNEbXhncmFwaC5uZXR3b3Jrcy5sYXB0b3AlM0IlMjIlMjB2ZXJ0ZXglM0QlMjIxJTIyJTIwcGFyZW50JTNEJTIyMSUyMiUzRSUzQ214R2VvbWV0cnklMjB4JTNEJTIyNTAwJTIyJTIweSUzRCUyMjg5MCUyMiUyMHdpZHRoJTNEJTIyMTE2JTIyJTIwaGVpZ2h0JTNEJTIyNjUlMjIlMjBhcyUzRCUyMmdlb21ldHJ5JTIyJTJGJTNFJTNDJTJGbXhDZWxsJTNFJTNDbXhDZWxsJTIwaWQlM0QlMjI1JTIyJTIwdmFsdWUlM0QlMjIlMjIlMjBzdHlsZSUzRCUyMmZvbnRDb2xvciUzRCUyMzAwNjZDQyUzQnZlcnRpY2FsQWxpZ24lM0R0b3AlM0J2ZXJ0aWNhbExhYmVsUG9zaXRpb24lM0Rib3R0b20lM0JsYWJlbFBvc2l0aW9uJTNEY2VudGVyJTNCYWxpZ24lM0RjZW50ZXIlM0JodG1sJTNEMSUzQm91dGxpbmVDb25uZWN0JTNEMCUzQmZpbGxDb2xvciUzRCUyM0NDQ0NDQyUzQnN0cm9rZUNvbG9yJTNEJTIzNjg4MUIzJTNCZ3JhZGllbnRDb2xvciUzRG5vbmUlM0JncmFkaWVudERpcmVjdGlvbiUzRG5vcnRoJTNCc3Ryb2tlV2lkdGglM0QyJTNCc2hhcGUlM0RteGdyYXBoLm5ldHdvcmtzLnN3aXRjaCUzQiUyMiUyMHZlcnRleCUzRCUyMjElMjIlMjBwYXJlbnQlM0QlMjIxJTIyJTNFJTNDbXhHZW9tZXRyeSUyMHglM0QlMjIzNTUlMjIlMjB5JTNEJTIyNjc1JTIyJTIwd2lkdGglM0QlMjIxNDAlMjIlMjBoZWlnaHQlM0QlMjI1MCUyMiUyMGFzJTNEJTIyZ2VvbWV0cnklMjIlMkYlM0UlM0MlMkZteENlbGwlM0UlM0NteENlbGwlMjBpZCUzRCUyMjYlMjIlMjB2YWx1ZSUzRCUyMiUyMiUyMHN0eWxlJTNEJTIyZW5kQXJyb3clM0Rub25lJTNCaHRtbCUzRDElM0Jyb3VuZGVkJTNEMCUzQmV4aXRYJTNEMC41JTNCZXhpdFklM0QwJTNCZXhpdER4JTNEMCUzQmV4aXREeSUzRDAlM0JleGl0UGVyaW1ldGVyJTNEMCUzQmVudHJ5WCUzRDAuMDUyJTNCZW50cnlZJTNEMC4zMzIlM0JlbnRyeUR4JTNEMCUzQmVudHJ5RHklM0QwJTNCZW50cnlQZXJpbWV0ZXIlM0QwJTNCJTIyJTIwZWRnZSUzRCUyMjElMjIlMjBzb3VyY2UlM0QlMjIyJTIyJTIwdGFyZ2V0JTNEJTIyNSUyMiUyMHBhcmVudCUzRCUyMjElMjIlM0UlM0NteEdlb21ldHJ5JTIwd2lkdGglM0QlMjI1MCUyMiUyMGhlaWdodCUzRCUyMjUwJTIyJTIwcmVsYXRpdmUlM0QlMjIxJTIyJTIwYXMlM0QlMjJnZW9tZXRyeSUyMiUzRSUzQ214UG9pbnQlMjB4JTNEJTIyNDUwJTIyJTIweSUzRCUyMjg0MCUyMiUyMGFzJTNEJTIyc291cmNlUG9pbnQlMjIlMkYlM0UlM0NteFBvaW50JTIweCUzRCUyMjUyMCUyMiUyMHklM0QlMjI3OTAlMjIlMjBhcyUzRCUyMnRhcmdldFBvaW50JTIyJTJGJTNFJTNDJTJGbXhHZW9tZXRyeSUzRSUzQyUyRm14Q2VsbCUzRSUzQ214Q2VsbCUyMGlkJTNEJTIyNyUyMiUyMHZhbHVlJTNEJTIyJTIyJTIwc3R5bGUlM0QlMjJlbmRBcnJvdyUzRG5vbmUlM0JodG1sJTNEMSUzQnJvdW5kZWQlM0QwJTNCZXhpdFglM0QwLjUlM0JleGl0WSUzRDAlM0JleGl0RHglM0QwJTNCZXhpdER5JTNEMCUzQmV4aXRQZXJpbWV0ZXIlM0QwJTNCJTIyJTIwZWRnZSUzRCUyMjElMjIlMjBzb3VyY2UlM0QlMjIzJTIyJTIwcGFyZW50JTNEJTIyMSUyMiUzRSUzQ214R2VvbWV0cnklMjB3aWR0aCUzRCUyMjUwJTIyJTIwaGVpZ2h0JTNEJTIyNTAlMjIlMjByZWxhdGl2ZSUzRCUyMjElMjIlMjBhcyUzRCUyMmdlb21ldHJ5JTIyJTNFJTNDbXhQb2ludCUyMHglM0QlMjI0NzAlMjIlMjB5JTNEJTIyODQwJTIyJTIwYXMlM0QlMjJzb3VyY2VQb2ludCUyMiUyRiUzRSUzQ214UG9pbnQlMjB4JTNEJTIyMzc1JTIyJTIweSUzRCUyMjY5MSUyMiUyMGFzJTNEJTIydGFyZ2V0UG9pbnQlMjIlMkYlM0UlM0MlMkZteEdlb21ldHJ5JTNFJTNDJTJGbXhDZWxsJTNFJTNDbXhDZWxsJTIwaWQlM0QlMjI4JTIyJTIwdmFsdWUlM0QlMjIlMjIlMjBzdHlsZSUzRCUyMmVuZEFycm93JTNEbm9uZSUzQmh0bWwlM0QxJTNCcm91bmRlZCUzRDAlM0JleGl0WCUzRDAuNSUzQmV4aXRZJTNEMCUzQmV4aXREeCUzRDAlM0JleGl0RHklM0QwJTNCZXhpdFBlcmltZXRlciUzRDAlM0IlMjIlMjBlZGdlJTNEJTIyMSUyMiUyMHNvdXJjZSUzRCUyMjQlMjIlMjBwYXJlbnQlM0QlMjIxJTIyJTNFJTNDbXhHZW9tZXRyeSUyMHdpZHRoJTNEJTIyNTAlMjIlMjBoZWlnaHQlM0QlMjI1MCUyMiUyMHJlbGF0aXZlJTNEJTIyMSUyMiUyMGFzJTNEJTIyZ2VvbWV0cnklMjIlM0UlM0NteFBvaW50JTIweCUzRCUyMjQ4MCUyMiUyMHklM0QlMjI4NjAlMjIlMjBhcyUzRCUyMnNvdXJjZVBvaW50JTIyJTJGJTNFJTNDbXhQb2ludCUyMHglM0QlMjIzODclMjIlMjB5JTNEJTIyNjkxJTIyJTIwYXMlM0QlMjJ0YXJnZXRQb2ludCUyMiUyRiUzRSUzQyUyRm14R2VvbWV0cnklM0UlM0MlMkZteENlbGwlM0UlM0NteENlbGwlMjBpZCUzRCUyMjklMjIlMjB2YWx1ZSUzRCUyMiUyNmx0JTNCYiUyNmd0JTNCJTI2bHQlM0Jmb250JTIwc3R5bGUlM0QlMjZxdW90JTNCZm9udC1zaXplJTNBJTIwMTZweCUyNnF1b3QlM0IlMjZndCUzQkElMjZsdCUzQiUyRmZvbnQlMjZndCUzQiUyNmx0JTNCJTJGYiUyNmd0JTNC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yNTQlMjIlMjB5JTNEJTIyODk1JTIyJTIwd2lkdGglM0QlMjI3NiUyMiUyMGhlaWdodCUzRCUyMjQwJTIyJTIwYXMlM0QlMjJnZW9tZXRyeSUyMiUyRiUzRSUzQyUyRm14Q2VsbCUzRSUzQ214Q2VsbCUyMGlkJTNEJTIyMTAlMjIlMjB2YWx1ZSUzRCUyMiUyNmx0JTNCYiUyNmd0JTNCJTI2bHQlM0Jmb250JTIwc3R5bGUlM0QlMjZxdW90JTNCZm9udC1zaXplJTNBJTIwMTZweCUyNnF1b3QlM0IlMjZndCUzQkIlMjZsdCUzQiUyRmZvbnQlMjZndCUzQiUyNmx0JTNCJTJGYiUyNmd0JTNC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zODglMjIlMjB5JTNEJTIyODk1JTIyJTIwd2lkdGglM0QlMjI3NCUyMiUyMGhlaWdodCUzRCUyMjQwJTIyJTIwYXMlM0QlMjJnZW9tZXRyeSUyMiUyRiUzRSUzQyUyRm14Q2VsbCUzRSUzQ214Q2VsbCUyMGlkJTNEJTIyMTElMjIlMjB2YWx1ZSUzRCUyMiUyNmx0JTNCYiUyNmd0JTNCJTI2bHQlM0Jmb250JTIwc3R5bGUlM0QlMjZxdW90JTNCZm9udC1zaXplJTNBJTIwMTZweCUyNnF1b3QlM0IlMjZndCUzQkMlMjZsdCUzQiUyRmZvbnQlMjZndCUzQiUyNmx0JTNCJTJGYiUyNmd0JTNC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1MjIlMjIlMjB5JTNEJTIyODk1JTIyJTIwd2lkdGglM0QlMjI3MiUyMiUyMGhlaWdodCUzRCUyMjQwJTIyJTIwYXMlM0QlMjJnZW9tZXRyeSUyMiUyRiUzRSUzQyUyRm14Q2VsbCUzRSUzQ214Q2VsbCUyMGlkJTNEJTIyMTIlMjIlMjB2YWx1ZSUzRCUyMiUyMiUyMHN0eWxlJTNEJTIyaHRtbCUzRDElM0J2ZXJ0aWNhbExhYmVsUG9zaXRpb24lM0Rib3R0b20lM0JhbGlnbiUzRGNlbnRlciUzQmxhYmVsQmFja2dyb3VuZENvbG9yJTNEJTIzZmZmZmZmJTNCdmVydGljYWxBbGlnbiUzRHRvcCUzQnN0cm9rZVdpZHRoJTNEMiUzQnN0cm9rZUNvbG9yJTNEJTIzZDZiNjU2JTNCc2hhZG93JTNEMCUzQmRhc2hlZCUzRDAlM0JzaGFwZSUzRG14Z3JhcGguaW9zNy5pY29ucy5tYWlsJTNCcm90YXRpb24lM0QyOTAlM0JmaWxsQ29sb3IlM0QlMjNmZmYyY2MlM0IlMjIlMjB2ZXJ0ZXglM0QlMjIxJTIyJTIwcGFyZW50JTNEJTIyMSUyMiUzRSUzQ214R2VvbWV0cnklMjB4JTNEJTIyMjg0LjcwMDAwMDAwMDAwMDA1JTIyJTIweSUzRCUyMjgwNS41MiUyMiUyMHdpZHRoJTNEJTIyNDAlMjIlMjBoZWlnaHQlM0QlMjIyMCUyMiUyMGFzJTNEJTIyZ2VvbWV0cnklMjIlMkYlM0UlM0MlMkZteENlbGwlM0UlM0NteENlbGwlMjBpZCUzRCUyMjEzJTIyJTIwdmFsdWUlM0QlMjIlMjIlMjBzdHlsZSUzRCUyMmh0bWwlM0QxJTNCdmVydGljYWxMYWJlbFBvc2l0aW9uJTNEYm90dG9tJTNCYWxpZ24lM0RjZW50ZXIlM0JsYWJlbEJhY2tncm91bmRDb2xvciUzRCUyM2ZmZmZmZiUzQnZlcnRpY2FsQWxpZ24lM0R0b3AlM0JzdHJva2VXaWR0aCUzRDIlM0JzdHJva2VDb2xvciUzRCUyM2I4NTQ1MCUzQnNoYWRvdyUzRDAlM0JkYXNoZWQlM0QwJTNCc2hhcGUlM0RteGdyYXBoLmlvczcuaWNvbnMubWFpbCUzQnJvdGF0aW9uJTNEMjU1JTNCZmlsbENvbG9yJTNEJTIzZjhjZWNjJTNCJTIyJTIwdmVydGV4JTNEJTIyMSUyMiUyMHBhcmVudCUzRCUyMjElMjIlM0UlM0NteEdlb21ldHJ5JTIweCUzRCUyMjM3NCUyMiUyMHklM0QlMjI4MTMuNTAwMDAwMDAwMDAwMSUyMiUyMHdpZHRoJTNEJTIyNDAlMjIlMjBoZWlnaHQlM0QlMjIyMCUyMiUyMGFzJTNEJTIyZ2VvbWV0cnklMjIlMkYlM0UlM0MlMkZteENlbGwlM0UlM0NteENlbGwlMjBpZCUzRCUyMjE0JTIyJTIwdmFsdWUlM0QlMjIlMjIlMjBzdHlsZSUzRCUyMmh0bWwlM0QxJTNCdmVydGljYWxMYWJlbFBvc2l0aW9uJTNEYm90dG9tJTNCYWxpZ24lM0RjZW50ZXIlM0JsYWJlbEJhY2tncm91bmRDb2xvciUzRCUyM2ZmZmZmZiUzQnZlcnRpY2FsQWxpZ24lM0R0b3AlM0JzdHJva2VXaWR0aCUzRDIlM0JzdHJva2VDb2xvciUzRCUyM2Q2YjY1NiUzQnNoYWRvdyUzRDAlM0JkYXNoZWQlM0QwJTNCc2hhcGUlM0RteGdyYXBoLmlvczcuaWNvbnMubWFpbCUzQnJvdGF0aW9uJTNENzYlM0JmaWxsQ29sb3IlM0QlMjNmZmYyY2MlM0IlMjIlMjB2ZXJ0ZXglM0QlMjIxJTIyJTIwcGFyZW50JTNEJTIyMSUyMiUzRSUzQ214R2VvbWV0cnklMjB4JTNEJTIyNDAzJTIyJTIweSUzRCUyMjgxOS4yMyUyMiUyMHdpZHRoJTNEJTIyNDAlMjIlMjBoZWlnaHQlM0QlMjIyMCUyMiUyMGFzJTNEJTIyZ2VvbWV0cnklMjIlMkYlM0UlM0MlMkZteENlbGwlM0UlM0NteENlbGwlMjBpZCUzRCUyMjE1JTIyJTIwdmFsdWUlM0QlMjIlMjIlMjBzdHlsZSUzRCUyMmh0bWwlM0QxJTNCdmVydGljYWxMYWJlbFBvc2l0aW9uJTNEYm90dG9tJTNCYWxpZ24lM0RjZW50ZXIlM0JsYWJlbEJhY2tncm91bmRDb2xvciUzRCUyM2ZmZmZmZiUzQnZlcnRpY2FsQWxpZ24lM0R0b3AlM0JzdHJva2VXaWR0aCUzRDIlM0JzdHJva2VDb2xvciUzRCUyM2Q2YjY1NiUzQnNoYWRvdyUzRDAlM0JkYXNoZWQlM0QwJTNCc2hhcGUlM0RteGdyYXBoLmlvczcuaWNvbnMubWFpbCUzQnJvdGF0aW9uJTNENDklM0JmaWxsQ29sb3IlM0QlMjNmZmYyY2MlM0IlMjIlMjB2ZXJ0ZXglM0QlMjIxJTIyJTIwcGFyZW50JTNEJTIyMSUyMiUzRSUzQ214R2VvbWV0cnklMjB4JTNEJTIyNDgxLjk5OTk5OTk5OTk5OTk0JTIyJTIweSUzRCUyMjc5My41JTIyJTIwd2lkdGglM0QlMjI0MCUyMiUyMGhlaWdodCUzRCUyMjIwJTIyJTIwYXMlM0QlMjJnZW9tZXRyeSUyMiUyRiUzRSUzQyUyRm14Q2VsbCUzRSUzQ214Q2VsbCUyMGlkJTNEJTIyMTYlMjIlMjB2YWx1ZSUzRCUyMiUyNmx0JTNCZm9udCUyMHN0eWxlJTNEJTI2cXVvdCUzQmZvbnQtc2l6ZSUzQSUyMDE2cHglMjZxdW90JTNCJTI2Z3QlM0JBUlAlMjBSZXF1ZXN0JTI2bHQlM0IlMkZmb250JTI2Z3QlM0IlMjIlMjBzdHlsZSUzRCUyMnRleHQlM0JodG1sJTNEMSUzQnN0cm9rZUNvbG9yJTNEbm9uZSUzQmZpbGxDb2xvciUzRG5vbmUlM0JhbGlnbiUzRGNlbnRlciUzQnZlcnRpY2FsQWxpZ24lM0RtaWRkbGUlM0J3aGl0ZVNwYWNlJTNEd3JhcCUzQnJvdW5kZWQlM0QwJTNCcm90YXRpb24lM0QyOTAlM0Jmb250U3R5bGUlM0QxJTIyJTIwdmVydGV4JTNEJTIyMSUyMiUyMHBhcmVudCUzRCUyMjElMjIlM0UlM0NteEdlb21ldHJ5JTIweCUzRCUyMjIzMiUyMiUyMHklM0QlMjI3OTUuODElMjIlMjB3aWR0aCUzRCUyMjEwOC41NCUyMiUyMGhlaWdodCUzRCUyMjE3LjY5JTIyJTIwYXMlM0QlMjJnZW9tZXRyeSUyMiUyRiUzRSUzQyUyRm14Q2VsbCUzRSUzQ214Q2VsbCUyMGlkJTNEJTIyMTclMjIlMjB2YWx1ZSUzRCUyMiUyNmx0JTNCYiUyMHN0eWxlJTNEJTI2cXVvdCUzQmZvbnQtc2l6ZSUzQSUyMDE2cHglM0IlMjZxdW90JTNCJTI2Z3QlM0JBUlAlMjBSZXF1ZXN0JTI2bHQlM0IlMkZiJTI2Z3QlM0IlMjIlMjBzdHlsZSUzRCUyMnRleHQlM0JodG1sJTNEMSUzQnN0cm9rZUNvbG9yJTNEbm9uZSUzQmZpbGxDb2xvciUzRG5vbmUlM0JhbGlnbiUzRGNlbnRlciUzQnZlcnRpY2FsQWxpZ24lM0RtaWRkbGUlM0J3aGl0ZVNwYWNlJTNEd3JhcCUzQnJvdW5kZWQlM0QwJTNCcm90YXRpb24lM0Q0OSUzQmZvbnRTaXplJTNEMTYlM0IlMjIlMjB2ZXJ0ZXglM0QlMjIxJTIyJTIwcGFyZW50JTNEJTIyMSUyMiUzRSUzQ214R2VvbWV0cnklMjB4JTNEJTIyNDY5JTIyJTIweSUzRCUyMjc4OS4wMiUyMiUyMHdpZHRoJTNEJTIyMTA5JTIyJTIwaGVpZ2h0JTNEJTIyMTYuNSUyMiUyMGFzJTNEJTIyZ2VvbWV0cnklMjIlMkYlM0UlM0MlMkZteENlbGwlM0UlM0NteENlbGwlMjBpZCUzRCUyMjE4JTIyJTIwdmFsdWUlM0QlMjIlMjZsdCUzQmIlMjBzdHlsZSUzRCUyNnF1b3QlM0Jmb250LXNpemUlM0ElMjAxNnB4JTNCJTI2cXVvdCUzQiUyNmd0JTNCQVJQJTIwUmVxdWVzdCUyNmx0JTNCJTJGYiUyNmd0JTNCJTIyJTIwc3R5bGUlM0QlMjJ0ZXh0JTNCaHRtbCUzRDElM0JzdHJva2VDb2xvciUzRG5vbmUlM0JmaWxsQ29sb3IlM0Rub25lJTNCYWxpZ24lM0RjZW50ZXIlM0J2ZXJ0aWNhbEFsaWduJTNEbWlkZGxlJTNCd2hpdGVTcGFjZSUzRHdyYXAlM0Jyb3VuZGVkJTNEMCUzQnJvdGF0aW9uJTNENzYlM0Jmb250U2l6ZSUzRDE2JTNCJTIyJTIwdmVydGV4JTNEJTIyMSUyMiUyMHBhcmVudCUzRCUyMjElMjIlM0UlM0NteEdlb21ldHJ5JTIweCUzRCUyMjM4OCUyMiUyMHklM0QlMjI4MTMuNTAwMDAwMDAwMDAwMSUyMiUyMHdpZHRoJTNEJTIyMTEwJTIyJTIwaGVpZ2h0JTNEJTIyMTYuNSUyMiUyMGFzJTNEJTIyZ2VvbWV0cnklMjIlMkYlM0UlM0MlMkZteENlbGwlM0UlM0NteENlbGwlMjBpZCUzRCUyMjE5JTIyJTIwdmFsdWUlM0QlMjIlMjZsdCUzQmIlMjBzdHlsZSUzRCUyNnF1b3QlM0Jmb250LXNpemUlM0ElMjAxNnB4JTNCJTI2cXVvdCUzQiUyNmd0JTNCQVJQJTIwUmVwbHklMjZsdCUzQiUyRmIlMjZndCUzQiUyMiUyMHN0eWxlJTNEJTIydGV4dCUzQmh0bWwlM0QxJTNCc3Ryb2tlQ29sb3IlM0Rub25lJTNCZmlsbENvbG9yJTNEbm9uZSUzQmFsaWduJTNEY2VudGVyJTNCdmVydGljYWxBbGlnbiUzRG1pZGRsZSUzQndoaXRlU3BhY2UlM0R3cmFwJTNCcm91bmRlZCUzRDAlM0Jyb3RhdGlvbiUzRDI1NSUzQmZvbnRTaXplJTNEMTYlM0IlMjIlMjB2ZXJ0ZXglM0QlMjIxJTIyJTIwcGFyZW50JTNEJTIyMSUyMiUzRSUzQ214R2VvbWV0cnklMjB4JTNEJTIyMzI5JTIyJTIweSUzRCUyMjgyMi4wMiUyMiUyMHdpZHRoJTNEJTIyOTAuNjUlMjIlMjBoZWlnaHQlM0QlMjIxNC40MiUyMiUyMGFzJTNEJTIyZ2VvbWV0cnklMjIlMkYlM0UlM0MlMkZteENlbGwlM0UlM0NteENlbGwlMjBpZCUzRCUyMjIwJTIyJTIwdmFsdWUlM0QlMjIlMjIlMjBzdHlsZSUzRCUyMmVuZEFycm93JTNEY2xhc3NpYyUzQmh0bWwlM0QxJTNCcm91bmRlZCUzRDElM0JzdGFydFNpemUlM0QxJTNCZW5kU2l6ZSUzRDElM0JzdHJva2VXaWR0aCUzRDElM0JqdW1wU2l6ZSUzRDMlM0JleGl0WCUzRDEuMDI4JTNCZXhpdFklM0QwLjUyMSUzQmV4aXREeCUzRDAlM0JleGl0RHklM0QwJTNCZXhpdFBlcmltZXRlciUzRDAlM0IlMjIlMjBlZGdlJTNEJTIyMSUyMiUyMHNvdXJjZSUzRCUyMjEyJTIyJTIwcGFyZW50JTNEJTIyMSUyMiUzRSUzQ214R2VvbWV0cnklMjB3aWR0aCUzRCUyMjUwJTIyJTIwaGVpZ2h0JTNEJTIyNTAlMjIlMjByZWxhdGl2ZSUzRCUyMjElMjIlMjBhcyUzRCUyMmdlb21ldHJ5JTIyJTNFJTNDbXhQb2ludCUyMHglM0QlMjIyOTAlMjIlMjB5JTNEJTIyODIwJTIyJTIwYXMlM0QlMjJzb3VyY2VQb2ludCUyMiUyRiUzRSUzQ214UG9pbnQlMjB4JTNEJTIyMzIwJTIyJTIweSUzRCUyMjc3OCUyMiUyMGFzJTNEJTIydGFyZ2V0UG9pbnQlMjIlMkYlM0UlM0MlMkZteEdlb21ldHJ5JTNFJTNDJTJGbXhDZWxsJTNFJTNDbXhDZWxsJTIwaWQlM0QlMjIyMSUyMiUyMHZhbHVlJTNEJTIyJTIyJTIwc3R5bGUlM0QlMjJlbmRBcnJvdyUzRGNsYXNzaWMlM0JodG1sJTNEMSUzQnJvdW5kZWQlM0QxJTNCc3RhcnRTaXplJTNEMSUzQmVuZFNpemUlM0QxJTNCc3Ryb2tlV2lkdGglM0QxJTNCanVtcFNpemUlM0QzJTNCZXhpdFglM0QxLjAyMiUzQmV4aXRZJTNEMC40NTMlM0JleGl0RHglM0QwJTNCZXhpdER5JTNEMCUzQmV4aXRQZXJpbWV0ZXIlM0QwJTNCJTIyJTIwZWRnZSUzRCUyMjElMjIlMjBzb3VyY2UlM0QlMjIxMyUyMiUyMHBhcmVudCUzRCUyMjElMjIlM0UlM0NteEdlb21ldHJ5JTIwd2lkdGglM0QlMjI1MCUyMiUyMGhlaWdodCUzRCUyMjUwJTIyJTIwcmVsYXRpdmUlM0QlMjIxJTIyJTIwYXMlM0QlMjJnZW9tZXRyeSUyMiUzRSUzQ214UG9pbnQlMjB4JTNEJTIyMzc4JTIyJTIweSUzRCUyMjgyOSUyMiUyMGFzJTNEJTIyc291cmNlUG9pbnQlMjIlMkYlM0UlM0NteFBvaW50JTIweCUzRCUyMjM4MiUyMiUyMHklM0QlMjI3ODMlMjIlMjBhcyUzRCUyMnRhcmdldFBvaW50JTIyJTJGJTNFJTNDJTJGbXhHZW9tZXRyeSUzRSUzQyUyRm14Q2VsbCUzRSUzQ214Q2VsbCUyMGlkJTNEJTIyMjIlMjIlMjB2YWx1ZSUzRCUyMiUyMiUyMHN0eWxlJTNEJTIyZW5kQXJyb3clM0RjbGFzc2ljJTNCaHRtbCUzRDElM0Jyb3VuZGVkJTNEMSUzQnN0YXJ0U2l6ZSUzRDElM0JlbmRTaXplJTNEMSUzQnN0cm9rZVdpZHRoJTNEMSUzQmp1bXBTaXplJTNEMyUzQmV4aXRYJTNEMS4wMjklM0JleGl0WSUzRDAuNDg0JTNCZXhpdER4JTNEMCUzQmV4aXREeSUzRDAlM0JleGl0UGVyaW1ldGVyJTNEMCUzQiUyMiUyMGVkZ2UlM0QlMjIxJTIyJTIwc291cmNlJTNEJTIyMTQlMjIlMjBwYXJlbnQlM0QlMjIxJTIyJTNFJTNDbXhHZW9tZXRyeSUyMHdpZHRoJTNEJTIyNTAlMjIlMjBoZWlnaHQlM0QlMjI1MCUyMiUyMHJlbGF0aXZlJTNEJTIyMSUyMiUyMGFzJTNEJTIyZ2VvbWV0cnklMjIlM0UlM0NteFBvaW50JTIweCUzRCUyMjQyNSUyMiUyMHklM0QlMjI4NzAlMjIlMjBhcyUzRCUyMnNvdXJjZVBvaW50JTIyJTJGJTNFJTNDbXhQb2ludCUyMHglM0QlMjI0MzMlMjIlMjB5JTNEJTIyODczJTIyJTIwYXMlM0QlMjJ0YXJnZXRQb2ludCUyMiUyRiUzRSUzQyUyRm14R2VvbWV0cnklM0UlM0MlMkZteENlbGwlM0UlM0NteENlbGwlMjBpZCUzRCUyMjIzJTIyJTIwdmFsdWUlM0QlMjIlMjIlMjBzdHlsZSUzRCUyMmVuZEFycm93JTNEY2xhc3NpYyUzQmh0bWwlM0QxJTNCcm91bmRlZCUzRDElM0JzdGFydFNpemUlM0QxJTNCZW5kU2l6ZSUzRDElM0JzdHJva2VXaWR0aCUzRDElM0JqdW1wU2l6ZSUzRDMlM0JleGl0WCUzRDEuMDI4JTNCZXhpdFklM0QwLjQ2OSUzQmV4aXREeCUzRDAlM0JleGl0RHklM0QwJTNCZXhpdFBlcmltZXRlciUzRDAlM0IlMjIlMjBlZGdlJTNEJTIyMSUyMiUyMHNvdXJjZSUzRCUyMjE1JTIyJTIwcGFyZW50JTNEJTIyMSUyMiUzRSUzQ214R2VvbWV0cnklMjB3aWR0aCUzRCUyMjUwJTIyJTIwaGVpZ2h0JTNEJTIyNTAlMjIlMjByZWxhdGl2ZSUzRCUyMjElMjIlMjBhcyUzRCUyMmdlb21ldHJ5JTIyJTNFJTNDbXhQb2ludCUyMHglM0QlMjI1NDkuOTk2OTgyNjA5NTI3NSUyMiUyMHklM0QlMjI4NjkuOTk2NzgzNjk3NTg2NyUyMiUyMGFzJTNEJTIyc291cmNlUG9pbnQlMjIlMkYlM0UlM0NteFBvaW50JTIweCUzRCUyMjUzMCUyMiUyMHklM0QlMjI4MzYlMjIlMjBhcyUzRCUyMnRhcmdldFBvaW50JTIyJTJGJTNFJTNDJTJGbXhHZW9tZXRyeSUzRSUzQyUyRm14Q2VsbCUzRSUzQ214Q2VsbCUyMGlkJTNEJTIyMjQlMjIlMjB2YWx1ZSUzRCUyMiUyMiUyMHN0eWxlJTNEJTIyc2hhcGUlM0R0YWJsZSUzQmh0bWwlM0QxJTNCd2hpdGVTcGFjZSUzRHdyYXAlM0JzdGFydFNpemUlM0QwJTNCY29udGFpbmVyJTNEMSUzQmNvbGxhcHNpYmxlJTNEMCUzQmNoaWxkTGF5b3V0JTNEdGFibGVMYXlvdXQlM0Jmb250U3R5bGUlM0QxJTNCZm9udFNpemUlM0QxNiUzQiUyMiUyMHZlcnRleCUzRCUyMjElMjIlMjBwYXJlbnQlM0QlMjIxJTIyJTNFJTNDbXhHZW9tZXRyeSUyMHglM0QlMjIyMDEuMDAwMDAwMDAwMDAwMDMlMjIlMjB5JTNEJTIyOTc4JTIyJTIwd2lkdGglM0QlMjIxNzEuNjUlMjIlMjBoZWlnaHQlM0QlMjI2MyUyMiUyMGFzJTNEJTIyZ2VvbWV0cnklMjIlMkYlM0UlM0MlMkZteENlbGwlM0UlM0NteENlbGwlMjBpZCUzRCUyMjI1JTIyJTIwdmFsdWUlM0QlMjIlMjIlMjBzdHlsZSUzRCUyMnNoYXBlJTNEdGFibGVSb3clM0Job3Jpem9udGFsJTNEMCUzQnN0YXJ0U2l6ZSUzRDAlM0Jzd2ltbGFuZUhlYWQlM0QwJTNCc3dpbWxhbmVCb2R5JTNEMCUzQnRvcCUzRDAlM0JsZWZ0JTNEMCUzQmJvdHRvbSUzRDAlM0JyaWdodCUzRDAlM0Jjb2xsYXBzaWJsZSUzRDAlM0Jkcm9wVGFyZ2V0JTNEMCUzQmZpbGxDb2xvciUzRG5vbmUlM0Jwb2ludHMlM0QlNUIlNUIwJTJDMC41JTVEJTJDJTVCMSUyQzAuNSU1RCU1RCUzQnBvcnRDb25zdHJhaW50JTNEZWFzdHdlc3QlM0Jmb250U2l6ZSUzRDE2JTNCJTIyJTIwdmVydGV4JTNEJTIyMSUyMiUyMHBhcmVudCUzRCUyMjI0JTIyJTNFJTNDbXhHZW9tZXRyeSUyMHdpZHRoJTNEJTIyMTcxLjY1JTIyJTIwaGVpZ2h0JTNEJTIyMjAlMjIlMjBhcyUzRCUyMmdlb21ldHJ5JTIyJTJGJTNFJTNDJTJGbXhDZWxsJTNFJTNDbXhDZWxsJTIwaWQlM0QlMjIyNiUyMiUyMHZhbHVlJTNEJTIyJTI2bHQlM0JiJTIwc3R5bGUlM0QlMjZxdW90JTNCZm9udC1zaXplJTNBJTIwMTZweCUzQiUyNnF1b3QlM0IlMjZndCUzQkhvc3QlMjZsdCUzQiUyRmIlMjZndCUzQiUyMiUyMHN0eWxlJTNEJTIyc2hhcGUlM0RwYXJ0aWFsUmVjdGFuZ2xlJTNCaHRtbCUzRDElM0J3aGl0ZVNwYWNlJTNEd3JhcCUzQmNvbm5lY3RhYmxlJTNEMCUzQmZpbGxDb2xvciUzRCUyMzY0NzY4NyUzQnRvcCUzRDAlM0JsZWZ0JTNEMCUzQmJvdHRvbSUzRDAlM0JyaWdodCUzRDAlM0JvdmVyZmxvdyUzRGhpZGRlbiUzQmZvbnRDb2xvciUzRCUyM2ZmZmZmZiUzQnN0cm9rZUNvbG9yJTNEJTIzMzE0MzU0JTNCZm9udFNpemUlM0QxNiUzQiUyMiUyMHZlcnRleCUzRCUyMjElMjIlMjBwYXJlbnQlM0QlMjIyNSUyMiUzRSUzQ214R2VvbWV0cnklMjB3aWR0aCUzRCUyMjUyJTIyJTIwaGVpZ2h0JTNEJTIyMjAlMjIlMjBhcyUzRCUyMmdlb21ldHJ5JTIyJTNFJTNDbXhSZWN0YW5nbGUlMjB3aWR0aCUzRCUyMjUyJTIyJTIwaGVpZ2h0JTNEJTIyMjAlMjIlMjBhcyUzRCUyMmFsdGVybmF0ZUJvdW5kcyUyMiUyRiUzRSUzQyUyRm14R2VvbWV0cnklM0UlM0MlMkZteENlbGwlM0UlM0NteENlbGwlMjBpZCUzRCUyMjI3JTIyJTIwdmFsdWUlM0QlMjIlMjZsdCUzQmIlMjBzdHlsZSUzRCUyNnF1b3QlM0Jmb250LXNpemUlM0ElMjAxNnB4JTNCJTI2cXVvdCUzQiUyNmd0JTNCSVAlMjZsdCUzQiUyRmIlMjZndCUzQiUyMiUyMHN0eWxlJTNEJTIyc2hhcGUlM0RwYXJ0aWFsUmVjdGFuZ2xlJTNCaHRtbCUzRDElM0J3aGl0ZVNwYWNlJTNEd3JhcCUzQmNvbm5lY3RhYmxlJTNEMCUzQmZpbGxDb2xvciUzRCUyMzY0NzY4NyUzQnRvcCUzRDAlM0JsZWZ0JTNEMCUzQmJvdHRvbSUzRDAlM0JyaWdodCUzRDAlM0JvdmVyZmxvdyUzRGhpZGRlbiUzQmZvbnRDb2xvciUzRCUyM2ZmZmZmZiUzQnN0cm9rZUNvbG9yJTNEJTIzMzE0MzU0JTNCZm9udFNpemUlM0QxNiUzQiUyMiUyMHZlcnRleCUzRCUyMjElMjIlMjBwYXJlbnQlM0QlMjIyNSUyMiUzRSUzQ214R2VvbWV0cnklMjB4JTNEJTIyNTIlMjIlMjB3aWR0aCUzRCUyMjY1JTIyJTIwaGVpZ2h0JTNEJTIyMjAlMjIlMjBhcyUzRCUyMmdlb21ldHJ5JTIyJTNFJTNDbXhSZWN0YW5nbGUlMjB3aWR0aCUzRCUyMjY1JTIyJTIwaGVpZ2h0JTNEJTIyMjAlMjIlMjBhcyUzRCUyMmFsdGVybmF0ZUJvdW5kcyUyMiUyRiUzRSUzQyUyRm14R2VvbWV0cnklM0UlM0MlMkZteENlbGwlM0UlM0NteENlbGwlMjBpZCUzRCUyMjI4JTIyJTIwdmFsdWUlM0QlMjIlMjZsdCUzQmIlMjBzdHlsZSUzRCUyNnF1b3QlM0Jmb250LXNpemUlM0ElMjAxNnB4JTNCJTI2cXVvdCUzQiUyNmd0JTNCTUFDJTI2bHQlM0IlMkZiJTI2Z3QlM0IlMjIlMjBzdHlsZSUzRCUyMnNoYXBlJTNEcGFydGlhbFJlY3RhbmdsZSUzQmh0bWwlM0QxJTNCd2hpdGVTcGFjZSUzRHdyYXAlM0Jjb25uZWN0YWJsZSUzRDAlM0JmaWxsQ29sb3IlM0QlMjM2NDc2ODclM0J0b3AlM0QwJTNCbGVmdCUzRDAlM0Jib3R0b20lM0QwJTNCcmlnaHQlM0QwJTNCb3ZlcmZsb3clM0RoaWRkZW4lM0Jmb250Q29sb3IlM0QlMjNmZmZmZmYlM0JzdHJva2VDb2xvciUzRCUyMzMxNDM1NCUzQmZvbnRTaXplJTNEMTYlM0IlMjIlMjB2ZXJ0ZXglM0QlMjIxJTIyJTIwcGFyZW50JTNEJTIyMjUlMjIlM0UlM0NteEdlb21ldHJ5JTIweCUzRCUyMjExNyUyMiUyMHdpZHRoJTNEJTIyNTUlMjIlMjBoZWlnaHQlM0QlMjIyMCUyMiUyMGFzJTNEJTIyZ2VvbWV0cnklMjIlM0UlM0NteFJlY3RhbmdsZSUyMHdpZHRoJTNEJTIyNTUlMjIlMjBoZWlnaHQlM0QlMjIyMCUyMiUyMGFzJTNEJTIyYWx0ZXJuYXRlQm91bmRzJTIyJTJGJTNFJTNDJTJGbXhHZW9tZXRyeSUzRSUzQyUyRm14Q2VsbCUzRSUzQ214Q2VsbCUyMGlkJTNEJTIyMjklMjIlMjB2YWx1ZSUzRCUyMiUyMiUyMHN0eWxlJTNEJTIyc2hhcGUlM0R0YWJsZVJvdyUzQmhvcml6b250YWwlM0QwJTNCc3RhcnRTaXplJTNEMCUzQnN3aW1sYW5lSGVhZCUzRDAlM0Jzd2ltbGFuZUJvZHklM0QwJTNCdG9wJTNEMCUzQmxlZnQlM0QwJTNCYm90dG9tJTNEMCUzQnJpZ2h0JTNEMCUzQmNvbGxhcHNpYmxlJTNEMCUzQmRyb3BUYXJnZXQlM0QwJTNCZmlsbENvbG9yJTNEbm9uZSUzQnBvaW50cyUzRCU1QiU1QjAlMkMwLjUlNUQlMkMlNUIxJTJDMC41JTVEJTVEJTNCcG9ydENvbnN0cmFpbnQlM0RlYXN0d2VzdCUzQmZvbnRTaXplJTNEMTYlM0IlMjIlMjB2ZXJ0ZXglM0QlMjIxJTIyJTIwcGFyZW50JTNEJTIyMjQlMjIlM0UlM0NteEdlb21ldHJ5JTIweSUzRCUyMjIwJTIyJTIwd2lkdGglM0QlMjIxNzEuNjUlMjIlMjBoZWlnaHQlM0QlMjIyMyUyMiUyMGFzJTNEJTIyZ2VvbWV0cnklMjIlMkYlM0UlM0MlMkZteENlbGwlM0UlM0NteENlbGwlMjBpZCUzRCUyMjMwJTIyJTIwdmFsdWUlM0QlMjIlMjZsdCUzQmIlMjBzdHlsZSUzRCUyNnF1b3QlM0Jmb250LXNpemUlM0ElMjAxNnB4JTNCJTI2cXVvdCUzQiUyNmd0JTNCQiUyNmx0JTNCJTJGYiUyNmd0JTNCJTIyJTIwc3R5bGUlM0QlMjJzaGFwZSUzRHBhcnRpYWxSZWN0YW5nbGUlM0JodG1sJTNEMSUzQndoaXRlU3BhY2UlM0R3cmFwJTNCY29ubmVjdGFibGUlM0QwJTNCZmlsbENvbG9yJTNEbm9uZSUzQnRvcCUzRDAlM0JsZWZ0JTNEMCUzQmJvdHRvbSUzRDAlM0JyaWdodCUzRDAlM0JvdmVyZmxvdyUzRGhpZGRlbiUzQmZvbnRTaXplJTNEMTYlM0IlMjIlMjB2ZXJ0ZXglM0QlMjIxJTIyJTIwcGFyZW50JTNEJTIyMjklMjIlM0UlM0NteEdlb21ldHJ5JTIwd2lkdGglM0QlMjI1MiUyMiUyMGhlaWdodCUzRCUyMjIzJTIyJTIwYXMlM0QlMjJnZW9tZXRyeSUyMiUzRSUzQ214UmVjdGFuZ2xlJTIwd2lkdGglM0QlMjI1MiUyMiUyMGhlaWdodCUzRCUyMjIzJTIyJTIwYXMlM0QlMjJhbHRlcm5hdGVCb3VuZHMlMjIlMkYlM0UlM0MlMkZteEdlb21ldHJ5JTNFJTNDJTJGbXhDZWxsJTNFJTNDbXhDZWxsJTIwaWQlM0QlMjIzMSUyMiUyMHZhbHVlJTNEJTIyJTI2bHQlM0JiJTIwc3R5bGUlM0QlMjZxdW90JTNCZm9udC1zaXplJTNBJTIwMTZweCUzQiUyNnF1b3QlM0IlMjZndCUzQjEwLjAuMC4yJTI2bHQlM0IlMkZiJTI2Z3QlM0IlMjIlMjBzdHlsZSUzRCUyMnNoYXBlJTNEcGFydGlhbFJlY3RhbmdsZSUzQmh0bWwlM0QxJTNCd2hpdGVTcGFjZSUzRHdyYXAlM0Jjb25uZWN0YWJsZSUzRDAlM0JmaWxsQ29sb3IlM0Rub25lJTNCdG9wJTNEMCUzQmxlZnQlM0QwJTNCYm90dG9tJTNEMCUzQnJpZ2h0JTNEMCUzQm92ZXJmbG93JTNEaGlkZGVuJTNCZm9udFNpemUlM0QxNiUzQiUyMiUyMHZlcnRleCUzRCUyMjElMjIlMjBwYXJlbnQlM0QlMjIyOSUyMiUzRSUzQ214R2VvbWV0cnklMjB4JTNEJTIyNTIlMjIlMjB3aWR0aCUzRCUyMjY1JTIyJTIwaGVpZ2h0JTNEJTIyMjMlMjIlMjBhcyUzRCUyMmdlb21ldHJ5JTIyJTNFJTNDbXhSZWN0YW5nbGUlMjB3aWR0aCUzRCUyMjY1JTIyJTIwaGVpZ2h0JTNEJTIyMjMlMjIlMjBhcyUzRCUyMmFsdGVybmF0ZUJvdW5kcyUyMiUyRiUzRSUzQyUyRm14R2VvbWV0cnklM0UlM0MlMkZteENlbGwlM0UlM0NteENlbGwlMjBpZCUzRCUyMjMyJTIyJTIwdmFsdWUlM0QlMjIlMjZsdCUzQmIlMjBzdHlsZSUzRCUyNnF1b3QlM0Jmb250LXNpemUlM0ElMjAxNnB4JTNCJTI2cXVvdCUzQiUyNmd0JTNCQiUzQUIlM0FCJTI2bHQlM0IlMkZiJTI2Z3QlM0IlMjIlMjBzdHlsZSUzRCUyMnNoYXBlJTNEcGFydGlhbFJlY3RhbmdsZSUzQmh0bWwlM0QxJTNCd2hpdGVTcGFjZSUzRHdyYXAlM0Jjb25uZWN0YWJsZSUzRDAlM0JmaWxsQ29sb3IlM0Rub25lJTNCdG9wJTNEMCUzQmxlZnQlM0QwJTNCYm90dG9tJTNEMCUzQnJpZ2h0JTNEMCUzQm92ZXJmbG93JTNEaGlkZGVuJTNCZm9udFNpemUlM0QxNiUzQiUyMiUyMHZlcnRleCUzRCUyMjElMjIlMjBwYXJlbnQlM0QlMjIyOSUyMiUzRSUzQ214R2VvbWV0cnklMjB4JTNEJTIyMTE3JTIyJTIwd2lkdGglM0QlMjI1NSUyMiUyMGhlaWdodCUzRCUyMjIzJTIyJTIwYXMlM0QlMjJnZW9tZXRyeSUyMiUzRSUzQ214UmVjdGFuZ2xlJTIwd2lkdGglM0QlMjI1NSUyMiUyMGhlaWdodCUzRCUyMjIzJTIyJTIwYXMlM0QlMjJhbHRlcm5hdGVCb3VuZHMlMjIlMkYlM0UlM0MlMkZteEdlb21ldHJ5JTNFJTNDJTJGbXhDZWxsJTNFJTNDbXhDZWxsJTIwaWQlM0QlMjIzMyUyMiUyMHZhbHVlJTNEJTIyJTIyJTIwc3R5bGUlM0QlMjJzaGFwZSUzRHRhYmxlUm93JTNCaG9yaXpvbnRhbCUzRDAlM0JzdGFydFNpemUlM0QwJTNCc3dpbWxhbmVIZWFkJTNEMCUzQnN3aW1sYW5lQm9keSUzRDAlM0J0b3AlM0QwJTNCbGVmdCUzRDAlM0Jib3R0b20lM0QwJTNCcmlnaHQlM0QwJTNCY29sbGFwc2libGUlM0QwJTNCZHJvcFRhcmdldCUzRDAlM0JmaWxsQ29sb3IlM0Rub25lJTNCcG9pbnRzJTNEJTVCJTVCMCUyQzAuNSU1RCUyQyU1QjElMkMwLjUlNUQlNUQlM0Jwb3J0Q29uc3RyYWludCUzRGVhc3R3ZXN0JTNCZm9udFNpemUlM0QxNiUzQiUyMiUyMHZlcnRleCUzRCUyMjElMjIlMjBwYXJlbnQlM0QlMjIyNCUyMiUzRSUzQ214R2VvbWV0cnklMjB5JTNEJTIyNDMlMjIlMjB3aWR0aCUzRCUyMjE3MS42NSUyMiUyMGhlaWdodCUzRCUyMjIwJTIyJTIwYXMlM0QlMjJnZW9tZXRyeSUyMiUyRiUzRSUzQyUyRm14Q2VsbCUzRSUzQ214Q2VsbCUyMGlkJTNEJTIyMzQlMjIlMjB2YWx1ZSUzRCUyMiUyNmx0JTNCYiUyMHN0eWxlJTNEJTI2cXVvdCUzQmZvbnQtc2l6ZSUzQSUyMDE2cHglM0IlMjZxdW90JTNCJTI2Z3QlM0JDJTI2bHQlM0IlMkZiJTI2Z3QlM0IlMjIlMjBzdHlsZSUzRCUyMnNoYXBlJTNEcGFydGlhbFJlY3RhbmdsZSUzQmh0bWwlM0QxJTNCd2hpdGVTcGFjZSUzRHdyYXAlM0Jjb25uZWN0YWJsZSUzRDAlM0JmaWxsQ29sb3IlM0Rub25lJTNCdG9wJTNEMCUzQmxlZnQlM0QwJTNCYm90dG9tJTNEMCUzQnJpZ2h0JTNEMCUzQm92ZXJmbG93JTNEaGlkZGVuJTNCZm9udFNpemUlM0QxNiUzQiUyMiUyMHZlcnRleCUzRCUyMjElMjIlMjBwYXJlbnQlM0QlMjIzMyUyMiUzRSUzQ214R2VvbWV0cnklMjB3aWR0aCUzRCUyMjUyJTIyJTIwaGVpZ2h0JTNEJTIyMjAlMjIlMjBhcyUzRCUyMmdlb21ldHJ5JTIyJTNFJTNDbXhSZWN0YW5nbGUlMjB3aWR0aCUzRCUyMjUyJTIyJTIwaGVpZ2h0JTNEJTIyMjAlMjIlMjBhcyUzRCUyMmFsdGVybmF0ZUJvdW5kcyUyMiUyRiUzRSUzQyUyRm14R2VvbWV0cnklM0UlM0MlMkZteENlbGwlM0UlM0NteENlbGwlMjBpZCUzRCUyMjM1JTIyJTIwdmFsdWUlM0QlMjIlMjZsdCUzQmIlMjBzdHlsZSUzRCUyNnF1b3QlM0Jmb250LXNpemUlM0ElMjAxNnB4JTNCJTI2cXVvdCUzQiUyNmd0JTNCMTAuMC4wLjIlMjZsdCUzQiUyRmIlMjZndCUzQiUyMiUyMHN0eWxlJTNEJTIyc2hhcGUlM0RwYXJ0aWFsUmVjdGFuZ2xlJTNCaHRtbCUzRDElM0J3aGl0ZVNwYWNlJTNEd3JhcCUzQmNvbm5lY3RhYmxlJTNEMCUzQmZpbGxDb2xvciUzRG5vbmUlM0J0b3AlM0QwJTNCbGVmdCUzRDAlM0Jib3R0b20lM0QwJTNCcmlnaHQlM0QwJTNCb3ZlcmZsb3clM0RoaWRkZW4lM0Jmb250U2l6ZSUzRDE2JTNCJTIyJTIwdmVydGV4JTNEJTIyMSUyMiUyMHBhcmVudCUzRCUyMjMzJTIyJTNFJTNDbXhHZW9tZXRyeSUyMHglM0QlMjI1MiUyMiUyMHdpZHRoJTNEJTIyNjUlMjIlMjBoZWlnaHQlM0QlMjIyMCUyMiUyMGFzJTNEJTIyZ2VvbWV0cnklMjIlM0UlM0NteFJlY3RhbmdsZSUyMHdpZHRoJTNEJTIyNjUlMjIlMjBoZWlnaHQlM0QlMjIyMCUyMiUyMGFzJTNEJTIyYWx0ZXJuYXRlQm91bmRzJTIyJTJGJTNFJTNDJTJGbXhHZW9tZXRyeSUzRSUzQyUyRm14Q2VsbCUzRSUzQ214Q2VsbCUyMGlkJTNEJTIyMzYlMjIlMjB2YWx1ZSUzRCUyMiUyNmx0JTNCYiUyMHN0eWxlJTNEJTI2cXVvdCUzQmZvbnQtc2l6ZSUzQSUyMDE2cHglM0IlMjZxdW90JTNCJTI2Z3QlM0JOJTVDQSUyNmx0JTNCJTJGYiUyNmd0JTNCJTIyJTIwc3R5bGUlM0QlMjJzaGFwZSUzRHBhcnRpYWxSZWN0YW5nbGUlM0JodG1sJTNEMSUzQndoaXRlU3BhY2UlM0R3cmFwJTNCY29ubmVjdGFibGUlM0QwJTNCZmlsbENvbG9yJTNEbm9uZSUzQnRvcCUzRDAlM0JsZWZ0JTNEMCUzQmJvdHRvbSUzRDAlM0JyaWdodCUzRDAlM0JvdmVyZmxvdyUzRGhpZGRlbiUzQnBvaW50ZXJFdmVudHMlM0QxJTNCZm9udFNpemUlM0QxNiUzQiUyMiUyMHZlcnRleCUzRCUyMjElMjIlMjBwYXJlbnQlM0QlMjIzMyUyMiUzRSUzQ214R2VvbWV0cnklMjB4JTNEJTIyMTE3JTIyJTIwd2lkdGglM0QlMjI1NSUyMiUyMGhlaWdodCUzRCUyMjIwJTIyJTIwYXMlM0QlMjJnZW9tZXRyeSUyMiUzRSUzQ214UmVjdGFuZ2xlJTIwd2lkdGglM0QlMjI1NSUyMiUyMGhlaWdodCUzRCUyMjIwJTIyJTIwYXMlM0QlMjJhbHRlcm5hdGVCb3VuZHMlMjIlMkYlM0UlM0MlMkZteEdlb21ldHJ5JTNFJTNDJTJGbXhDZWxsJTNFJTNDbXhDZWxsJTIwaWQlM0QlMjIzNyUyMiUyMHZhbHVlJTNEJTIyJTI2bHQlM0Jmb250JTIwc3R5bGUlM0QlMjZxdW90JTNCZm9udC1zaXplJTNBJTIwMTZweCUyNnF1b3QlM0IlMjZndCUzQkFSUCUyMCVEMSU4MiVEMCVCMCVEMCVCMSVEMCVCQiVEMCVCOCVEMSU4NiVEMCVCMCUyMCVEMSU4NSVEMCVCRSVEMSU4MSVEMSU4MiVEMCVCMCUyMCVEMCU5MCUzQSUyNmx0JTNCJTJGZm9udCUyNmd0JTNCJTIyJTIwc3R5bGUlM0QlMjJ0ZXh0JTNCaHRtbCUzRDElM0JzdHJva2VDb2xvciUzRG5vbmUlM0JmaWxsQ29sb3IlM0Rub25lJTNCYWxpZ24lM0RjZW50ZXIlM0J2ZXJ0aWNhbEFsaWduJTNEbWlkZGxlJTNCd2hpdGVTcGFjZSUzRHdyYXAlM0Jyb3VuZGVkJTNEMCUzQmZvbnRTdHlsZSUzRDElMjIlMjB2ZXJ0ZXglM0QlMjIxJTIyJTIwcGFyZW50JTNEJTIyMSUyMiUzRSUzQ214R2VvbWV0cnklMjB4JTNEJTIyMTk4JTIyJTIweSUzRCUyMjk1NCUyMiUyMHdpZHRoJTNEJTIyMTgwLjY1JTIyJTIwaGVpZ2h0JTNEJTIyMjUlMjIlMjBhcyUzRCUyMmdlb21ldHJ5JTIyJTJGJTNFJTNDJTJGbXhDZWxsJTNFJTNDJTJGcm9vdCUzRSUzQyUyRm14R3JhcGhNb2RlbCUzRQQ2I/gAACAASURBVHhe7N0JeFXVuf/x9wQCBAgEEuYwS0RA44AiasVLb8UBcER6vb3gBARatWKrVSiDilr/FesEARSF3tor1IFJwVYrWMWBWqiAiDKHmTBDCIGc//Oe9hxzkjPsc/baZ/yu58mDwt7vXuuz9w56fllruYSGAAIIIIAAAggggAACCCCAAAIIIIAAAggggAACCCCAAALGBFzGKlEIAQQQQAABBBBAAAEEEEAAAQQQQAABBBBAAAEEEEAAAQSEAI6HAAEEEEAAAQQQQAABBBBAAAEEEEAAAQQQQAABBBBAAAGDAgRwBjEphQACCCCAAAIIIIAAAggggAACCCCAAAIIIIAAAggggAABHM8AAggggAACCCCAAAIIIIAAAggggAACCCCAAAIIIIAAAgYFCOAMYlIKAQQQQAABBBBAAAEEEEAAAQQQQAABBBBAAAEEEEAAAQI4ngEEEEAAAQQQQAABBBBAAAEEEEAAAQQQQAABBBBAAAEEDAoQwBnEpBQCCCCAAAIIIIAAAggggAACCCCAAAIIIIAAAggggAACBHA8AwgggAACCCCAAAIIIIAAAggggAACCCCAAAIIIIAAAggYFCCAM4hJKQQQQAABBBBAAAEEEEAAAQQQQAABBBBAAAEEEEAAAQQI4HgGEEAAAQQQQAABBBBAAAEEEEAAAQQQQAABBBBAAAEEEDAoQABnEJNSCCCAAAIIIIAAAggggAACCCCAAAIIIIAAAggggAACCBDA8QwggAACCCCAAAIIIIAAAggggAACCCCAAAIIIIAAAgggYFCAAM4gJqUQQAABBBBAAAEEEEAAAQQQQAABBBBAAAEEEEAAAQQQIIDjGUAAAQQQQAABBBBAAAEEEEAAAQQQQAABBBBAAAEEEEDAoAABnEFMSiGAAAIIIIAAAggggAACCCCAAAIIIIAAAggggAACCCBAAMczgAACCCCAAAIIIIAAAggggAACCCCAAAIIIIAAAggggIBBAQI4g5iUQgABBBBAAAEEEEAAAQQQQAABBBBAAAEEEEAAAQQQQIAAjmcAAQQQQAABBBBAAAEEEEAAAQQQQAABBBBAAAEEEEAAAYMCBHAGMSmFAAIIIIAAAggggAACCCCAAAIIIIAAAggggAACCCCAAAEczwACCCCAAAIIIIAAAggggAACCCCAAAIIIIAAAggggAACBgUI4AxiUgoBBBBAAAEEEEAAAQQQQAABBBBAAAEEEEAAAQQQQAABAjieAQQQQAABBBBAAAEEEEAAAQQQQAABBBBAAAEEEEAAAQQMChDAGcSkFAIIIIAAAggggAACCCCAAAIIIIAAAggggAACCCCAAAIEcDwDCCCAAAIIIIAAAggggAACCCCAAAIIIIAAAggggAACCBgUIIAziEkpBBBAAAEEEEAAAQQQQAABBBBAAAEEEEAAAQQQQAABBAjgeAYQQAABBBBAAAEEEEAAAQQQQAABBBBAAAEEEEAAAQQQMChAAGcQk1IIIIAAAggggAACCCCAAAIIIIAAAggggAACCCCAAAIIEMDxDCCAAAIIIIAAAggggAACCCCAAAIIIIAAAggggAACCCBgUIAAziAmpRBAAAEEEEAAAQQQQAABBBBAAAEEEEAAAQQQQAABBBAggOMZQAABBBBAAAEEEEAAAQQQQAABBBBAAAEEEEAAAQQQQMCgAAGcQUxKIYAAAggggAACCCCAAAIIIIAAAggggAACCCCAAAIIIEAAxzOAAAIIIIAAAggggAACCCCAAAIIIIAAAggggAACCCCAgEEBAjiDmJRCAAEEEEAAAQQQQAABBBBAAAEEEEAAAQQQQAABBBBAgACOZwABBBBAAAEEEEAAAQQQQAABBBBAAAEEEEAAAQQQQAABgwIEcAYxKYUAAggggAACCCCAAAIIIIAAAggggAACCCCAAAIIIIAAARzPAAIIIIAAAggggAACCCCAAAIIIIAAAggggAACCCCAAAIGBQjgDGJSCgEEEEAAAQQQQAABBBBAAAEEEEAAAQQQQAABBBBAAAECOJ4BBBBAAAEEEEAAAQQQQAABBBBAAAEEEEAAAQQQQAABBAwKEMAZxKQUAggggAACCCCAAAIIIIAAAggggAACCCCAAAIIIIAAAgRwPAMIIIAAAggggAACKSkwfMKCruKq7JwhrnyRjOZutzvH5XJluVxSKyUHzKAQQAABBBBIIQG3W0673e4yl8t1UKRyT6W4S8SdsWH6hAHrUmiYDAUBBBBAAAEEUliAAC6Fby5DQwABBBBAAAEE0kWgaMKS5iIVfd0u92UZIhe5Rc4TkdrpMn7GiQACCCCAQBoJnHKJ/KNS5HOX2/U3kcwPiif025NG42eoCCCAAAIIIJAkAgRwSXKj6CYCCCCAAAIIIICAv8CoMW+3rayTebOI+3oR9+X4IIAAAggggEC6CriWibjezjhZ8acpk67flq4KjBsBBBBAAAEEEkuAAC6x7ge9QQABBBBAAAEEEAgjUDRhfn9xue4QkRvAQgABBBBAAAEEqgm8JW73zOIJAxcigwACCCCAAAIIxFOAAC6e+lwbAQQQQAABBBBAwLLAiPHzfuLKqHWviLun5ZM4EAEEEEAAAQTSVMC1wl15+tlpE6/73zQFYNgIIIAAAgggEGcBArg43wAujwACCCCAAAIIIBBaQGe8uVyusW6RXlghgAACCCCAAAKRCLhEPnO73Y8xIy4SNY5FAAEEEEAAARMCBHAmFKmBAAIIIIAAAgggYFxg1GNvt608VetJccmtxotTEAEEEEAAAQTSS8Atr2XUPv2rKWPZIy69bjyjRQABBBBAIH4CBHDxs+fKCCCAAAIIIIAAAkEEih5ZeIeI+3filmyQEEAAAQQQQAABIwIuOSLi+nnxuP4zjdSjCAIIIIAAAgggEEKAAI7HAwEEEEAAAQQQQCBxBNxuV9GjC6eLW+5KnE7REwQQQAABBBBIKQGXvFT86/7DxeVyp9S4GAwCCCCAAAIIJJQAAVxC3Q46gwACCCCAAAIIpK/AyLHzzpTMWrPc4mavt/R9DBg5AggggAACMRFwieszqTg9dOpj130TkwtyEQQQQAABBBBIOwECuLS75QwYAQQQQAABBBBIPIGiCQuuEJf7dRFX88TrHT1CAAEEEEAAgdQUcO8Rt2tw8YQBH6bm+BgVAggggAACCMRTgAAunvpcGwEEEEAAAQQQQECKHp3fX9yut8UttZzgaJhVS7Lr15J6dTIks5ZLMjL4T2AnnKmJAAIIIICASYHKSrdUnHbLiZOVcuT4aTladtpk+e9rueS0uNzXF/964EJnLkBVBBBAAAEEEEhXAT59SNc7z7gRQAABBBBAAIEEEPCEb5WuBSa7kt+srrTOqystmmRKXuNMqUXgZpKXWggggAACCMRF4HSlW/YdqpDdBypkx75yKdlbbrYfGe4BhHBmSamGAAIIIIBAugsQwKX7E8D4EUAAAQQQQACBOAl4lp3MkL+YmPnWOreunJGfJR1b1fPMcqMhgAACCCCAQGoL6Oy4TTtPyHclZbKj1EAYpzPhKuU/WY4ytZ8bRocAAggggEAsBfh0IpbaXAsBBBBAAAEEEEDAIzBy7Lwz3ZmuZXb3fOvUqp706NhQmjfJRBYBBBBAAAEE0lRgz4EKWb3pqGzcecKmgHuPq8J9+dTHrvvGZiFORwABBBBAAAEEhACOhwABBBBAAAEEEEAgtgJut2vkI4uWu8XdK9oLt86tI+d1yZZWuXWiLcF5CCCAAAIIIJBiAjtLT8o/vj0iO0pPRj0yl7g+mzru2t7icrmjLsKJCCCAAAIIIICACAEcTwECCCCAAAIIIIBAbAWKHlkwQ9xyV7RXvbhbI+nRsUG0p3MeAggggAACCKS4wOpNx+TTtYejH6VLXioeN2BY9AU4EwEEEEAAAQQQIIDjGUAAAQQQQAABBBCIoUDRIwvvELf75Wgu2SwnUy47u7HkNmK5yWj8OAcBBBBAAIF0Eig9XCF/++qQ7D1YEd2wXa47i8f1nxndyZyFAAIIIIAAAggQwPEMIIAAAggggAACCMRIYNRjb7etrKy1RtySHeklO7fOkivOy2H5hkjhOB4BBBBAAIE0FtA1JD/8x0HZsKMscgWXHMnION19ytjrt0V+MmcggAACCCCAAAIEcDwDCCCAAAIIIIAAAjESKJqw4A/iklsjvVzXdvU9M99oCCCAAAIIIIBANAI6E27d1uORn+qW14onDPjvyE/kDAQQQAABBBBAgACOZwABBBBAAAEEEEAgBgJFE+b3F5drQaSXInyLVIzjEUAAAQQQQCCQQPQhnHtA8YSBC1FFAAEEEEAAAQQiFXBFegLHI4AAAggggAACCCAQqcDIiQs+dYv0iuQ8XXbyP87LieQUjkUAAQQQQAABBIIK/DWK5ShdIp9NHT/gYlgRQAABBBBAAIFIBQjgIhXjeAQQQAABBBBAAIGIBEaMn/cTV0bG7yM5qVlOpgy8NI893yJB41gEEEAAAQQQCCmge8LN/3if7D1YEZGUu7Lyf6ZNvO5/IzqJgxFAAAEEEEAg7QUI4NL+EQAAAQQQQAABBBBwVqBo4sIvRNw9I7nKDT/Ik9xGmZGcwrEIIIAAAggggEBYgdLDFfLWR/vCHud/gGtF8fj+F0Z4EocjgAACCCCAQJoLEMCl+QPA8BFAAAEEEEAAAScFotn77eJujaRHxwZOdovaCCCAAAIIIJDGAqs3HZNP1x6OTMDNXnCRgXE0AggggAACCBDA8QwggAACCCCAAAIIOCZQNHHBmyJyg9ULtM6tI9dcnGv1cI5DAAEEEEAAAQSiEnjn01LZUXoyknPfKh4/4MZITuBYBBBAAAEEEEhvAQK49L7/jB4BBBBAAAEEEHBMYNSYt9tW1qm1NZILXHtxrrTKrRPJKRyLAAIIIIBAWIHMzEypU6eO6K/aKioq5OTJk55faekpsLP0pCz6tDSiwWecPN1uyqTrt0V0EgcjgAACCCCAQNoKEMCl7a1n4AgggAACCCCAgLMCRRMX3SdSOdnqVTq1qid9z29i9XCOQwABBBBAIKxA48aNRb+ys7OlXr16fsefOHFCjhw5IocOHfJ80dJP4IMvD8jGnSciGHjG6OLx1z4TwQkcigACCCCAAAJpLEAAl8Y3n6EjgAACCCCAAAJOChRNXLhUxH251WsMvCRPmjf518wEGgIIIIAAAnYEdLZbs2bNJC8vT2rXrh2y1KlTp2Tfvn2yd+9ez6w4WvoI7DlQIfM/2RfBgF3Lisf37xPBCRyKAAIIIIAAAmksQACXxjefoSOAAAIIIIAAAk4JFE1Y0lxcJ3dbrd86t65cc3FTq4dzHAIIIIAAAkEFdKZby5YtJTc3sj1FS0tLZdeuXaIz42jpI/DOp/tlR2m59QG767QontBvj/UTOBIBBBBAAAEE0lWAAC5d7zzjRgABBBBAAAEEHBQomrDwx+Jy/9HqJS4vzJGC/Cyrh3McAggggAACAQV0j7f8/Hxp2jS6H+rYv3+/lJSUsDdcGj1f60vKZNmqg9ZH7Hb9V/GE/v9n/QSORAABBBBAAIF0FSCAS9c7z7gRQAABBBBAAAEHBUZMXPCCS+SnVi8x9KqWklmL/zS16sVxCCCAAAKBBVq3bi2tWrWyxbNz507ZsWOHrRqcnDwCFafdMmvxLssddou8OG38gJ9ZPoEDEUAAAQQQQCBtBfiUI21vPQNHAAEEEEAAAQScExg5ccHnbpELrVwhv1ldueqi6GYqWKnPMQgggAAC6SGQnZ0tHTt2FJ0FZ6dVVFTIpk2b5MiRI3bKcG4SCSz+fL+U7LW2DKVL5Iup4wdclETDo6sIIIAAAgggECcBArg4wXNZBBBAAAEEEEAglQWKJi6oEJHaVsZ40VmN5JxODawcyjEIIIAAAggEFWjfvr3k5eUZEdq3b59s2bLFSC2KJL7APzcek8+/Pmy1o6eKxw+wl/JavRLHIYAAAggggEBSCxDAJfXto/MIIIAAAggggEDiCQyfsKBrhku+ttqzAZfkSosmdaweznEIIIAAAgjUEGjQoIEUFBRIRkaGEZ3KykpZv369HDt2zEg9iiS2wO4DJ2XBJ6WWO1nplrOmTxiwzvIJHIgAAggggAACaSlAAJeWt51BI4AAAggggAACzgkMnzjv2gzJWGj1Crdf3VJqZfCfpVa9OA4BBBBAoKZAy5YtpU2bNkZptm/fLrt2Wd8bzOjFKRZTgdOVbnnlXev3ulIq+08ff92imHaSiyGAAAIIIIBA0gnwSUfS3TI6jAACCCCAAAIIJLZA0cT5I0RcxVZ62TCrlvy4b3Mrh3IMAggggAACQQU6d+4sOTk5RoUOHjwoGzZsMFqTYokr8H8f7JGjZactdtBdVDx+4DSLB3MYAggggAACCKSpAAFcmt54ho0AAggggAACCDglUDRx4a9F3I9Yqd8qt45ce3GulUM5BgEEEEAAgYACLpdLunfvLnXr1jUqVF5eLmvWrBG32220bryL1alTR7Kysjxe3q/atWtLZmamZwlP7zKep0+fFv06deqUnDx50vN14sQJz1dZWZnoMp2p1BZ9Wio7S09aHJJrXPH4/o9aPJjDEEAAAQQQQCBNBQjg0vTGM2wEEEAAAQQQQMApgRETFjztcsloK/U7tqonPzy/iZVDOQYBBBBAAIGAAhoonX322Y7ofPXVV57gKZmbBpTZ2dnSsGFD0b3y9KtWrVq2hqQhnO6Pp19Hjx71BHLJ3t7/8oBs2nnC0jDcbpk8bcKA+y0dzEEIIIAAAgggkLYCBHBpe+sZOAIIIIAAAggg4IxA0cSFU0TcI61UL8jPkssLzS4ZZuW6HIMAAgggkDoC9evXl7POOsuRAX399ddy/PhxR2o7XVSDtkaNGnm+NHxzqukMuSNHjsjhw4fl0KFDUlFR4dSlHK27bNVBWV9iNUh0TS0e33+Uox2iOAIIIIAAAggkvQABXNLfQgaAAAIIIIAAAggklsDIRxZOc7vdw630qmu7+nLZ2Y2tHMoxCCCAAAIIBBQggPNnady4sWc/PP3SpSVj2TSs1L3zDhw44FmqMpna3746JOu2WgtbXS7X9Knj+o9IpvHRVwQQQAABBBCIvQABXOzNuSICCCCAAAIIIJDSAgRwKX17GRwCCCCQcAK6n1m3bt0c6dfatWuTZnlFDd6aNGkiTZs2FV12Mp5Nw7f9+/cnVRBHABfPJ4ZrI4AAAgggkJoC8f0vstQ0ZVQIIIAAAggggEBaCxDApfXtZ/AIIIBAzAXSfQ84DSDz8vIkNzfX9t5upm+e7hFXWlrq+aqsrDRd3mg9AjijnBRDAAEEEEAAAREhgOMxQAABBBBAAAEEEDAqQABnlJNiCCCAAAIWBHr06CF169a1cKT1Q8rLy2X16tXWT4jxkTrLTYM3/dJlOBO56Wy4ffv2efaKS9RGAJeod4Z+IYAAAgggkLwCBHDJe+/oOQIIIIAAAgggkJACBHAJeVvoFAIIIJDSAp06dfIsv2iy6T5mGzduNFnSWC2d9da8eXNP+JYsTZel3Lt3r+fL7XYnXLcJ4BLultAhBBBAAAEEkl6AAC7pbyEDQAABBBBAAAEEEkuAAC6x7ge9QQABBNJBoEWLFpKfn290qCUlJbJ7926jNU0Uy8nJ8YRv2dnZJsrFvMaePXtEv3SGYSI1ArhEuhv0BQEEEEAAgdQQIIBLjfvIKBBAAAEEEEAAgYQRIIBLmFtBRxBAAIG0EWjQoIF06dLF2B5op0+flm+//VZ0D7NEas2aNZOWLVuK7nuXzO3gwYOecPPo0aMJMwwCuIS5FXQEAQQQQACBlBEggEuZW8lAEEAAAQQQQACBxBAggEuM+0AvEEAAgXQTaN++vbElGXW/si1btiQMoe73psGbfmVkZCRMv+x0RMO3Xbt2yaFDh+yUMXYuAZwxSgohgAACCCCAwL8FCOB4FBBAAAEEEEAAAQSMChDAGeWkGAIIIICARQFdkrFDhw62Z4edPHlSNm/eLEeOHLF4ZWcP08CtVatWnvAt1VpZWZns3LlTdL+9eDcCuHjfAa6PAAIIIIBA6gkQwKXePWVECCCAAAIIIIBAXAUI4OLKz8URQACBtBbQoKp169a2DHbs2OEJhRKhafim49E97qq3shMVklUvMxG6aasPJ06c8Hjv37/fVh27JxPA2RXkfAQQQAABBBCoLkAAxzOBAAIIIIAAAgggYFSAAM4oJ8UQQAABBCIQyMzM9ARWeXl5EZz1/aG69KQGcBUVFVGdb/qkNm3aBJz5VrLrsMyav1JGD+mdNCHc8lXb5NNVJXLfkN41mDSE2759u+jecPFqBHDxkue6CCCAAAIIpK4AAVzq3ltGhgACCCCAAAIIxEWAAC4u7FwUAQQQQODfAnXq1PGEcLm5uRGZlJaWesI3XYIyEVqw2Xw6823S9I+k9OBxKeiQGzDQSoT+V+2DBoaTZy8X7XvfXh1lUL/uNbp4/PhxTwh3+PDhuHSfAC4u7FwUAQQQQACBlBYggEvp28vgEEAAAQQQQACB2AsQwMXenCsigAACCPgLaAins+A0hNN/DtU0cNPwTWe/JUr41qxZM8nPzxddgrJ6e2b2clm/udT328ECrUR5JqoGht4+DbmuUHoXtq3RRd13r6SkRDSMi3UjgIu1ONdDAAEEEEAg9QUI4FL/HjNCBBBAAAEEEEAgpgIEcDHl5mIIIIAAAiEEsrOzJScnRxo1aiT16tXzO1KXPdTZVrrsoQY/idIaN24sbdu2lbp169bo0ux5q0SXcqzeggVaiTCmSdOXic6Aq9p07zpdPjO/ZaMaXdQwVEO4U6dOxbT7BHAx5eZiCCCAAAIIpIUAAVxa3GYGiQACCCCAAAIIxE7AqQBOP0TV5bji3Y4ePepZoizSpsuhNWzYMNLTjB+/fv36qGoWFBREdZ7Jk5LdfufOnVF9yJ8I9nofo3l2eG/NvAHR2OuVE+HZifa9NSP3fRXdG877pb+re7x5v0xfy069rKwsT/im7071psGbBnDB2pjhlwcMtOz0x+65wQJDrash3KR7+gbcw06/X0bzd62d/hLA2dHjXAQQQAABBBAIJEAAx3OBAAIIIIAAAgggYFTAyQAuET5MjvZDQQ3gEiFA/Pvf/x7V/b7ggguiOs/kScluryFKNLNs9LkP9GG8SdtwtbTf0YRA2m/e23C64f88Hd/b8Cqpd4TL5fKEb7r8ZPWmM8h0JlmoFirQiodWuMBQ+6Qz4DQ4rN5Onz4t27Zt8ywNGqtGABcraa6DAAIIIIBA+ggQwKXPvWakCCCAAAIIIIBATAQI4AIzE8DZf/wI4OwbRluBAC5aOTPnEcCZcUz0Ks2bN/cEcNWb7qE25rkPRH8N14IFWuHOM/3nVgJD7zV1LzhdQrN6O3bsmGzZskXKyspMdy9gPQK4mDBzEQQQQAABBNJKgAAurW43g0UAAQQQQAABBJwXIIALbEwAZ//ZI4CzbxhtBQK4aOXMnEcAZ8YxkavoEsXt2rUTXYKyatPQbfLs5TX2UAs1lmCBVqzGX3rwuEya/pGlwNDbp2B72O3du1e2bt0ak64TwMWEmYsggAACCCCQVgIEcGl1uxksAggggAACCCDgvAABHAGcU08ZAZxTsuHrEsCFN3LyCAI4J3UTo3b79u0lLy+vRmdC7aEWqueD+nWXvr06xnxw0QSG3k7eN6S3FHTIrdHnzZs3x2QpSgK4mD8uXBABBBBAAIGUFyCAS/lbzAARQAABBBBAAIHYChDAEcA59cQRwDklG74uAVx4IyePIIBzUjf+tXNzc6VDhw41OvLBZ5tk7pI1UXcwWKAVdUELJ0YbGGpp3cNuzPAfSG5Ofb8r6fcfDeFOnjxpoQfRH0IAF70dZyKAAAIIIIBAYAECOJ4MBBBAAAEEEEAAAaMCBHCBOVmC0v5jRgBn3zDaCgRw0cqZOY8AzoxjIlbJzMyUjh07SnZ2tl/31m8ulWdmL7fV5WCBlq2iIU62Gxhqad3DbvSQ3p4wrmrbsWOH6N8BTjYCOCd1qY0AAggggEB6ChDAped9Z9QIIIAAAggggIBjAgRwgWkJ4Ow/cgRw9g2jrUAAF62cmfMI4Mw4JmKVFi1aSH5+vl/XSnYd9uz7pss52m3BAi27daufbyIw9NYMtIfdiRMnZNOmTXL8+HHTXffVI4BzjJbCCCCAAAIIpK0AAVza3noGjgACCCCAAAIIOCNAABfYlQDO/vNGAGffMNoKBHDRypk5jwDOjGOiValbt6506tRJ6tf/fsnFcHuo5bdoJCW7D9cYSrDf1wMDBVomLUIFhll1a0tBhzxZ9c2uGpfs0j5Xvt1SGrArgfaw2717t5SUlJjsul8tAjjHaCmMAAIIIIBA2goQwKXtrWfgCCCAAAIIIICAMwIEcIFdCeDsP28EcPYNo61AABetnJnzCODMOCZalVatWon+3VC1Fc9ZIavW1Qyr9Jhr+xR4Dl20dH2Noeh+b7oEZKCgy3tu/3+fb9IhXGBYdEtP2bb7cMA+T36gn0yetTxgoKh91HMLu7b0dVf3gNu4caMcO3bM5BB8tQjgHGGlKAIIIIAAAmktQACX1refwSOAAAIIIIAAAuYFCOACmxLA2X/WCODsG0ZbgQAuWjkz5xHAmXFMpCo6+61z586SlZXl69bCpesDBlV6QOGZLaVocE8JdowGcG1bNooo0DLhES4w1NAvWJ+njusvntlzsz6RsvJTNbqj+8DpfnC6jKa3OTkLjgDOxBNBDQQQQAABBBCoKkAAx/OAAAIIIIAAAgggYFSAAC4wJwGc/ceMAM6+YbQVCOCilTNzHgGcGcdEqlJ97zed9aZhVqCmy0uOHtpbNJAKFcAVdMiNONCyY2IlMNT6oQI4/fOQY2/ZyBPC6di1lZeXy4YNG6SsrMxO1wOeSwBnnJSCCCCAAAIIpL0AAVza9xTiYwAAIABJREFUPwIAIIAAAggggAACZgUI4AJ7EsDZf84I4OwbRluBAC5aOTPnEcCZcUyUKhkZGXLGGWdIdna2r0uz5q2UT1fV3N9M91AbPfQS3yywcAFcuEAr0N5q0bpMmrYs6H503sBQa4cL4EIdo39WfSnK7du3y65dgZfpjHYseh4BnB09zkUAAQQQQACBQAIEcDwXCCCAAAIIIIAAAkYFCOACcxLA2X/MCODsG0ZbgQAuWjkz5xHAmXFMlCpNmjSRTp061ehOoKBKl5bUmW3eZiWA02OrH6dB3qCrukvvwrbGGHT/tzlL1vgFh3qdMSMul9yc+mH7rEtQVm3Fr6/w28OuevjoPfbo0aPy3XffyenTp42NRQsRwBnlpBgCCCCAAAIIiAgBHI8BAggggAACCCCAgFEBArjAnARwIgsWLJABAwZE/bwRwEVNZ/tEAjjbhLYKEMDZ4ku4kzt06CC5ud+HalU7uHzVNpm7eI1nT7RAs9WsBnBa0zurrmnjLBk5+EK/vdRMolTtU/XAUK9jZQacHqeB3uRZyz2z6qouuxmorxs3bpQDBw6YHAYBnFFNiiGAAAIIIICAChDA8RwggAACCCCAAAIIGBUggAvMaTeA0z1vli1bJrfffrut+xWvD/InT54s999/vyxevFj69esX1RgI4KJiM3ISAZwRxqiLxOu9jbrDVU6M9r01ce1ErJGVlSVdunSRzMx/7WkWqJXsOiwaxGkAV71FEsB5Z6jd0q+7bw81p0x0H7fj5RUBZ9hZDeC0b6UHj8sHn20KOPaqfd+3b59s2bLF6HCYAWeUk2IIIIAAAgggQADHM4AAAggggAACCCBgWoAALrBotAHcHXfc4QneNIDTtmLFCrnggguivm3x+CBfgzcN4LQ1bdpUli5dKj169Ih4DNF+kB+tfcQdDHPC+vXrRYOsSFtBQYHfXlGRnm/ieAI4E4rR14jHext9b/3PjPa9NXX9RKvTvHlzads2+mUgIwngEmXskQRwVvt88uRJ0e+p5eXlVk8JexwBXFgiDkAAAQQQQACBCAWYARchGIcjgAACCCCAAAIIhBZIhADuH//4h5x33nmO3KpoP0yONgS66aab5M033/SNRYOs++67L+qxxfqD/JkzZ8qdd97p19+zzz7bEyrm5ORENI5Y20fUOQsHE8BZQHLokGR/dmL93pq8DdHam+xDItXSvd90D7hoGwHc93KbN2+W0tLSaClrnEcAZ4ySQggggAACCCDwbwECOB4FBBBAAAEEEEAAAaMC8Q7gDh486PlwU2eJDRo0yPOlH3iaatF+mBxtAPfss8/Kz3/+c1/3r7/+ennrrbeiHk48Psh/9NFHZdy4cX59vuqqq+Tdd9+NaByxto+ocxYOJoCzgOTQIcn+7MTjvTV1K6K1N3X9RKpTr149OfPMM6V27dpRd4sA7ns6Dd80hDPVCOBMSVIHAQQQQAABBLwCBHA8CwgggAACCCCAAAJGBeIdwE2fPl1GjBjhG1P37t1l9erVxsYY7YfJ0QZwOpvv/PPP9/Vfl3C08xP/8fogX++J3puq7a677pIZM2ZYvjextrfcMYsHEsBZhHLgsGR/duL13pq4FdHam7h2otXIy8uT9u3b2+pWsACu6JaeUti1pa3aTp1cPGeF6B5x1dvUcf1tXfLEiRPyzTffyKlTp2zV8Z5MAGeEkSIIIIAAAgggUEWAAI7HAQEEEEAAAQQQQMCoQLwDuB/96Efyl7/8xTemCRMmyPjx442NMdoPk6MN4LTjumfQ3r17fWP44osvpGfPnlGNKZ4f5Pfv318WLVrk12+9N3qPrLR42Fvpl9VjCOCsSpk/LtmfnXi+t3bvRrT2dq+biOdr+KYhnJ0WLIDTmoP6dZe+vTraKW/03LITFaLh2/rNgZeJtBvAaWe/++47OXTokJF+E8AZYaQIAggggAACCFQRIIDjcUAAAQQQQAABBBAwKuBUAGelk/pB74ABA/wOXbNmjXTr1i3k6dEGI1b6FM0x1cO6m2++Wd544w1fqaefflpGjx7t+fcjR46I9j+RWkFBgWRnZ9fo0uHDh6VPnz6ycuVKvz8bM2aM3HDDDQkxBO239t9qizYYsVo/0uMiCXoTMRjRpWOttkR/b0ONI5ne20DjSMRnx+pzE6/jMjIypGvXrpKVlWWrC6ECOC3cu7CtDOrXTbLqZdq6jt2TS3Yd9oRvpQePBy1lIoAz+SwSwNm965yPAAIIIIAAAtUFCOB4JhBAAAEEEEAAAQSMCsQzgJs9e7Y899xzvvFccskl8vHHH4cdX6J/kK9juvfee33juO666+Ttt9/2/HuyfZD/9ddfe0K4qjP6dBy6192ll14a9l45fQABnNPCoesTwMXPP1hwHqhHJkOP+I04tldu0KCBJ4Cz2zTYmjzrEykrD77sYn7LRjJ04Lmiv8ajffDZJpm7ZE3ISxee2VKKBkc3k7tqYZ39prPgTDQCOBOK1EAAAQQQQACBqgIEcDwPCCCAAAIIIIAAAkYF4hnADRkyRNauXesbzzPPPCM///nPw44v0QM4nTF23nnn+cbRpEkT2b9/v+ffky2A0z7rEqG6VGjV1rBhQ88ecZHMPgt7Y6M4gAAuCjSDpxDAGcSMsBQBXIRgER7erFkzadeuXYRnBT5cZ5UVv75CSnYfDlpPZ8DpTDidERerpktOzl2yVpav2hbyktf2KZD+fazPNA5VrKKiQvQHO/RXu40Azq4g5yOAAAIIIIBAdQECOJ4JBBBAAAEEEEAAAaMC8QrgNES79dZb/cZSUlIibdq0CTu+RA/gdAAtWrSQPXv2+Mby+eefy4UXXpiUAZwOYtasWXLbbbf53ZtOnTrJjBkzpHHjxmHvmVMHEMA5JWutLgGcNScnjkrlAK5WrVqeZXHr1asnmZn/WppRA5sTJ054voeePn3aCVK/mhq+aQhnsuksM51tFqrpnnC6N5zTTWfmzZq/UvTXYC2rbm0pGnyhFHTINdodU3+HE8AZvS0UQwABBBBAAAERIYDjMUAAAQQQQAABBBAwKhCvAG7KlCkyc+ZM31iuvvpqeeeddyyNzdSHd5YuZuGgQPt4DRo0SP70pz/5zv7tb38r999/f9IGcDqQxx9/XHT/t6qtV69e8uKLL1pQcuYQAjhnXK1WJYCzKmX+uFQM4DRsy83NFZ01XL9+/YBox48flwMHDkhpaamRWVTB7kwkvpHcXZ1tNnfxmrBLUhbd0lNycwIbRHK9QMd6+rBkregMuGAtv0Ujz5KTTvRh69atNZY1jmZMBHDRqHEOAggggAACCIQSIIDj+UAAAQQQQAABBBAwKhCvAO7GG28U/RDO2zSMu/322y2NLRkCuOeff17uuece33gGDhwo8+bNS+oATgejs+B0NlzVpmMbN26cpXtn+iACONOikdUjgIvMy+TRkQREybAHnL7LOnPY6oxa3Uts9+7dnu+pppvOwOvRo4fUrl3bdGlPPc/ss3krwy5JqSGc6dlniTALT2eHb9sWetlLK/AEcFaUOAYBBBBAAAEEIhEggItEi2MRQAABBBBAAAEEwgrEI4D78ssvZfjw4b6+ZWRkiH6YqvuKWWnJEMCtWrVKzj33XN9wcnJyPLM2knEPuKr3RD/I//GPfyzLli3zu1V33nmnjBw50srtM3oMAZxRzoiLEcBFTGbshFQK4DR0a9WqlTRo0CAin2PHjol+T9K/P0w2nX131llnmSxZo5bOPpuzZI18uqok5HV07zXdg81u8+xDN2dF2CUnB13V3fF96A4fPizffvut3SEJAZxtQgoggAACCCCAQDUBAjgeCQQQQAABBBBAAAGjAvEI4J566imZM2eObxxXXnmlZ3nDVGs6rv379/uGpTPHund3fm8fpx3Lyso8AerXX3/td6mHHnpIbrrpJqcvT30EEEghAQ3d2rZtG3H45iXQEE5nU+mvppougal7XMai6Z5wOistVNNZcDobLqvev/bDi7St31zqCd/CLTk59LpzJb9lo0jLR3x8eXm5rF69OuLzqp9AAGebkAIIIIAAAgggUE2AAI5HAgEEEEAAAQQQQMCoQDwCuOrBlAZyffv2NTquRCj2q1/9Sv7yl7/4uqJLUg4ZMiQRuma7D7p86LBhwzz7MFVtkydPlssvv9x2fQoggEDqC7hcLmnXrp3k5eXZGuy+ffs8Sxq73W5bdbwn61KY+fn5RmpZKaJLUk59/QvZf6gs6OG6F5uGcJEGZIuWrpeFS9eH7MbFhflyS7/uUQd8VsZY9Ri9T1999ZXtPfwI4CKV53gEEEAAAQQQCCdAABdOiD9HAAEEEEAAAQQQiEgg1gGcLl04evRoXx8bNWokH3zwQUR9TpaDdZafhove9oMf/ECeeeaZZOl+2H6uWLFCioqK/I7TpdtmzJghZ555ZtjzOQABBNJbIDc3Vzp06GAEYfPmzTV+ICDawjojr3nz5tGeHtV5Ojtt6usr5Nst/j/UUL3YkOsKLS0RqfV01pvOfgvVBvXrLn17dYyqz3ZO0hnUx48ft1OCJSht6XEyAggggAACCAQSIIDjuUAAAQQQQAABBBAwKhDrAG7cuHHyzjvv+MZw4403ysMPP2x0TIlS7LvvvvPsl+ZtutTa0qVLE6V7Rvqh91LvadXWvn17TwjXtGlTI9egCAIIpJ6A7v2pyzzq/m8mmu4Dt3HjRqmsrLRdrmPHjnH7/qWz1XTWWqjWu7CtDOrXLeiMNZ1Rp+Gb7vsWrDVtnCUjB18Y8Yw627j/LqB/P9rdu48ZcKbuBnUQQAABBBBAwCtAAMezgAACCCCAAAIIIGBUIJYB3MmTJ+WKK64Q/dXbpkyZIhdddJHRMSVSsauuukp0eTRve+WVV+Tss89OpC7a7surr74qL7zwgl+dCy+8UKZOnWq7NgUQQCA1BTR4O+OMM4wOzkSoox0qKCiQ7Oxso32LpJhnz7bXv5Cy8lNBT9OlKIcOrLlnm5U95bq0z5WRg6PfUy6SsQQ71sSMRQI4E3eCGggggAACCCBQVYAAjucBAQQQQAABBBBAwKhALAO46rOlWrduLfPnzzc6nkQrprP73nvvPV+3UmkfuKrWutSmLrlZtV177bUyceLERLsl9AcBBBJAoE2bNtKyZUujPdm1a5ds377dds1u3bpJVlaW7Tp2CujsteLXV0jJ7sNBy2TVy5ShAwulsGtL0SUn5y5ZK8tXbQt52Wv7FEj/PgV2umbk3JKSEtm9e7etWgRwtvg4GQEEEEAAAQQCCBDA8VgggAACCCCAAAIIGBWIZQCne7/pHnDeNmTIENFAKpXb3Llz5Te/+Y1viJdddpn87ne/S8kh//KXv5S//vWvfmO7/fbb5ac//WlKjpdBIYBA9AJOzDI7cuSIrF8fevlGKz3WWcp16tSxcqjjx8xdskZ0VluopktSbtt9SHTpyWAtq25tKRp8oRR0yHW8z1YusHPnTtmxY4eVQ4MeQwBni4+TEUAAAQQQQCCAAAEcjwUCCCCAAAIIIICAUYFYBXD79++XK6+80q/vs2fPFp1pkMptw4YNMnjwYN8Q69ev7xdCptLYdWnRYcOGyZo1a/yG9cADD8gtt9ySSkNlLAggYEOgVq1a0r17d8nMzLRRpeapFRUVnu8/p0+ftlX33HPPFe1jojSd1TZ38ZqQS1KG6mt+i0ZSNLin5ObUT5QheWa/6Sw4O40Azo4e5yKAAAIIIIBAIAECOJ4LBBBAAAEEEEAAAaMCsQrgdHlCXabQ23T2w2uvvWZ0LIla7Oqrr5a9e/f6ujdz5kw555xzErW7tvqlH6gOHz5c9uzZ41fnt7/9rWf/PxoCCCBQt25d6dGjhyMQq1evlvLyclu1zz//fHG5EuvjF53dNmveypBLUgYadN9eHWVQv+62PJw4Wf9O3Lp1q63SBHC2+DgZAQQQQAABBAIIJNZ/AXKLEEAAAQQQQAABBJJeIFYBnIYyX375pc9r1KhRcscddyS9n5UBVN8H7u6775ahQ4daOTUpj9H7rPe7atMP3GfMmJHyMx6T8obRaQRiLKAzgc866yxHrvr111/L8ePHo66twZsGcInYdJ+3OUvWyKerws8c0yUnB13VXXR5ykRsBHCJeFfoEwIIIIAAAggQwPEMIIAAAggggAACCBgViEUApz/lfuONN/r1+80335R27doZHUuiFvvTn/4kTz75pK97l156qTz77LOJ2l0j/VqyZImMGTPGr1bbtm09IVxeXp6Ra1AEAQSSU4AALvr7tn5zqTwze3nYArrXW9EtPSWrntllPsNe2OIB+/btky1btlg8OvBhzICzxcfJCCCAAAIIIBBAgACOxwIBBBBAAAEEEEDAqEAsAjhdcnHKlCm+fuvsgunTpxsdRyIX27hxo98eaKm8D1zV+6B7/D333HN+t+aCCy6QadOmJfLtom8IIOCwQL169Tx7wDnRdA+4EydO2Cqt36cSsS1aul4WLl1vuWu655uGcPktG1k+J1YHMgMuVtJcBwEEEEAAAQQiESCAi0SLYxFAAAEEEEAAAQTCCsQigLv11ltl/frvPzR84IEH/AKpsJ1MgQOuueYav33RUnkfuKq36+mnn5Y//vGPfndQ98R79NFHU+CuMgQEEIhGIDMz07MHXEZGRjSnBz2nsrJSdA+4iooKW3XPPfdcqVWrlq0aJk/WpSdnzV8lq9btiqrskOsKE24pSt0ndNu2bVGNx3sSM+Bs8XEyAggggAACCAQQIIDjsUAAAQQQQAABBBAwKuB0ALd27VoZMmSIX5/fe+89adq0qdFxJHoxXY5Rl2X0tp/97Gdy2223JXq3jfTvwQcflPfff9+vlj4T99xzj5H6FEEAgeQT6Natm2RlZRnteFlZmejfOXbbOeecIxoSJkIr2XVYiueskNKDwfe1a9o4S/YfKgvZXd0LblC/bgmzJOWuXbtk+/bttogJ4GzxcTICCCCAAAIIBBAggOOxQAABBBBAAAEEEDAq4HQAp0sQ6lKE3nb55ZfL5MmTjY4hGYq98cYb8sQTT/i6eskll9RYnjEZxhFNH0+dOiXDhw+Xf/7zn36n/+IXv5Af//jH0ZTkHAQQSHKB9u3bG98P0sS+Ysqqy2PqMpnxbstXbZPZ81aF7EaX9rkycnBP2aZB3etfSFn5qaDH61KUQweemxBLUmr4piGcnUYAZ0ePcxFAAAEEEEAgkAABHM8FAggggAACCCCAgFEBpwO4gQMHyo4dO3x9fuSRR0SXY0y3Vn0fOJ358dFHH6UNgz4DGsJV/8D1qaeekr59+6aNAwNFAIF/CeTl5YmGcCbbli1bREM4u61r167SoEEDu2WiPl+XnJy7ZK1oABeqXdunQPr3KfAdorPkil9fISW7Dwc9LatepgwdWCiFXVtG3T8TJ27dulV0Hzg7jQDOjh7nIoAAAggggEAgAQI4ngsEEEAAAQQQQAABowJOBnCff/65jBo1ytffOnXqyIcffij6azq26vvAvfzyy1JYWJg2FKtWrZJhw4aJ7tPkbbrM24wZMzz7QdEQQCB9BHSGWefOnY3NNDtx4oRs2LBB9Fe7TfuVk5Njt0xU5+uSk7PmrxT9NVjLqltbigZfKAUdcgMeMnfJGvngs00hr9+3V0cZ1K97VH00cZL+UMqBAwdslSKAs8XHyQgggAACCCAQQIAAjscCAQQQQAABBBBAwKiAkwHc448/Lm+++aavvxpA6Qy4dG1jx46VxYsX+4b/05/+VG6//fa04vjzn/8sDz30kN+YW7duLS+99JI0b948rSwYLALpLqDvfqtWrYww7Ny502+2tZ2iTiyPaaU/q9btklnzV4nOgAvW8ls0kqLBPSU3p37Ikjp7bu7iNWGXpBw9pHdc9oX75ptv5OjRo1ZYgh5DAGeLj5MRQAABBBBAIIAAARyPBQIIIIAAAggggIBRAScDOF1a8PDh73+KX/d+0z3g0rVpGKmhpLf17t1bnn/++bTj+MMf/iDPPPOM37jPO+88mT59urhc/C9P2j0QDDhtBXQWnIZdDRs2tGWgQY4uP2li9pt2RENBDQdj2ZyYteaZTTdvZdglKYtu6Rl0Np1TBqtXr5by8nJb5QngbPFxMgIIIIAAAggEEOD/RnksEEAAAQQQQAABBIwKOBXAffDBB/LAAw/4+tq0aVN57733jPY92Ypt3rxZbr75Zl+369atKx9//HGyDcNIfzWA0yCuarvyyiv9AkojF6IIAggktEBubq4nhIs2fHe73Z7wrbS01Ng4tU8dOnQwVi9UIZ3tNnn28rBLTg66qrv0LmwbcZ+0/pwla+TTVSUhz9W95HRPuVi0iooK+eqrr0TvnZ1GAGdHj3MRQAABBBBAIJAAARzPBQIIIIAAAggggIBRAacCuIcfftgvcLvlllv8Ajmjg0iiYv3795ddu3b5eqz7n+nsr3Rs1Z8RNfjJT34iP//5z9ORgzEjkLYCOuNMvyIN4TTA0aUn9ctky87OloIC58Oo9ZtLpXjOirBLTg697lzJb9nI1hB1TzidZReqFXZtKUMHFjq+JKXOWNQlKO02Aji7gpyPAAIIIIAAAtUFCOB4JhBAAAEEEEAAAQSMCjgRwB0/flyuuOIKqays9PVVlxc8//zzjfY9GYuNGzdO3nnnHV/XR40aJXfccUcyDsV2n/X5GD58uKxcudKv1ujRo+XWW2+1XZ8CCCCQPAItW7b0hHAZGRmWOq3fPzR4q/oDDZZOtHBQnTp1pEePHhEHghZK+w5ZtHS9LFy6PuQpFxfmyy39uhsLxHRJyqmvfyH7D5UFva7uLadLUtoN/EINTGcr6oxwu40Azq4g5yOAAAIIIIBAdQECOJ4JBBBAAAEEEEAAAaMCTgRw8+fPl0ceecTXz3bt2onuf0YTeeutt2TSpEk+iosvvlheeOGFtKXZvXu3DBs2THbs2OFn8OSTT8p//ud/pq0LA0cgHQWaNGkiuvxj48aNQw7/0KFDniUnDxw44BhTt27dJCsry3h9XRJy1vxVsmrd9zOhA11kUL/u0rdXR0euP/X1FfLtltBLdg65rjCqJS+tdFi/35uYtUgAZ0WbYxBAAAEEEEAgEgECuEi0OBYBBBBAAAEEEEAgrIATAdw999wjn3zyie/aOsNLZ3rRxLNX0U033eSj0JkWVa3S0Uj3AtIQ7tSpU77h6yyYl156Sc4555x0JGHMCKStQO3ataVRo0aiy0A2bNhQ9HuktpMnT4ouXXjkyBE5fPiw3/cLJ7A6duwounepyaYz0HTJydKDx4OWbdo4S0YOvtDRGWh6cZ19p7PwQjXdc25Qv27GZuB5r7VhwwY5ePCgbVoCONuEFEAAAQQQQACBagIEcDwSCCCAAAIIIIAAAkYFTAdwe/bskWuuucavj3/84x+lS5cuRvudzMUGDBjg99P/LM8p8v7778uDDz7od1t1STrdI0+XpaMhgAACsRTQ7z9t2rQxdsnlq7bJ7HmrQtbr0j5XRg7uaTzwCnZRzx50r38hZeXf//BD9WN1KcqhA+3vQeetq/v2rV27Vk6cOGHblgDONiEFEEAAAQQQQKCaAAEcjwQCCCCAAAIIIICAUQHTAdxrr70mkydP9vVRl/GaPXu20T4ne7Hq+8CNHDlS7rzzzmQflu3+a1D79NNP+9XRGXAawtWqVct2fQoggAACVgV0GcwzzjjD6uFBj9MlJ+cuWSsawIVq1/YpkP59CmxfL9ICOhuv+PUVUrL7cNBTs+plytCBhVLYtWWk5Wscf+zYMVm3bp3tOlqAAM4II0UQQAABBBBAoIoAARyPAwIIIIAAAggggIBRAdMBnC43+c9//tPXx3vvvVf+53/+x2ifk73Y22+/LY899phvGL169ZIXX3wx2YdlpP/PPfdcjcBW94LTPeFoCCCAQKwEdOnLrl27SmZmpq1LhlvqMatubSkafKEUdMi1dR27J8+at1I+XVUSsszUcf3tXkb27t0rW7dutV1HCxDAGWGkCAIIIIAAAghUESCA43FAAAEEEEAAAQQQMCpgMoDbuHGj3HLLLX79W7BgQURLCNatW1caNGgg+qvOeqqsrPTs/VNWVib6k/OJ3HTfsvr163u+9ENbl8vl2adIl9rS/peXl3u6rx8+3njjjb6h6Ae9H3/8sef4eDY1z8rKknr16onuw6RLhVVUVMjx48c9X3ovYtHGjh0rixcv9rvUrbfeKqNHjw55eX1utP/qqffi9OnTHnN9brz2seh/NNfQZ133u/Laaw3vs6P7XulYErmlw3ubqP6J8t4mqo+dfukMOJ0JZ6eFCuDyWzSSosE9JTenvp1LGDtXZ+nNXbwm6JKUJgK4zZs3S2lpqZE+E8AZYaQIAggggAACCFQRiO//kXMrEEAAAQQQQAABBFJOwGQAp3uZ6Ze3XXTRRTJlyhRLZhqeNG3a1POl4U/1pgHEoUOHZP/+/Z5fE6lpcNakSRNP34N9WKsB3MGDBz3910Bu4MCBsmPHDt8w4rkPnIY+2vecnBxPgBWoee0PHDjgCeacbsOHD5cvv/zS7zLBZlOqudc+0FKVGmSpu34lWoir/c3NzfX0X9+BQE37rH3XD60TLYhLt/fW6ec+kvqJ+N5G0v9kONbEPnDBAriLC/Nl6HXnJhxDya7DorPhAi1JaTeA0+9f33zzjecHUkw0AjgTitRAAAEEEEAAgaoCBHA8DwgggAACCCCAAAJGBUwGcDr7TWfBeduYMWPkhhtuCNvfZs2aSfPmzT2zf8I1nZG1b98+2bNnj2eGULyb9ln7rmOw0o4cOeJZguuee+6RRYsW+U4pKiqSu+66y0oJo8docKh9z87OtlRX+672GiI62fQ6w4YNk5IS/yXRHn/8cbnyyis9l9agVu3z8vIsLROnfda+a+1EaGqu9noPrDQNP7Xv+gwlQkvH91bvQSK0RH1vE8HGZB/0HS0osLcvW7AA7r4vsoyYAAAgAElEQVQhveO+7GQwq2B9thvA6Q9yfPfdd8ZuEQGcMUoKIYAAAggggMC/BQjgeBQQQAABBBBAAAEEjAqYCuB03zfd/61q++tf/xo22NEZBq1atfIsGRhJ0yBFZ5DFc0aQzhZr3bq1Z+ZYJE1DxMmTJ8uvfvUr32mRzBaM5FqhjtWZV23atLEUXlWtozP51N7ULIZgfVy7dq0nlNQlSKu2GTNmSM+ePT32GsBF0nQZzZ07d8quXbsiOc34sfrBvvZfl52MpOlylGof7xAuXd/b7du3G1s+L5L7XvXYRH9vox1XIp6ns5s1gIv0Pa06FgK47zX0/TH5vZcALhHfGvqEAAIIIIBAcgsQwCX3/aP3CCCAAAIIIIBAwgmYCuA0UHrttdd84/vhD38ov/nNb0KOV2fQtG3bNuq9z/SDPP1ALx5NZ1/l5+d7lg+Mpq1evVrOPvts36m6Z5zuAxdpEBnNtfUcXbZR+29l1mGga+hyiDo7zelZiBri/vKXv/TrgoZu8+fPl169ekU1fF1Cc9u2bXGbCafLNmrwaXXWYfVBavimz328ltNM5/dWZ1Hqcx+vZXCT5b2N6sVM0JP0XdXAOdpGAPcvOf2+u379etEfIjDVCOBMSVIHAQQQQAABBLwCBHA8CwgggAACCCCAAAJGBUwFcNdcc41neT9ve+KJJ+RHP/pR0L7qjIL27dtHHQB5C2/evDkuM1J01p7OYLLTOnToIFu2bPGVmDZtmlxwwQV2Slo6t27duh77aAMg70V0JpbOJnO6zZkzR5566im/y2j4tnTpUtGxRNM0SFF7kx8GW+2H2uuymXaaLsNa9dmxUyuSc3lvxTP7UO3Ly8sjobN9bLK9t7YHnCAFGjVqJF26dAnbG907Lb9loxrHRRrAlR48Lrk59cNez+4BZScqpPRgWUR9DrYEpZU+m15+UsdPAGf3KeB8BBBAAAEEEKguQADHM4EAAggggAACCCBgVMBEAPfJJ5949jTzNp3h8+GHH4ac2abhU7Szx6oC6IfhmzZtEl3WMVZNgyvtf506dWxd8rbbbpNZs2b5aowYMcKz75nTzUR4qH3UpSE1AI3FcogvvPCCvPrqq340N954o7zxxhtRc+ksPu1/LFvTpk09z44ubWen6WwS7fv+/fvtlIn4XN7bf5HFKnyueoOS8b2N+AFL0BM0gNMgLlDTIGvW/FWyfnOpjB7Su0agFUkAt2rdLimes0L69uoog/p1d0xDAzO9jjbtc1a9TL9rRbIHnPfYIdcVSu/CtkH7rLOOq/6QjonBEcCZUKQGAggggAACCFQVsPd/aVgigAACCCCAAAIIIFBNwEQA98gjj3iWBPS26667Tn79618HtdZl1M444wxj92Lr1q0xXU5Ql25s0aKF7f7PnDlT7rzzTl+dCy+8UKZOnWq7bqgCGhqqve5fZ6Lt3r3bsyRfLNq4cePknXfe8bvU3XffLc8991zUl//uu+9itpyghm6dO3f2LP9poumMkg0bNniWdotF4739Xln3P9Rnp/r+hE7dh2R+b50yiWVd/X6v3/erN531Nmv+StFftekMuOqBltUATmtMnr1cNNDTVti1pQwdWFgjHLM7bg0KNXyrep2iW3r6lbUawC1ftU1mz1vlOzdYcKjvybfffis689hkI4AzqUktBBBAAAEEEFABAjieAwQQQAABBBBAAAGjAnYDuMrKSrniiivk+PHjvn49//zz0rt376D91H3fdB8vU+3w4cOeD8NjEUToMnAaYEW7d1rVMWt4UjWIrFWrlixfvtzRfeB0/6527dqZovd8oKr2sViOTwOs++67T5YtW+bX/yeffFIefPDBqMakMzJ0ZkYsmukAS/scywCR99b/KYll8J/M720s3i2nr6Hf7/V7ddUlb6sHWd4+FHTIlfuGfP/3n5UATsOwSdM/Ep2ZVrVpoDd04LkBl4mMZszVAzNvjerBmZUArnpgWHX8GuhVnVW3d+9e0ffFdCOAMy1KPQQQQAABBBAggOMZQAABBBBAAAEEEDAqYDeAe++99+Thhx/29UlnCixatChoHzMyMqRr167GZmB5L7Ru3To5duyYUZtAxXQJwY4dOxq7jn6oq0Gct+kMOJ0J51TTGVg5OTlGy+sSoLFYClGXNm3SpIlcfvnlsn79er8x/O///q/893//d8Tj0plM+uxokOx00z0DdRlBk0334NPlEJ1uvLc1hQ8ePOj37jp5D5L5vXXSJZa1qwfQs+atlE9XBZ79WzXQshLAPTN7uWcJy0BNl6LUenabhnyTZy2Xkt3/mq1XvVVdQjJcABcsMPTW1ABSg0ht+oMx+necztg13QjgTItSDwEEEEAAAQQI4HgGEEAAAQQQQAABBIwK2A3gHnjgAfnggw98fdIQRGcpBWu6f1pBQYHRMWixWM1GMT0L6I477pBXXnnF5zF8+HDRLyeaLmOn4Wdmpv9+P3avFatZZN5ZQH//+9+lT58+NQLXv/71r57ZmJE2DfNisY9dqH2kIu2z93id/alLuzndeG9rCuu+kxreOr0MZbK/t04/m7Gqr++ABqE6U1mb1UArXACnSzjqzLRA7eLCfBl63bnGhqgz7CZNWyZl5adq1NQZa9497MIFcJEEhgcOHJCNGzcaG0PVQgRwjrBSFAEEEEAAgbQWIIBL69vP4BFAAAEEEEAAAfMCdgI4/fC/b9++fp3SMOnss88O2tG8vDxp37698YHEKgQ688wzpWHDhsb6/+qrr8rtt9/uq9ezZ08pLi42Vr9qIe239t90O3r0qHzzzTemy9aoVzX81D0Hda/Bqk1nly1dulQ06IqkbdmyRfbt2xfJKREfqzPI9L2oXbt2xOeGOuHUqVPy1VdfOT6Dj/c28F3Q516ffydbsr+3TtrEurb+3aXvgrdZCbRWfrNLFi31n7Gr5+sssdJDx/32UKs6nvwWjWT00N6O7AGnAVqgpiHcpHv6yvufbQrY56nj+nv6G0lg6OQMaQK4WL8BXA8BBBBAAIHUFyCAS/17zAgRQAABBBBAAIGYCtgJ4N588015/PHHff3V2QGvv/56yP47sQyfXjAWy8HpHmQ9evQQnZFiqunMAHXzNg1qPvnkE+NBjdbX5Rs7depkquu+OjoDSEMgp1v1Zfh0uc5Ro0b5XVYDTA3h6tevb7k7sVjGUfeQ6t69u+U+RXLgmjVrPHvxOdl4bwPr6vurM3ycbMn+3jppE+vajRo18nwP9c6C0+vrXmiTpvvvS+ntlwZavQvz5YPPNtXoqi4tOXfJmoBDyKpbWybd+0Pj4Zv3YsH2gtM/133nCs9sGTCA02UqNYAL1AIFhvr3sr4jTu3PSgAX6zeA6yGAAAIIIJD6AgRwqX+PGSECCCCAAAIIIBBTATsBnIYfn3/+ua+/I0aMkGHDhoXsf7t27USXEjTdYjELSwO4888/33TXPTO2vvvuO1/dKVOmyEUXXWT8Ok7NYtKO6rKQTrdAsw/Hjh0rkyZN8ru0zox7++23LXdn7969niVMnWxZWVnSrVs3Ry6xdu1a0b3snGy8t4F1YzF7MtnfWyefy3jUDvQuhAq0ounjmOGXe4IwJ1uoPew0ONQlNq22YIGh0wE1AZzVO8RxCCCAAAIIIGBVgADOqhTHIYAAAggggAACCFgSiDaA27FjhwwcONDvGnPnzpWOHTuGvG71JbwsddLCQceOHfPsx+Rk09lp5513nvFL3HnnnTJz5kxfXQ0xNcw03bx7qJmuq/ViEcDp/nUNGjSo0X1dwlOX8qzaNBx+8cUXLQ1Vl5/UIMXJpjPyzjrrLEcu8fXXX8vx48cdqe0tynsbmDcWe08m+3vr6IMZh+K6F5z+PVd9L81QgVYk3dRZZr0L20ZyStTH6n5wJbsPR32+98RAgWFpaals3rzZdu1QBQjgHOWlOAIIIIAAAmkpQACXlredQSOAAAIIIIAAAs4JRBvAzZ49W5577jlfxwoLC+Xll18O29H8/Hxp0aJF2OMiPUD3o/v2228jPS2i4zWAO+ecc/yWH4uoQJCDZ82aJbfddpvvTy+44AKZNm2aidJ+NXJzc6VDhw7G654+fVpWrlxpvG71gjpTUJeAC9R+9KMfyV/+8he/P9LlUR966KGw/dq9e7eUlJSEPc7OAck+A473NvDd14BBgwYnW7K/t07axKt2mzZtpGXLljUubzfQurgwX4Zed27MhqWz3MY8+76UlZ+K+pqBAsOKigpP+KZ/LzvZCOCc1KU2AggggAAC6SlAAJee951RI4AAAggggAACjglEG8ANGTJEdOk7b7v//vvlv/7rv8L2U8M3/TDfdIvFT9trn3UfL93Py2TbtGmT395sGvR9/PHHNWZY2L1m48aN5YwzzrBbpsb5uv+Y7kPmdNPwUMOIQE1nsV1++eWis8GqNg039VkN1TR80xDOyVa7dm1PeKvLmJpsurfSP//5Tzl1KvoP0K30h/c2sJIuHXvo0CErhFEfk+zvbdQDT+AT69at6/lhhoYNG/r1UgOtx6Ytk/2HIl8Stkv7XBk9tHfMR6172E2e9UlUIVzfXh1F97Kr3nbt2iXbt293fCwEcI4TcwEEEEAAAQTSTsDs/62lHR8DRgABBBBAAAEEEKguEE0At379ern11lv9Sr377ruW9nbLycmRzp07G78RuiTmzp07jdetXrBTp07SpEkT49fRD3OrLoPoxD5wTs3COnDggOheP063Vq1aSevWrYNeRmfh9enTp8asC50Z98Mf/jDoeRs2bJCDBw863X3PEpS6FKXJpktPVg8dTdb31uK9Dawai/33kv29deJ5TISawWYmRhNoNW2cJWNHXC6691o8WjR72AULDI8cOeL5u6y8vNzxoRDAOU7MBRBAAAEEEEg7AQK4tLvlDBgBBBBAAAEEEHBWIJoATsOhqnuWXXrppfLss89a6qjOHNAgolatWpaOt3pQrEIUXXZMlx8z2TRE0UBz3rx5vrJ33XWXFBUVmbyMp5YTIZDOdNAZD043KyHQokWLpH///n5dad68uSxdulR0D7nqTZfP1AArFh8Wh5rBF61drGZ+8t7WvEOxCj+T/b2N9tlOhvPatWsX8AdPIgm0surWltFDL5H8loGX142Vw9wla+SDzzZZulywwFC/n+q+iPv377dUx+5BBHB2BTkfAQQQQAABBKoLEMDxTCCAAAIIIIAAAggYFYgmgLvxxhs9H7J52/jx42XAgAGW+6Uz4DRMMdU0PNFZeSdPnjRVMmid7Oxs0b3ITC4lqMsf6p5v6uht559/vkyfPt34eEzv5aVLIOreezrrwelWp04dKSgoEA2DQjV1GzFihN8h5513nixbtqzGknE6803D21i0Zs2aiX5gb7Lpe7h3716TJYPW4r31p4nF3oHeKybzexuThzNOF9HZifpOV1+KUrtjNdAKtIdanIYjk2ctl2+3hN7TMFRgGKulJ70+BHDxelK4LgIIIIAAAqkrQACXuveWkSGAAAIIIIAAAnERiDSAq1+xQYYPH+7rq85k+/DDD0U/iLTadEZS27ZtrR4e9rg9e/bItm3bwh5n6gDdR033ZTLRNMDSfaTWrVsnAwcO9JXUgE/3gdPQyWRr1KiRZx84UwGi7n+l/Y9V0+dGn59wTcPMRx55xO8wnRm3YMECv9/T50afn1g0DQ41QDR1TzVw1uA5FrP31If39vunxPveHj58OBaPjiT7exsTpDhdRJck1hBO93ms3opfXyGrvgk+O/jaPgXSv09BnHpe87K6h52GcCW7gz/XRbf0lMKuLWucrD/MoN9PY/GDMN6LE8AlzKNDRxBAAAEEEEgZAQK4lLmVDAQBBBBAAAEEEEgMgUgDuE/enSZz5szxdb5fv34yadKkiAZTr1496dixo5H9sCoqKmTTpk0xmYHlHWReXp60b98+ojEHO1iX6tL+a6s+s/DFF1+UXr16GblO1SJq37RpUyN1da+fffv2GallpYjOQNT+Z2aG3ytJl/F8+eWX/crqzLji4mLP7+kSgmp/4sQJK5c2cowuX6rLmJposZ5twnv7/V2r+t6auJdWaiTze2tlfFWP0cBR3/UGDRr43nX9Xn/s2DHP9/pYBZ9W+x1saeJQgVbhmS2laHBPq5eI2XGh9rALFhjq99KSkpKY/j2sIARwMXssuBACCCCAAAJpI0AAlza3moEigAACCCCAAAKxEYg0gHvk/kF++7v8v//3/+Q//uM/Iu6sqdk0sVwGzjtInfWn+3nZXUazsrLSEwDpzAFtjz32mLz99ts+yzvvvFNGjhwZsW24E7Tf+mF+RkZGuEND/rn2e/PmzaL7/sSyRbIc31VXXSVLlizx696jjz4qY8eO9czWiNXsN28HTIVY8QgPdQy8tyLV39tYPfvJ/t5acdLgLTc3N+wPCGgAqvsfJkoQp99L9fuSLjNbvQUKtPJbNJLRQ3tLVr3wP0hgxc30MavW7ZLiOSv8ygYLDE+dOuUJ3/R+xLoRwMVanOshgAACCCCQ+gIEcKl/jxkhAggggAACCCAQU4FIArjT+1fJjGfH+vqnyzC+//77UfVXP7DUZbv0w9Zom86E0BClrKws2hJRn6cfFOtyiBqoRNt27twpO3bs8J3+zjvvyLhx43z/7tQ+cHqB1q1bS6tWraLtumfWmNrH4wNwXe5U7XWGTLimH9T36dNHVq9e7Xfoc889J5dddpknTIl10xmU+uxHuwyoLn+oe7/Fcuah14j3VqT6exvL5yeZ39twThpe6Uwyq0u06lKHOgs0Vnsghuu/LjGrM1x1ScrqrWqgpXuojRlxueTm1A9XMq5//sFnmzz72GkLFhjq96Lt27eL/iBMPBoBXDzUuSYCCCCAAAKpLUAAl9r3l9EhgAACCCCAAAIxF4gkgFux+FlZsfwvvj7edNNN8tBDD0Xd5/r163s+sNQwK9KmoZv+1H08AiBvXzVI0VkPOiMu0qbhifa/6uwx/WB/wIABfqU++eQTyx9IR9IH7bP2XccQadPQSsO3eARA3r7qM6PPjj5D4dpXX33lCeEOHDjgd+gLL7wgF198cbjTHflzO0FKPAMgxeC99X9vHXlAghRN9vc2mJXOrNQfCAi0j1ooX519pe9DrGeyButTqHfDG2jdN6S3FHSI/gdPYvm8zZq3UjQ8DBYYxvt7EQFcLJ8GroUAAggggEB6CBDApcd9ZpQIIIAAAggggEDMBKwGcKdPVcgrTwyWU6cqfH2bOnWqXHjhhbb6qnv8tGjRIuCsgWCFdR8gnfngXbrRVgdsnqwBlvY/kplwOmNDZwyUl5fXuPrNN9/sWdbR255//nnp3bu3zV4GPl1nbGjfAy2bFuyCOvNN+x7P8M3bN12ST2fM6DMUri1evFiuvvpqv8N0BueMGTOkU6dO4U43/uc6+037rl9WlwLV4FOfe/3SmSfxbLy38dNP9ve2upzOGNMZoZGGb946GsLpjNDqAXu87lDDhg09M4wDzdBdv7k0acI39dM97EoPlkl+y5o/JKN/D+gM7njMIvbeWwK4eD3lXBcBBBBAAIHUFSCAS917y8gQQAABBBBAAIG4CFgN4Nav+qt88OZkXx919tG8efOM9Fk/UNYgS5ejzMwMvSeOhlca/ugeWInSNMjR/ofbE07DK+27ztYIFqA8/vjj8uabb/qGdscdd8ioUaMcG6oGQTr7RPsfLkTUwFP7f+jQIcf6E2lhXY5SA8RwIWJFRYVomHn//ff7XaJLly6eEE4/NI9Ha9q0qcc+3HKautyq2uuSmonSeG/jdyeS/b31yulyk+3bt49qFnRVfZ0JvWXLFtFlKROhhQrhEqF/dvuQCOGbjoEAzu6d5HwEEEAAAQQQqC5AAMczgQACCCCAAAIIIGBUwGoA9+5rj8qWbz73XXvo0KFy9913G+2LfmipSwvq7Br90uXWdHaDzhQ7evSoZ7nJeC45GWqwOotJAzgNUnQZMg2G9ENy7bsGbxqgaHCl/xyqvfvuu/LrX//ad8i5554rL730klHnQMU0fNMgUfuv/6zhioaEutSnhp3afw3g4jnbIRSCPjf6pc+Q9l1n0+jynjpbUr/0udFnSMO2adOm+ZW65JJLRPeEi1fTEEL7rvb63HtDaA0Nte9qr/1PlHChuhPvbbyeHPG8q8n83uoMUP1hDhNN9yLT2aGJ0vS90PHp/UmVpn8neGfhJsLfBQRwqfJkMQ4EEEAAAQQSR4AALnHuBT1BAAEEEEAAAQRSQsBKAFd27JDMeuonfuP9/e9/L2eddZajBhrA6Qd+ifBBXzQD1VBO+x/JcoE6s+Daa6/1u9zf/va3sLPToulfsHM0ONSvZHbX/lfdX6/qWCdNmiRvvfWW3/BvuOEGGTNmjEnGqGt59xQM1v+oC8foxHR8b2NEG/IyyfbeavDcuXNnS/s4WvHVHxTYsGFDQgXV+oMYusyvzu5O9qY/DKPhm/4dlSiNAC5R7gT9QAABBBBAIHUECOBS514yEgQQQAABBBBAICEErARwqz9bKH975/tZQ2eeeab84Q9/SIj+p2InBg0aJJs2bfINTWdn6SwtmjmBe++9Vz7++GO/gsOHDxf9oiGAgPMCuvxqx44djV5Iv28m0jKtOjid0arL/GoQpyFpMjYNNzV4SzRbArhkfJroMwIIIIAAAoktkJz/tZbYpvQOAQQQQAABBBBIawErAdy8mQ/Jzi2rfU4//elP5fbbb09rNycHX30fOLVWc5o5AV2OUsO29evX+xUdO3asXH/99eYuRCUEEAgo0K5du7B7N0ZKp3uEbt26NdLTYnK87lOpQVy4vTZj0pkILnLgwAHPvqX6PTPRGgFcot0R+oMAAggggEDyCxDAJf89ZAQIIIAAAggggEBCCYQL4A6Vbpc/Plfk12ddvq9t27YJNY5U6szixYtFgyBvKywslJdffjmVhpgQY9m4caMnhNO97ao2ZhwmxO2hEyku0LVrV8+ehyab7pm4bt06kyWN1tJ94TSI09l/id50D0oNNPVLl59MxEYAl4h3hT4hgAACCCCQ3AIEcMl9/+g9AggggAACCCCQcALhArgvl82Rz9//va/fF1xwgUyb9v1ylAk3oBTokM42uOaaa/xG8tFHH4nuJ0QzK/DZZ5/VmF2YnZ0t06dPly5dupi9GNUQQMAjoMsydu/eXbz7HZpi0X0T16xZIxoeJWrTMeuecHl5eQn7PV1nve3bt08OHz6cqIyefhHAJfTtoXMIIIAAAggkpQABXFLeNjqNAAIIIIAAAggkrkC4AG7u1HukdNf3+5E9+OCDonuU0ZwVuOWWW0RnaHkbs7Kc816wYIFMnDjR7wKdOnWSl156SRo1auTchamMQJoK6DKMGsA50TSAO3HihBOljdasX7++ZyacfmkgmQjtyJEjouFbaWmpVFZWJkKXQvaBAC7hbxEdRAABBBBAIOkECOCS7pbRYQQQQAABBBBAILEFQgVwe7Z/K29OH+03gD//+c/SpEmTxB5UCvTuiSeekDfeeMM3kttuu01+9rOfpcDIEnMIM2fOlClTpvh17uKLL5YXXnghMTtMrxBIYgENn8466yxHRvD111/L8ePHHantRFFdllL/Ts3JyZE6deo4cYmwNXV/Nw3e9CuRZw9WHwgBXNhbywEIIIAAAgggEKEAAVyEYByOAAIIIIAAAgggEFqgaOLCYhH3iEBHffreK7Ly4zd9f3T2eZfKKzOehTQGAkuWLJExY8b4rnTOOeeIhkQ05wSqh556pYEDB8q4ceOcuyiVEUhDAQK4mjddTRo3buz5Mr03XqBHTGe4HTp0yPeVqPu8hXo9IgngRFzTisf399/QNg3fPYaMAAIIIIAAAqEFCOB4QhBAAAEEEEAAAQSMChQ9suBZccs9gYr+4Zk75cjBPb4/uvWuh2R00U1Gr0+xwAKB9oFbtmyZ6Ie0NOcERo8eLepctd11111SVMTnts6pUzndBOrWrSs9evRwZNirV6+W8vJyR2rHoqjuEaf7UHq/TO79qXvkHTt2THSpSf3Sf07m9uHKg/Ld9jJrQ3DJc8XjBtxr7WCOQgABBBBAAIF0FSCAS9c7z7gRQAABBBBAAAGHBIomLnxMxP39VKt/X6dk40pZOOvXvqvWzqwjv376bbn2kuYO9YSy1QWq7wP37LPPyqWXXgqUgwK6dN3w4cNl3bp1fld5+OGH5cYbb3TwypRGIH0Eateu7dkDTn812XQWl+4Bl4yzuQI5ZGRkeGbDaQjn/dLw0qqbBpH6VVZW5lmWU3/Vr1Rpiz/fLyV7rYatrknF4/uPTZWxMw4EEEAAAQQQcEaAAM4ZV6oigAACCCCAAAJpK1A0cf59Iq7J1QGWLXhR1q5Y7PvtgnP7yqChD8gNP8hLW6tYD/zJJ5+UP/3pT77LDh06VO6+++5YdyPtrrdlyxYZNmyY7N+/32/szzzzjPzgBz9IOw8GjIATAmeeeabo/mcmm+5l9s0335gsmXC1dIZcZmam50v/WUM6l+tfHxXpspL6pQGk7uV28uTJhOu/yQ699dE+KT1cYbGke3Tx+IHPWDyYwxBAAAEEEEAgTQUI4NL0xjNsBBBAAAEEEEDAKYERExcMdon8X/X6rzz5X1JedtT321f/9zjpfNZFcttVLZ3qCnWrCbz33nuiM6+8jX3gYveIfPHFFzJy5Ei/C+ryny+99JIUFBTEriNcCYEUFcjPz5cWLVoYHd3u3bulpKTEaE2KJa7Aq4t3yanTbksddIv8eNr4Aa9bOpiDEEAAAQQQQCBtBQjg0vbWM3AEEEAAAQQQQMAZgeGPLOqV4a78tGr1jWs/kfdef8L3W/UbNpEhv5zt+fdBVzSTxg3MLhvmzMiSv+revXvl6quv9hsI+8DF7r6+8847Mm7cOL8LdujQQWbMmCFNmjSJXUe4EgIpKJCTkyOdO3c2OrINGzbIwYMHjdakWGIKHDp2SuZ+uPs26AIAACAASURBVNdy5ypdGRdPH3ftZ5ZP4EAEEEAAAQQQSEsBAri0vO0MGgEEEEAAAQQQcE5g5BMLm7hPuv3W2vvz3Kdkw+qPfBft0WuAXHbNcM+/X3FujpzRJsu5DlHZT2Dw4MGiHyp72+9+9zu57LLLUIqRwCuvvCIvvvii39UuuugimTJlSox6wGUQSE0B3cesU6dOkp2dbWSAR44ckY0bN6bM/m9GUFK4yHfby+TDldbDVlcdV9OpD/U/kMIkDA0BBBBAAAEEDAgQwBlApAQCCCCAAAIIIICAv0DRxPmbRFwd9Hcrystk5hODxe3+flmn6+54Ulq17+456cy29eUH5zSGMEYCTz31lMyZM8d3tSFDhsg999wTo6tzGRWofg/09/r37y8TJkwACAEEbAg0a9ZM2rVrZ6PC96du3bpVdNYwLT0EPvrnIflm23GLg3VvLh4/sKPFgzkMAQQQQAABBNJYgAAujW8+Q0cAAQQQQAABBJwSKJqwYK645Gatv+7LP8uH857zXSonr438+O5i3783zKolP+7b3KmuULeawJ///Gd56KGHfL/bo0cPefXVV3GKscAvfvEL+fDDD/2uescdd8ioUaNi3BMuh0DqCNSqVUvat29ve0nXAwcOyJYtW+T06dOpg8NIQgr83wd75GiZxfvtlj8VTxgwCFIEEEAAAQQQQCCcAAFcOCH+HAEEEEAAAQQQQCBigaKJ8+8TcU3WExf9foJs++7vvhoX9BksF/b9iV/N/r1zpWXTOhFfhxMiFygtLZV+/fr5nahBUMOGDSMvxhlRC5SXl8uwYcNk7dq1fjUefPBBGTSIz3WjhuXEtBfQJSh1Fly9evWisjhx4oTo7DddgpKWHgK79p+UhctLIxise3Tx+IHPRHAChyKAAAIIIIBAmgoQwKXpjWfYCCCAAAIIIICAkwJFj8w7T9wZX/5/9u4CzK7ibOD4f4N7cCtSoLgVKRRJglMgUNydBCkuIaFABIeEDykkJCG4F3cnWAuUYm1xd4pDCBKy3zP0bpg9bLLX77nn/M/z8PT7ds/MvO9vTrLZ+56ZGfPlx1wyZPd2Q22939nMOudPu1NOuBaff1rWWMZtKGs5J3Hf22+/PS+//PKEL51++ul069atXsM7TkHg7bffpnfv3r/Y5m7IkCF0795dJwUUKFNglllmYe655y65CBeKb++//z6fftruGNMyo7BZswg8/NwXvPBWsdtPAi3jVxh27GZPNUt+xqmAAgoooIACjROwANc4e0dWQAEFFFBAAQUyLbDPwJvfePZvNy7w6B0jJ+Q5x7yLskXvIb/Iu0uXFnZab06mnNx/ntbjoUieQbbzzjtz0EEH1WNox0gI/POf//ypCBdfYeXOiBEjWGKJJfRSQIEyBWaeeWbmnHNOpptuuqJ6GDNmDB9++CFh+0mv/Ah8P66VS+/+kPHjfz6ntpPs3xzWv2f7t4jyw2WmCiiggAIKKFCigJ9wlAjm7QoooIACCiiggALFCew78KazrhvZ54AP335hQoPfr78Hy62+eYcdrLjoDPz2N26DWJxuZXfdc8899O3bd0InSy21FBdddFFlndq6bIE77riDo48+ul37sIVeKMLNOuusZfdrQwXyLjDNNNP89GcoFOOmnLLjbY6///77n4puYXvesWPH5p0sd/k/9fLXPPlS8duNttB69tD+mx6YOygTVkABBRRQQIGyBCzAlcVmIwUUUEABBRRQQIHOBFbfcM9dH7nj/Avj+3Y85Hxm6DpHh02nmqIL2609B1O4Cq4z2oq/H7ZXW3/99dv1c//99xPOTvJqjMDFF1/MWWed1W7wlVZaiWHDhjUmIEdVIEMCU001FTPOOCOhIDfFFFP8lNkPP/zwU8Htyy+/JJzJ6JU/gR/GtXLlfR/x3Q/ji06+paW1x9BjNx1ddANvVEABBRRQQIFcC1iAy/X0m7wCCiiggAIKKFBTgQFA/7YRfrXw8myyy3GTHHDZhafnd4tbBKrprBQ632GHHXjppZcmDOU5cPVQn/QYgwcP5sorr2x300YbbcSgQYMaH5wRKKCAAhkTePyFr3j21a+LzqoF/j20f8+li27gjQoooIACCiiQewELcLl/BARQQAEFFFBAAQVqJvBvYMm23rtvuj9LrLhBp4NtuvqszNG1463COm3sDUULnHbaaVx11VUT7t9pp504+OCDi27vjbUR6NOnD/fdd1+7znfddVcOOOCA2gxorwoooEAOBT76/HtueuSTkjJvbWk94rxjNx1cUiNvVkABBRRQQIFcC1iAy/X0m7wCCiiggAIKKFAzgdWAR+Led+93JVNNPV2nA84x8xRsutpsnd7nDZUJ3HvvvRx55JETOllyySUJ2yB6NVYgbIvXu3dvnnvuuXaBHHHEEWy77baNDc7RFVBAgYwI3PTox3z02Q+lZPPt+G/GzjX8lG2+KKWR9yqggAIKKKBAvgUswOV7/s1eAQUUUEABBRSolcD/AROWUy205Oqsv23fosda+tfTseqSMxZ9vzeWLtDROXBh5VU4J8mrsQLvvfcevXr14sMPP2wXyKmnnsraa6/d2OAcXQEFFGhygb//50v+9fqY0rJo5dRhA3r+/NZKaa29WwEFFFBAAQVyKmABLqcTb9oKKKCAAgoooECNBd4B5m0bY72t+4xbeOk1Jy9lzDWWmYnF55+2lCbeW6JA8hy4IUOG0L179xJ78fZaCDz99NM/FeFaW1sndD/llFMyYsQIllpqqVoMaZ8KKKBA5gVeeOsbHn6u5EVs34+bfPz8I/+8Wfu3IjKvZYIKKKCAAgooUKmABbhKBW2vgAIKKKCAAgookBT4A3Bb9MUv9x5005CW1paBpVKtu+LMLDjX1KU28/4iBQYPHsyVV1454e4dd9yRQw45pMjW3lZrgbvuuoujjjqq3TDzzjvvT0W4OeaYo9bD278CCiiQKYE3PviWe578rOScWlta+5937KaDSm5oAwUUUEABBRTIvYAFuNw/AgIooIACCiiggAJVFxgF7B71ej6w1z6Dbn6JVn5T6mjrrTQzC8xpEa5Ut2LuD1tO9unTZ8KtngNXjFp977n00ks544wz2g26wgorMHz48PoG4mgKKKBAEwu8+eG33P2P0otvtPDysGN7LtrEqRu6AgoooIACCjRQwAJcA/EdWgEFFFBAAQUUyKDAZMDnwPRRbhsCd+494OatWlq4ppyceyzflUXmnaacpraZhMBnn33Geuut1+4Oz4FL3yNz+umnc/nll7cLbIMNNuCEE05IX7BGpIACCqRM4JV3x/LA0+GfJqVfra1sfd6Ann8tvaUtFFBAAQUUUEABsADnU6CAAgoooIACCihQTYHtgCuiDt8G5m/7//cdeMvIVlr3LGfAlRabkeUXma6cpraZhEDYdvLFF1+ccEfYlrJHjx6apUygX79+3H333e2i2nnnnTnooINSFqnhKKCAAukRePqVMfzjxS/LCqiFlvOH9t9kr7Ia20gBBRRQQAEFFMACnA+BAgoooIACCiigQHUFrgW2iLo8HTis7f/f+fCLp5t2hpn/2QJlbecUzoNbbakZmXbqsNDOqxoCQ4YM4Yorfq6Z7rDDDhx66KHV6No+qigwfvx4evXqxTPPPNOu1zBXYc68FFBAAQV+Fvjm2x959N9fEs59K+dqhZe++eqzFS4ZvMuYctrbRgEFFFBAAQUUCAKugPM5UEABBRRQQAEFFKiWwCzAJ4nOVgUei7+276Cbure2tjxQ7qBTTdGFlRefgcXnn7bcLmwXCdx///0cccQRE76y+OKLE84d80qfwAcffEDv3r1577332gV3yimnsM4666QvYCNSQAEFGiDwwlvf8MQLX/HdD+PLHr2lpbXH0GM3HV12BzZUQAEFFFBAAQUswPkMKKCAAgoooIACClRRYG9gWNTfv4BlOup/n4G37g3j43tLDmPOmadkuYWnY/45py65rQ1+Fvjiiy9+Uby555576Nq1q0wpFHj22Wd/Wgn3448/TohusskmY8SIESy77LIpjNiQFFBAgfoIvPXhtzzz6hg+/Oz7Cgfsss+w/hufV2EnNldAAQUUUEABBVwB5zOggAIKKKCAAgooUDWBe4B4GU5/YNDEet93wM3HtbZwdKWjzzHzFCw+/3T8Zt6paWlxg4dyPMNZYs8///yEpqeeeiprr712OV3Zpg4CoUDat2/fdiPNPffcPxXh5pprrjpE4BAKKKBAOgRaW1t5+d1veeGtMXz02Q8VB9XSyvFDB/Q8puKO7EABBRRQQAEFFHAFnM+AAgoooIACCiigQJUEfg28luhrCeCFSfW/z4Cbz6aF/asRwxSTt/DruadhvjmmYp5ZpmSqKbtUo9tc9HH66adz+eWXT8h1++2357DDJhzdlwuDZksyzFeYt/habrnlfirCdenis99s82m8CihQvMB334/nvU+/5+2PvuP198fyw7jW4htP6s5W/jJsQM8DqtOZvSiggAIKKKCAAp4B5zOggAIKKKCAAgooUB2BPsApUVePAGsU0/U+A245h5bW/Yq5t5R7Zp1xCmaZYXJmmn5yZph2MqaZcjImnxwm61LZKrnPvx5XShhNce8Tf3+IwSceNSHWBRf6DaecMaopYs9zkJdecC43X39FO4Lfr7E2B/cZmGcWc1dAgZQIdJ1+8ooi+XF8K+PGwdjvf+Srb37ki6/H8elX4/jky8pXuv0isNaWc4cN2ORPFQVsYwUUUEABBRRQICFQ2acPciqggAIKKKCAAgoo8D+BJ4CVIoyDgLOKxdl3wC2ntba0Hl7s/Y28L2xzGba8ytL13divuODkHdqltGufS5lmupmylGYmc7nnr6fxynMPtstt2d9vxmob7pXJfE1KAQWaQ6CZfla2tLYMHjpgkyOaQ9YoFVBAAQUUUKCZBCzANdNsGasCCiiggAIKKJBOgeWBpxKhzQO8X0q4ew+66fCW1pbTSmnTiHub6UPFUnyuPe9Q/vveyxOarL9tPxZacrVSuvDeBgncOKof77/5r3aj/36DPVhutc0bFJHDKqBA3gWa5Wdla0vrEecdu+ngvM+X+SuggAIKKKBAbQQswNXG1V4VUEABBRRQQIE8CZwA/Lx/IdwGbFwOwD4Db94cWkZC6yzltK9Hm2b5ULFUi0fvPJ9nH71hQrNlVu3J6n/oXWo33t8AgTFffsKNo/ry5WcftBt9va37sPDSazYgIodUQIG8C6T/Z2XLp9C617D+Pa/P+1yZvwIKKKCAAgrUTsACXO1s7VkBBRRQQAEFFMiLwEvAb6JkdwMuKjf5vY676deTj+ccaPlDuX3Usl36P1QsL/s3XniMO644fkLj2eZaiK32PbO8zmxVd4GP3n3ppyLcj+Ois5FaWvjjHicz1/xL1j0eB1RAgXwLpPtnZevt47rwp5HHbPp6vmfJ7BVQQAEFFFCg1gIW4GotbP8KKKCAAgoooEC2BboDD0QpjgPCwWHfVJr23oNuPrSllVOBySrtq5rt0/2hYvmZfjf2ay44eft2HXgOXPmejWj5+vOPcueVJ7UbevqZZmOz3U9mhpnnbERIjqmAAjkVSOnPyh9bW+hz3rE9T8/ptJi2AgoooIACCtRZwAJcncEdTgEFFFBAAQUUyJjAX4A/RTldDuxYrRx7H339wl2mmHxgNfusNLaUfqhYaVo/tb9u+KF89G58DlxfFlpy9ar0bSf1EfjXYzfz8G3D2w02568WY7M9TqbLZJPXJwhHUUCB3Auk8GflZeN/GNd/+PGbv5r7yRFAAQUUUEABBeomYAGubtQOpIACCiiggAIKZFLgQ2COKLPNgZ8PEqtSyvsNvGWtH1vH92lpadmwSl2W3U0KP1QsO5dkw7/dOYpnHv35OJylV+nJGht5DlzVgOvU0WN3X8RTD/+13WgLLbka62/br04ROIwCCuRdIC0/K1tbW++YrKXLqef23+T+vM+J+SuggAIKKKBA/QUswNXf3BEVUEABBRRQQIGsCGwK3Bgl8zEwey2T2+e4m3vwY8u+tLRuU8txJtV3Wj5UrEX+b7z4GHdc/vM5cLPO9Wu23vesWgxlnzUWuO+603npmfafNy+zak9W/4MF1RrT270CCgAN/1nZ2nI1k7UOHXZMz3ibbOdGAQUUUEABBRSoq4AFuLpyO5gCCiiggAIKKJApgUuAnaKMhgL71SPDfQbcviAtP+4IrdsCy9RjzLYxGv6hYg2T/e7bMVxw0nbtRtj1iEuYZvquNRzVrmslcPOFf+bd159t1/2q6+3G8mtsWash7VcBBRT4SaBBPyufg5araJ3ssmED/vCGU6GAAgoooIACCjRawAJco2fA8RVQQAEFFFBAgeYUmBr4HJgqCn9toO5bPO096OblurS2bNgK60Brt0RMVddt0IeKVc9jYh1eN/wwPnr3pQnfXm+bI1l4qTXqNr4DVU/gm68/48ZRffnik/fadbrOlofzm2W7V28ge1JAAQUSAnX6WfkdtDzYAveOb2m947xjez7jRCiggAIKKKCAAmkSsACXptkwFgUUUEABBRRQoHkEdgYujsJ9FVgkDeHv3f/WlejSulwLLAHjF4GWXwFzAl2hdVpo6VJJnHX6ULGSECtq+7e7RvHMI/E5cJuwxkZ7V9SnjRsn8N/3XubGUf0Y98N37YLYdPeTmGfBpRsXmCMroECmBarzs7J1PLR8U3jh50NofQe6vNIKzzO+5ZnzBm78j0wjmpwCCiiggAIKNL2ABbimn0ITUEABBRRQQAEFGiJwE9AzGvlkoF9DIil50NaK/g2876Bbh7W2thZ1kNYSC0zH6kvPWHKEjWzw0EMPccghh0wIYZFFFuHKK69sZEiOXaHA6NGjOeyww9r1MvvsszN8+HDmm2++Cnu3uQIK5EXgkX99yfNvjikq3ZaWluFDj914n6JunuhNLa2Vtbe1AgoooIACCijQWIGKPnxobOiOroACCiiggAIKKNAggbCa7IPE2CsC/2xQPHUddt9Bt5yX5QLcmDFj6N69/faEd9xxB7PNNltdnR2sugLXXHMNp5xySrtOl1xySUaMGMFUU8U7yVZ3XHtTQIHsCJRegNvE5dPZmX4zUUABBRRQQIEyBCzAlYFmEwUUUEABBRRQIOcC+wNnRwah8BYKcLm4sl6AC5O4++6789xzz02YzxNPPJH1118/F/Ob5STPPfdcRo0a1S7FHj16MHjw4CynbW4KKFAlAQtwVYK0GwUUUEABBRTIjYAFuNxMtYkqoIACCiiggAJVExgNdIt6C1tPhi0oc3HloQB31llncfHFPx/xt/XWW3PkkUfmYn6znuSAAQO45ZZb2qW5zTbb0KdPn6ynbn4KKFChgAW4CgFtroACCiiggAK5E7AAl7spN2EFFFBAAQUUUKAigUWBFxM9LAK8WlGvTdQ4DwW4hx9+mIMPPnjCrCy88MJcddVVTTRLhjopgf3224/HH3+83S37778/u+22m3AKKKDARAUswPlwKKCAAgoooIACpQlYgCvNy7sVUEABBRRQQIG8C/wZOD5CuB9YO08oeSjAffPNN3TrFi9yhNtvv53ZZ589T1Od2Vw/++wzevXqxRtvvNEux0GDBrHRRhtlNm8TU0CBygQswFXmZ2sFFFBAAQUUyJ+ABbj8zbkZK6CAAgoooIAClQg8DSwXdbAfMLSSDputbR4KcGFO9thjD5599tkJ0+M5cM32pE463hdffPGnIlwotsbX0KFDWXnllbOVrNkooEBVBCzAVYXRThRQQAEFFFAgRwIW4HI02aaqgAIKKKCAAgpUKBA+lW+/bx2EJVEfV9hvUzXPSwHu7LPP5qKLLpowN1tttRV9+/Ztqrky2EkLPPTQQxxyyCHtbpplllkYMWIECyywgHwKKKBAOwELcD4QCiiggAIKKKBAaQIW4Erz8m4FFFBAAQUUUCDPAqcCR0QANwCb5w0kLwW4Rx55hIMOOmjC9C600EJcffXVeZvuzOd73XXXEVY3xtfiiy/O8OHDmXbaaTOfvwkqoEDxAhbgirfyTgUUUEABBRRQIAhYgPM5UEABBRRQQAEFFChW4HVgwejmHYHLi22clfvyUoDr6By42267jTnmmCMrU2keBYFhw4YxcuTIdh7hDMDTTz9dIwUUUGCCgAU4HwYFFFBAAQUUUKA0AQtwpXl5twIKKKCAAgookFeBdYG7o+TDwVFdgR/yBpKXAlyY1+Q5cCeccAIbbLBB3qY8F/kOGjSIm266qV2uW265Jf369ctF/iapgAKdC1iA69zIOxRQQAEFFFBAgVjAApzPgwIKKKCAAgoooEAxAucBvaMbw+FguxXTMGv35KkA95e//IULL7xwwhRakMna09w+n/3335+///3v7b643377/VSI9VJAAQUswPkMKKCAAgoooIACpQlYgCvNy7sVUEABBRRQQIG8CnxWWPHWlv8mwK15xMhTAe7RRx/lwAMPnDDNngOX7Sf+iy++oFevXrz22mvtEu3fvz89e/bMdvJmp4ACnQpYgOuUyBsUUEABBRRQQIF2AhbgfCAUUEABBRRQQAEFOhPYEvhrdNP7wDydNcrq9/NUgBs7dixrrrlmu6n0HLisPtn/y+vll1+md+/efPXVV+0SPeecc1hllVWynbzZKaDAJAUswPmAKKCAAgoooIACpQlYgCvNy7sVUEABBRRQQIE8ClwFbBMlfhZwUB4hQs55KsCFfPfcc0+eeeaZCdN9/PHHs+GGG+Z1+nORd3LlY0i6a9euDB8+nLAK0ksBBfIpYAEun/Nu1goooIACCihQvoAFuPLtbKmAAgoooIACCuRBYAbgCyD+d2NYEvVwHpLvKMe8FeDCyqcLLrhgAsUWW2zBUUcdldfpz03eN9xwA6HYGl+LLrooI0aMYLrppsuNg4kqoMDPAhbgfBoUUEABBRRQQIHSBCzAlebl3QoooIACCiigQN4E9gRGRkm/ACyRN4Q431ILcM1u9fxzjzNsSN8Jacw59/wcddKFzZ6W8RchcMcNF3H7DRe1u3PJZVdh70NPKqK1tyigQBYFnn9zTFFptbS0DB967CZ7F3WzNymggAIKKKCAAhkVsACX0Yk1LQUUUEABBRRQoEoCdwAbRH0dBxxbpb6bsptSCnBNmWAi6HE/fM/I48MxgD9fOx06iulnmj0L6ZlDJwKjbzqb55+8q91dS660Id16/kk7BRRQYKICFuB8OBRQQAEFFFBAgfZbCemhgAIKKKCAAgoooEAsMB/wVoJkWeC5PDPlrQAX5vrGUX15/81/T5j2tbc4lEWXWyvPj0Gucr/t0gG89fKT7XJeea0dWbHHdrlyMFkFFChewAJc8VbeqYACCiiggALZFXAFXHbn1swUUEABBRRQQIFKBQ4FhkSdPAasWmmnzd4+jwW4x++9hH8+ePWEqVtixQ3ovun+zT6Vxl+kwHffjuGmUX355MM32rXosdmBLL7CekX24m0KKJAnAQtweZptc1VAAQUUUECBiQlYgPPZUEABBRRQQAEFFJiYwN8SBbfDEwW5XMrlsQD39qtPcevFP+882nW2ednugGG5nP+8Jv3pR29x0wV9+fabr9oRbLzzAOZbZMW8spi3AgpMRMACnI+GAgoooIACCijgFpQ+AwoooIACCiiggAIdCyzdwVaTC3SwJWXu/PJYgPtx3PeMOK79OXA7HnI+M3SdI3fzn+eEk4XYYDHVNNOz2e4nMcucC+aZxtwVUCAhYAHOR0IBBRRQQAEFFLAA5zOggAIKKKCAAgoo0LHAQODnJU9wF7CBWJDHAlyY9xtH9eP9N/814RHwHLh8/ml44al7eOCGM9slP8scC7DZHif/VIzzUkABBYKABTifAwUUUEABBRRQwAKcz4ACCiiggAIKKKBAxwL/AZaIvtULGClWfgtwT9x3KU+OvmrCI7DEiuvTfdMDfCRyKBCeg/A8xNd8i6zAxjuHur2XAgooYAHOZ0ABBRRQQAEFFAgCngHnc6CAAgoooIACCiiQFFgdeDjxxa7AF1LltwD3zqtPc8vFx0x4BGaadV62P9Bz4PL6Z+LBm8/hP/+4o136i6+wHj02OzCvJOatgAKRgCvgfBwUUEABBRRQQAELcD4DCiiggAIKKKCAAr8UOAM4KPryNcA2Qv1PIK9bUP447gdGHL8ltLZOeBQ8By7ffypuv2wQb770RDuEFXtsx8pr7ZhvGLNXQAG3oPQZUEABBRRQQAEFXAHnM6CAAgoooIACCijQgcC7wDzR10PxLRThvHJcgAuTf9MF/XjvjegcuM0PYdHl1/a5yKnAD9+N5cYL+vLx+6+1E+jW808sudKGOVUxbQUUCAKugPM5UEABBRRQQAEFXAHnM6CAAgoooIACCijQXmAj4NboS2HbybD9pFdBIKyAyyvGfdeevtKLz9y3Qlv+v1pkhRd67jLowbx6mDe8/9a/u956yYCeP3w3dprYY82e+92x9MobvaWRAgrkV2DosZvsnd/szVwBBRRQQAEFFLAA5zOggAIKKKCAAgoo0F7gAmC36EsjgV4iKVAQWBe4O9J4GVhUndwLrAPck1D4EugGPJN7HQEUUEABBRRQQAEFFFAglwItuczapBVQQAEFFFBAAQU6Epgc+ByYLvrmBsBdcilQEJgSGAt0iUQWAl5XKPcCuwAXJRSeLxThPs69jgAKKKCAAgoooIACCiiQOwELcLmbchNWQAEFFFBAAQUmKrA9cHn03bB93AJ6KZAQuB/oEX0trJhMFl5Ey6dAP+DEROphZdx6+eQwawUUUEABBRRQQAEFFMizgAW4PM++uSuggAIKKKCAAu0FrgM2j740BDhcJAUSAgOBY6OvjQL2VEmBgsA5wH4JjQuB3RVSQAEFFFBAAQUUUEABBfIkYAEuT7NtrgoooIACCiigwMQFZgWS28StCjwmmgIJgeR5X68Ci6ikQCRwA7BZQuQEDUxNYwAAIABJREFU4GiVFFBAAQUUUEABBRRQQIG8CFiAy8tMm6cCCiiggAIKKDBpgX2AodEtzwHLiqZABwLhrMBvgcmi7y0MvKaWAgWBaYHRwEoJkbAyLv57RjAFFFBAAQUUUEABBRRQILMCFuAyO7UmpoACCiiggAIKlCRwL7B21CJsMXhcST14c54Eks/LHsAFeQIw104FflMows2duDOsjLup09beoIACCiiggAIKKKCAAgo0uYAFuCafQMNXQAEFFFBAAQWqILAQELYRjK8lgBeq0LddZFOgPzAgSs0zvrI5z5Vm1QO4P9HJGKAb8M9KO7e9AgoooIACCiiggAIKKJBmAQtwaZ4dY1NAAQUUUEABBeojcCRwcjTUw8Ca9RnaUZpUYC3gvij2sP1k2IbSS4GkwI7ApYkvvlQown0olwIKKKCAAgoooIACCiiQVQELcFmdWfNSQAEFFFBAAQWKF/gHsGJ0+0HAWcU3984cCoTz38YCU0S5hy0HX8mhhSl3LpAs8ocWoYC7TudNvUMBBRRQQAEFFFBAAQUUaE4BC3DNOW9GrYACCiiggAIKVEvgtx1sBTcP8H61BrCfzArckyig7AmMymy2JlapQCjqH5Do5BJgl0o7tr0CCiiggAIKKKCAAgookEYBC3BpnBVjUkABBRRQQAEF6idwItAvGu5WYJP6De9ITSxwLDAwiv8iYLcmzsfQay9wLbBFYpiw/W38d1Dto3AEBRRQQAEFFFBAAQUUUKAOAhbg6oDsEAoooIACCiigQIoFXgYWieILBZRQSPFSoDOBHsD90U2vAwt11sjv51pgKmA0sEpCIayM+0uuZUxeAQUUUEABBRRQQAEFMidgAS5zU2pCCiiggAIKKKBA0QLJAsoPQFfgm6J78MY8C3QpnAM3ZYSwKBCKul4KTEwgFGlDEe5XiRvCyrjrZVNAAQUUUEABBRRQQAEFsiJgAS4rM2keCiiggAIKKKBA6QLnAPtFzS4Hdiy9G1vkWOBuYN0o/72A83PsYerFCawJPJi49VugG/BEcV14lwIKKKCAAgoooIACCiiQbgELcOmeH6NTQAEFFFBAAQVqKfARMHs0wObADbUc0L4zJ3AMMCjK6mJg18xlaUK1ENgOuCLR8auFItx7tRjQPhVQQAEFFFBAAQUUUECBegpYgKuntmMpoIACCiiggALpEdgsUWz7OFGMS0+kRpJmge7AA1GAbwC/TnPAxpYqgcOB0xIRhe0pw/a4XgoooIACCiiggAIKKKBAUwtYgGvq6TN4BRRQQAEFFFCgbIFLE9tNDk1sR1l2xzbMlUD4fWIsMFWU9WLAS7lSMNlKBP4PODjRgdvhViJqWwUUUEABBRRQQAEFFEiFgAW4VEyDQSiggAIKKKCAAnUVmAb4HJgyGnVt4P66RuFgWRG4C1gvSqYXMDIryZlHXQSuBrZOjBRWxvWpy+gOooACCiiggAIKKKCAAgrUQMACXA1Q7VIBBRRQQAEFFEi5wC7ARVGM4dylRVIes+GlV+Bo4LgovEuA8Ix5KVCswORA2HpytUSDsDLuzGI78T4FFFBAAQUUUEABBRRQIE0CFuDSNBvGooACCiiggAIK1EfgZmCTaKiTgX71GdpRMijQrVA8aUvtTWDBDOZpSrUVWKDwHIX/ja+tgGtrO7S9K6CAAgoooIACCiiggALVF7AAV31Te1RAAQUUUEABBdIsMBfwfiLAFYCn0hy0saVeIJwDN3UU5eLAi6mP2gDTJhBWwD0ITBYF9gMQirx/T1uwxqOAAgoooIACCiiggAIKTErAApzPhwIKKKCAAgookC+BA4CzopT/CayYLwKzrYHAncD6Ub97A8NrMI5dZl9gG+CqRJpvFIpwb2c/fTNUQAEFFFBAAQUUUECBrAhYgMvKTJqHAgoooIACCihQnEBYXbJmdGvYejJsQemlQCUCRwEnRB1cBuxUSYe2zbXAIcDpCYGHge7A+FzLmLwCCiiggAIKKKCAAgo0jYAFuKaZKgNVQAEFFFBAAQUqFlgMeCHRy8LAaxX3bAd5F1gDeChCCCuV5s87ivlXJDAYOCzRQ1gZt11FvdpYAQUUUEABBRRQQAEFFKiTgAW4OkE7jAIKKKCAAgookAKBo4HjojjuB9ZOQVyGkA2BMcC0USpLAs9nIzWzaJDAFR0U3MLKuGRhrkHhOawCCiiggAIKKKCAAgooMHEBC3A+HQoooIACCiigQH4EngGWjdLdFxiWn/TNtMYCtwMbRmPsA5xX4zHtPtsC4ffV0Yltc0PGoQCX3KIy2xJmp4ACCiiggAIKKKCAAk0nYAGu6abMgBVQQAEFFFBAgbIEfgc8lmg5G/BJWb3ZSIFfCoTzBE+Mvnw5sKNQClQo8CsgnF3560Q/2wJXV9i3zRVQQAEFFFBAAQUUUECBmglYgKsZrR0roIACCiiggAKpEjgNODyK6Hpgi1RFaDDNLrA68HCUxDvAfM2elPGnQmCVQhFuyiia8UA34JFURGgQCiiggAIKKKCAAgoooEBCwAKcj4QCCiiggAIKKJAPgTeABaJUdwDC+UpeClRT4GtguqjDpYD/VHMA+8qtwJbAXxPZvwV0B8Lfb14KKKCAAgoooIACCiigQKoELMClajoMRgEFFFBAAQUUqInAesBdUc/fADMB42oymp3mWeA24A8RgOcM5vlpqH7uBwJnJrr9W6EI90P1h7NHBRRQQAEFFFBAAQUUUKB8AQtw5dvZUgEFFFBAAQUUaBaB4UCvKNgLgd2bJXjjbCqBvsBJUcRhlWVYbemlQLUETgH6JDoLK+O2rtYA9qOAAgoooIACCiiggAIKVEPAAlw1FO1DAQUUUEABBRRIt8BnQNcoxI2BsFLJS4FqC6yWOJPrXeBX1R7E/nIvcCmwY0IhrIw7OPcyAiiggAIKKKCAAgoooEBqBCzApWYqDEQBBRRQQAEFFKiJwFbANVHP7wHz1mQkO1XgfwJfAdNHGEsD/xZHgSoL3A/0SPQZVsadVuVx7E4BBRRQQAEFFFBAAQUUKEvAAlxZbDZSQAEFFFBAAQWaRuAqYJsoWleJNM3UNW2gtwIbRdHvBwxt2mwMPK0CcwMPAoskAgxbnoatT70UUEABBRRQQAEFFFBAgYYKWIBrKL+DK6CAAgoooIACNRWYEfgciP/Nt0Zii8CaBmDnuRQ4Ejg5yvxKYPtcSph0rQVWBkYD0yQG6l4oztV6fPtXQAEFFFBAAQUUUEABBSYqYAHOh0MBBRRQQAEFFMiuwJ7AyCi954Els5uumaVE4PfAo1EsbnuakonJaBh/BK5P5BbOHgxFuFczmrNpKaCAAgoooIACCiigQBMIWIBrgkkyRAUUUEABBRRQoEyBO4ANoraDgP5l9mUzBUoR+BKYIWqwDPCvUjrwXgVKEPgT8JfE/Y8XinDfltCPtyqggAIKKKCAAgoooIACVROwAFc1SjtSQAEFFFBAAQVSJTAf8FYiIosgqZqiTAdzC7BxlGEokJyb6YxNrtECJwL9EkGElXFbNDowx1dAAQUUUEABBRRQQIF8CliAy+e8m7UCCiiggAIKZF/gUGBIlObfgbA1oJcC9RA4Ajg1GuhqYNt6DOwYuRa4CNglIRBWxh2QaxWTV0ABBRRQQAEFFFBAgYYIWIBrCLuDKqCAAgoooIACNRf4G7BqNMphwOk1H9UBFPifwCpAKPq2XR8Ac4ujQB0E7gXWTozTFzilDmM7hAIKKKCAAgoooIACCigwQcACnA+DAgoooIACCiiQPYGlgecSac0PvJ29VM0oxQKfAzNF8S0HPJvieA0tGwJzAA8CiyXS2Rm4NBspmoUCCiiggAIKKKCAAgo0g4AFuGaYJWNUQAEFFFBAAQVKExgIHBs1uRPYsLQuvFuBigVuAnpGvYRtAMN2gF4K1FpgBWA0MH1ioLAy7v5aD27/CiiggAIKKKCAAgoooEAQsADnc6CAAgoooIACCmRP4D/AElFaewHnZy9NM0q5wOHAaVGM1wDbpDxmw8uOQCj+hiJwfIWtULsDL2UnTTNRQAEFFFBAAQUUUECBtApYgEvrzBiXAgoooIACCihQnsDqwMNR01agK/Bled3ZSoGyBX4HPBa1/hCYq+zebKhA6QL7AEMTzZ4sFOHGlN6dLRRQQAEFFFBAAQUUUECB4gUswBVv5Z0KKKCAAgoooEAzCJwBHBQFejWwbTMEboyZFPisUABuS2554JlMZmpSaRU4Djg6EVxYGbdZWgM2LgUUUEABBRRQQAEFFMiGgAW4bMyjWSiggAIKKKCAAm0C7wFzRxxbA3+VR4EGCdwIbBqNfSBwdoNicdj8CowCdk+kH1bG7ZdfEjNXQAEFFFBAAQUUUECBWgtYgKu1sP0roIACCiiggAL1E9gIuDUa7nNg5voN70gK/ELgMGBw9NVQDA5FYS8F6i1wF7BeYtA/AyfWOxDHU0ABBRRQQAEFFFBAgXwIWIDLxzybpQIKKKCAAgrkQ+BCYNco1RFA73ykbpYpFVgZeDyK7SNgzpTGaljZFpgVeBBYMpHmbsBF2U7d7BRQQAEFFFBAAQUUUKARAhbgGqHumAoooIACCiigQPUFJge+AKaNul4fuLv6Q9mjAiUJfJpYiflb4OmSevBmBaojsBwwGpgp0V1YGXdPdYawFwUUUEABBRRQQAEFFFDgfwIW4HwSFFBAAQUUUECBbAjsAFwWpfImsGA2UjOLJhe4AdgsyuEg4Kwmz8nwm1cguVVvyOS/QHfg+eZNy8gVUEABBRRQQAEFFFAgbQIW4NI2I8ajgAIKKKCAAgqUJ3A98MeoaTh364jyurKVAlUVOBQYEvV4LbBVVUewMwVKE+gFDE80CasyuwFfldaVdyuggAIKKKCAAgoooIACHQtYgPPJUEABBRRQQAEFml8gnG30cSKNVRJnbzV/lmbQrAIrAU9EwYfVRnM0azLGnRmBAUD/RDa3AptkJkMTUUABBRRQQAEFFFBAgYYKWIBrKL+DK6CAAgoooIACVRHYFzg36ulZIJx15KVAWgQ+AWaJglkBeCotwRlHbgVGAHslsg8r4/bOrYiJK6CAAgoooIACCiigQNUELMBVjdKOFFBAAQUUUECBhgncB6wVjX4McHzDonFgBX4pkNwi9WDgTKEUSIHA7cCGiTiOBY5LQWyGoIACCiiggAIKKKCAAk0sYAGuiSfP0BVQQAEFFFBAAWBh4JWExOLAi+ookCKBQ4DTo3hCQW6LFMVnKPkVmBkYDSyTINgTGJVfFjNXQAEFFFBAAQUUUECBSgUswFUqaHsFFFBAAQUUUKCxAn2Bk6IQHgK6NTYkR1fgFwJhy8kno6+GLSln00mBlAgsXSjCxdukhtDCyrg7UxKjYSiggAIKKKCAAgoooECTCViAa7IJM1wFFFBAAQUUUCAhEIoaobjRdh0InK2SAikU+G+i6LZSoiiXwpANKUcCGwB3JPL9FOgO/CtHDqaqgAIKKKCAAgoooIACVRKwAFclSLtRQAEFFFBAAQUaIJBcVRRCmBv4oAGxOKQCnQlcm9h28lDg/zpr5PcVqKPAHsD5ifGeK6wq/ryOcTiUAgoooIACCiiggAIKZEDAAlwGJtEUFFBAAQUUUCC3AmHrybAFZdt1C9AztxomnnaBg4AzoiBvADZPe9DGlzuBY4BBiazDyrg/5E7ChBVQQAEFFFBAAQUUUKAiAQtwFfHZWAEFFFBAAQUUaKjAK8DCUQS7Ahc3NCIHV2DiAr8F/hl9O2zvN6tgCqRQ4DygdyKukUCvFMZqSAoooIACCiiggAIKKJBSAQtwKZ0Yw1JAAQUUUEABBToRWAu4L7rne6ArMFY5BVIs8BEwexTfysA/UhyvoeVXIKwo3jiR/kBgQH5JzFwBBRRQQAEFFFBAAQVKEbAAV4qW9yqggAIKKKCAAukROBfYNwrnMmCn9IRnJAp0KPBXYMvoO4cBp2ulQAoFZgRGA8snYgsr40akMF5DUkABBRRQQAEFFFBAgZQJWIBL2YQYjgIKKKCAAgooUKTAf4HZonv/CNxYZFtvU6BRAgcCZ0aDh2c2PLteCqRRYIlCES5etRniDCvjbktjwMakgAIKKKCAAgoooIAC6RGwAJeeuTASBRRQQAEFFFCgWIFQsLg+ujkU4+YotrH3KdBAgbCa6Klo/M+AWRoYj0Mr0JnAusDdiZu+ALoBz3bW2O8roIACCiiggAIKKKBAfgUswOV37s1cAQUUUEABBZpXIGw3uUMUftiO8k/Nm46R50zgw0TB+HfAEzkzMN3mEtgVuDAR8n8KRbhPmisVo1VAAQUUUEABBRRQQIF6CViAq5e04yiggAIKKKCAAtURmBb4HJgi6m4t4IHqdG8vCtRc4Bpgq2iUw4EhNR/VARSoTOAo4IREF2Fl3PqVdWtrBRRQQAEFFFBAAQUUyKqABbiszqx5KaCAAgoooEBWBZIrMV4BfpPVZM0rkwIHAGdFmd0EbJbJTE0qawJhtfG+iaQuAPbIWqLmo4ACCiiggAIKKKCAApULWICr3NAeFFBAAQUUUECBegrcAmwcDXgSEFZmeCnQLALLAU9HwYYVnTM3S/DGmXuBG4FNEwrHA8fkXkYABRRQQAEFFFBAAQUUaCdgAc4HQgEFFFBAAQUUaB6BuYH3EuGuADzVPCkYqQI/CXwAzBlZrAI8ro0CTSAwHTAaWDERa1gZN6wJ4jdEBRRQQAEFFFBAAQUUqJOABbg6QTuMAgoooIACCihQBYEDgTOjfp4EVqpCv3ahQL0Frga2jgY9Ahhc7yAcT4EyBRYtFOHmSrQPK+NuLrNPmymggAIKKKCAAgoooEDGBCzAZWxCTUcBBRRQQAEFMi3wELBGlGFf4JRMZ2xyWRXYHzg7Si4ULZLb+mU1d/PKhsBawH2JVL4GurkqORsTbBYKKKCAAgoooIACClQqYAGuUkHbK6CAAgoooIAC9RFYHHg+MdTCwGv1Gd5RFKiqwLLAM1GPXwIzVXUEO1Og9gI7AZckhnmxUIT7qPbDO4ICCiiggAIKKKCAAgqkWcACXJpnx9gUUEABBRRQQIGfBY4BBkUgYeXFOgIp0MQC4TzDcK5h2/V74O9NnI+h51MgrEQ+KZG6fz/n81kwawUUUEABBRRQQAEF2glYgPOBUEABBRRQQAEFmkPgWWCZKNR9gWHNEbpRKtChwJXAttF3jgRO1UqBJhQI26mGbVXj62Jg1ybMxZAVUEABBRRQQAEFFFCgSgIW4KoEaTcKKKCAAgoooEANBVbpYGXQbMAnNRzTrhWotcB+wDnRILcCm9R6UPtXoEYC1wGbJ/oOK+OOqtF4dquAAgoooIACCiiggAIpF7AAl/IJMjwFFFBAAQUUUAAYDBwWSVwPbKGMAk0usDTwXJTDV8CMTZ6T4edXYGpgNPC7BEFYGRcXmvMrZOYKKKCAAgoooIACCuRMwAJczibcdBVQQAEFFFCgKQXeBOaPIt8BuKIpMzFoBdoLvAvME31pNeBvIinQpAILF4pw8ybiDyvjbmjSnAxbAQUUUEABBRRQQAEFyhSwAFcmnM0UUEABBRRQQIE6CawP3BmNNQaYCfixTuM7jAK1FAiF5O2iAfoCp9RyQPtWoMYC3QpFuHiYsUD4+j9qPLbdK6CAAgoooIACCiigQIoELMClaDIMRQEFFFBAAQUU6EBgBLBX9PULgd2VUiAjAvsC50a53AZsnJHcTCO/AtsDlyfSf6VQhHs/vyxmroACCiiggAIKKKBAvgQswOVrvs1WAQUUUEABBZpP4PPCire2yENxIhQpvBTIgsBSwL+iRL4GZshCYuaQe4EjgFMTCg8Aa+VeRgAFFFBAAQUUUEABBXIiYAEuJxNtmgoooIACCijQlAJbA1dHkb8HJM8WasrEDFqBSOCdxHO9OvCoQgpkQOAM4KBEHpcBO2UgN1NQQAEFFFBAAQUUUECBTgQswPmIKKCAAgoooIAC6RUIxbdQhGu7zgQOTm+4RqZAWQJhq76wZV/b1Q84uayebKRA+gSuAbZKhBVWxh2ZvlCNSAEFFFBAAQUUUEABBaopYAGumpr2pYACCiiggAIKVE9gJiBsPxlfawCPVG8Ie1IgFQL7AEOjSG4HNkpFZAahQOUCUwCjgd8nugor486qvHt7UEABBRRQQAEFFFBAgbQKWIBL68wYlwIKKKCAAgrkXWAvYESE8DywZN5RzD+TAuG5/neU2Rhg+kxmalJ5FViwUISbPwGwJXBdXlHMWwEFFFBAAQUUUECBrAtYgMv6DJufAgoooIACCjSrwJ3A+lHwg4D+zZqMcSvQicDbwK+ie1zt6SOTNYFwtuGDQJcose+BbsBjWUvWfBRQQAEFFFBAAQUUUAAswPkUKKCAAgoooIAC6RMIqyTeTIS1dGKVUPqiNiIFyhe4DNghan4UcFL53dlSgVQKbAtcmYjs9UIR7p1URmxQCiiggAIKKKCAAgooULaABbiy6WyogAIKKKCAAgrUTOAwYHDU+987OD+oZoPbsQINENgbGBaNewfwhwbE4ZAK1FrgUGBIYpCHgO5Aa60Ht38FFFBAAQUUUEABBRSon4AFuPpZO5ICCiiggAIKKFCsQCi4rRLdHApypxfb2PsUaEKBJYD/RHGPBaZtwjwMWYFiBEIBLhTi4iusjNu+mMbeo4ACCiiggAIKKKCAAs0hYAGuOebJKBVQQAEFFFAgPwLLAM8m0p0PcHuy/DwDec30LSA8621XOBsrrAzyUiCLAqHgFrakjK9QmDs8i8makwIKKKCAAgoooIACeRSwAJfHWTdnBRRQQAEFFEizwCDgmCjAO4EN0xywsSlQJYFLgJ2ivo4GTqhS33ajQNoEugCjgTUSgYWVcf+XtmCNRwEFFFBAAQUUUEABBUoXsABXupktFFBAAQUUUECBWgo8DyweDbAnMKqWA9q3AikR6AUMj2K5C9ggJbEZhgK1EAgrPh8EFkx0vg1wTS0GtE8FFFBAAQUUUEABBRSon4AFuPpZO5ICCiiggAIKKNCZQFgJEW+51wrMBHzVWUO/r0AGBBYDXojy+BaYJgN5mYICkxJYtVCEmyK66UcgbMH6qHQKKKCAAgoooIACCijQvAIW4Jp37oxcAQUUUEABBbIncCZwYJTWVcB22UvTjBSYqMAbwALRd7sXihOSKZBlga06WPH2JhCe//C/XgoooIACCiiggAIKKNCEAhbgmnDSDFkBBRRQQAEFMivwHjB3lF34UPbazGZrYgr8UuBiYOfoy+E8xOOFUiAHAgcBZyTyDCvgQhFuXA7yN0UFFFBAAQUUUEABBTInYAEuc1NqQgoooIACCijQpAIbA7dEsX8OzNykuRi2AuUK7AWMiBrfDaxfbme2U6DJBE4FjkjEHM6CC2fCeSmggAIKKKCAAgoooECTCViAa7IJM1wFFFBAAQUUyKzAhcCuUXbDgb0zm62JKdCxwKLAi9G3viucAxfOQ/RSIA8ClwE7JBINK+MOyUPy5qiAAgoooIACCiigQJYELMBlaTbNRQEFFFBAAQWaVWAKIKx4mzZKYD3gnmZNyLgVqEDgdWDBqH0PYHQF/dlUgWYTeKCw9WQcd1gZN7jZEjFeBRRQQAEFFFBAAQXyLGABLs+zb+4KKKCAAgookBaBsNohrHpou94Afp2W4IxDgToLXATsEo15LHBcnWNwOAUaKTAP8CCwcCKI7YErGxmYYyuggAIKKKCAAgoooEDxAhbgirfyTgUUUEABBRRQoFYC1wN/jDo/DehTq8HsV4GUC+wJjIxiDCtBw4pQLwXyJLByoQg3dSLpbsBDeYIwVwUUUEABBRRQQAEFmlXAAlyzzpxxK6CAAgoooEBWBGYD/ptI5nfAE1lJ0DwUKFHgN8BLUZvvC+fAjS+xH29XoNkFNgeuSyTxTmF7yteaPTnjV0ABBRRQQAEFFFAg6wIW4LI+w+angAIKKKCAAmkX2Bc4NwryGWD5tAdtfArUWCAUF+JtWNcCwrlYXgrkTWB/4OxE0o8VinDf5Q3DfBVQQAEFFFBAAQUUaCYBC3DNNFvGqoACCiiggAJZFLgPCMWFtuto4IQsJmpOCpQgcCGwa3R/f2BQCe29VYEsCZwE9E0kFFbGbZmlJM1FAQUUUEABBRRQQIGsCViAy9qMmo8CCiiggAIKNJPAwsAriYAXS2y/10z5GKsC1RLYAzg/6uxeYN1qdW4/CjShwMXAzom4w8q4A5swF0NWQAEFFFBAAQUUUCAXAhbgcjHNJqmAAgoooIACKRUIKxrCyoa268HCtmIpDdewFKibwCLAy9Fo44CpgR/rFoEDKZA+gVCIXjsR1pHAqekL1YgUUEABBRRQQAEFFFDAApzPgAIKKKCAAgoo0DiBJ4EVouEPAP7SuHAcWYFUCbwKLBRFFAoP96cqQoNRoL4CcwLhRY1FE8PuBFxW31AcTQEFFFBAAQUUUEABBToTsADXmZDfV0ABBRRQQAEFaiMQCm+hABdfcwEf1mY4e1Wg6QRGAbtHUQ8EBjRdFgasQHUFVgRGA9Mlug1niT5Q3aHsTQEFFFBAAQUUUEABBSoRsABXiZ5tFVBAAQUUUECB8gXC1pNhC8q262Zg0/K7s6UCmRPYDbggyiqsfktuv5e5pE1IgSIEws+KGxP3vV/YwjjeurWIrrxFAQUUUEABBRRQQAEFaiVgAa5WsvargAIKKKCAAgpMWiC5vd4uwCWiKaDABIGw/WT4c9J2hfPfpgF+0EgBBdgXODfh8I9CEe4bfRRQQAEFFFBAAQUUUKDxAhbgGj8HRqCAAgoooIAC+RMIW4XdF6X9HdAV+DZ/FGaswCQFwmqeRaI71gXu1UwBBX4SOB74c8IirIz7oz4KKKCAAgoooIACCijQeAELcI2fAyNQQAEFFFBAgfwJDAX2idK+FNg5fwxmrECnAucDe0R3DQL6d9rKGxTIj0DYpjVs1xpfYWUPX2wRAAAgAElEQVTcn/JDYKYKKKCAAgoooIACCqRTwAJcOufFqBRQQAEFFFAg2wIfA7NGKW4G3JTtlM1OgbIEdgUujFo+AIQVpF4KKPCzwN1AWB0aX0cB4axRLwUUUEABBRRQQAEFFGiQgAW4BsE7rAIKKKCAAgrkVmBz4Loo+4+AOXOrYeIKTFrg18Br0S3jC+fAfS+cAgpMEJgNeBBYImESCtgX66SAAgoooIACCiiggAKNEbAA1xh3R1VAAQUUUECB/ApcDmwfpX8OsH9+OcxcgU4FXgJ+E921HnBPp628QYF8CSwPjAZmTKTtuYn5eg7MVgEFFFBAAQUUUCBFAhbgUjQZhqKAAgoooIACmReYFvgCmDzKtEfhQ9PMJ2+CCpQpMBLYM2p7HHBsmX3ZTIEsC2wM3JJIMKyy7g68kOXEzU0BBRRQQAEFFFBAgTQKWIBL46wYkwIKKKCAAgpkVWA34IIouZeBRbOarHkpUCWBXYCLor7CKp9QuPZSQIFfCvQGzkt8+alCEe4rwRRQQAEFFFBAAQUUUKB+Ahbg6mftSAoooIACCiigwK3ARhHDicCfZVFAgUkKLAi8Ht3RWjgH7jvdFFCgQ4GBHawSDSvjeuqlgAIKKKCAAgoooIAC9ROwAFc/a0dSQAEFFFBAgXwLzAO8myD4LfB0vlnMXoGiBF5MrBZdH7i7qJbepEA+BZJbtwaFsDJun3xymLUCCiiggAIKKKCAAvUXsABXf3NHVEABBRRIt8DSwMHA1cBDwNh0h2t0TSRwEHBGFO8/gJWbKH5DVaCRAiOAvaIAjgeOaWRAjq1AEwjcAWyQiDP8uQl/frwUUEABBRRQQAEFFFCgxgIW4GoMbPcKKKCAAg0VmAboAowpMorwc/EQYEjh/jeB6wpndj0PjCuyH29ToCOBh4HVo28cCZwqlQIKFCWwM3BxdOeDhTOtimrsTQrkVGBmIPxZCS8XxdceifNIc8pj2goooIACCiiggAIK1FbAAlxtfe1dAQUUUKCxAuGDpwuBzwsfND3WyYq2cP/5wOYdhP0c0AsIfXgpUKrAEsB/Eo0WSpxrVWqf3q9AngQWAN5IJBxesvg2TwjmqkAZAssAo4Hwb5z4Civj7iqjP5sooIACCiiggAIKKKBAkQIW4IqE8jYFFFBAgaYUmLqwmm2/QvRhRdulwJWFYsj4RFZhddLtwAwdZBsKb9tbMGnK5yANQR8LDIwCuRdYNw2BGYMCTSTwArBYFK8FhCaaPENtqMCGhX/fxEF8UlhF+u+GRubgCiiggAIKKKCAAgpkWMACXIYn19QUUEABBX4S6Aec2IFFWNEWVruFLSbfKWxV2X8SZwqdVPjej7oqUIZAeN7iLcD2Ac4rox+bKJBngeGFlchtBuHv9j/nGcTcFShBYE9gZOL+Z4FuwBcl9OOtCiiggAIKKKCAAgooUKSABbgiobxNAQUUUKBpBTYFbuwk+luAO4GdgFU6uPerwraUYdWSlwKlCqwK/C3RaFbg01I78n4Fci6wY2EVcxtDOFdxzZybmL4CpQgkV2OHtmHl/0aldOK9CiiggAIKKKCAAgooUJyABbjinLxLAQUUUKB5BVYEbgbmriCFe4BdgPcr6MOm+RUYAhwapR9WXW6ZXw4zV6BsgfmAtxKtpwO+KbtHGyqQP4HkStIgMALonT8KM1ZAAQUUUEABBRRQoLYCFuBq62vvCiiggAKNF1gAuBxYrYJQjgFOAFor6MOm+RUIBYNQOGi7wlmC4RxCLwUUKF3gP8ASUbM/AHeU3o0tFMi1wK0drHobkDirNNdAJq+AAgoooIACCiigQDUELMBVQ9E+FFBAAQXSLDADcA6wcwVBJs+Lq6QQF372hv/GVxCPTZtHYINEceBroCvgWYLNM4dGmi6BYcDeUUjhfM6j0hWi0SiQeoGZgNHAcolIe3VwTlzqkzFABRooMCUQdtsIu2S80cA4HFoBBRRQQAEFUipgAS6lE2NYCiiggAJVE5gMOA7oV6Uew3lxlwG3AV+W0ec0wGBgdiCcKfcg8CrwfRl92ST9AiOBPaMwLwD2SH/YRqhAagV2KPwd3BbgI8AaqY3WwBRIr8CShSLcbIkQw3lw4Vw4LwUU6FigCxD+/GxXOD867LYRzpsOL4d8KJoCCiiggAIKKBALWIDzeVBAAQUUyINA+IU4rJqo5vUVcH3h3JTHSyigTQucCewVBRP6Ch8ih20Jryihr2rmY1/VFwj/zvocmDHq2g82q+9sj/kS+BXwdiLl6YEx+WIwWwWqIrAecFeip/BzqzvwbFVGsBMFsiEQ/k0Xfv5sUXixapkO0rIIl425NgsFFFBAAQWqKmABrqqcdqaAAgookFKBVQvFrfCGai2uN4FLC2OE84kmtb3krIXVG2FrwuR1HnAIMLYWQdpn3QW2Aa6KRn238OFN3QNxQAUyJvDvwuqDtrQsbGdsgk2nrgK7AWF1dnyFP2PdgE/rGomDKZA+gZmBcNZo2L1gnSLCOxfo40shRUh5iwIKKKCAAjkRsACXk4k2TQUUUEABJgdWAbYv/DdLjUweKxTj/lrYhiZ5XtzvgBuAuTsY3wJcjSalQd1eA2wVjX1GocDaoHAcVoHMCAwF9omyObmK2wxnBslEFChB4M/A8Yn7w8q4jl4WKqFbb1WgKQWmA1YHQnF6EyCcJ13K1RcYAowrpZH3KqCAAgoooEA2BSzAZXNezUoBBRRQYNIC4Rfr8GZ378LbrKX+Yl2sbzjj7SLg7kIxLpyzcgLQayIdDATCf8miXbHjeV96BLoCnyXCCR/mPJqeEI1EgaYVCC9SXB5FH/5chT9fXgooUL5AsrAdehqVOMe0/N5tqUC6Bar5ol7YWj68JBK2lfff9Omed6NTQAEFFFCg5gIW4GpO7AAKKKCAAikWCB/Y3l7Gm621SmlX4OJadW6/dRUIRdbh0Yhha9Kl6hqBgymQXYF5gXcS6YUXKb7ObspmpkBdBG4CeiZGOg44ti6jO4gC9RXoAixW2K1gT6CaW9WH7en3Be6wCFffSXU0BRRQQAEF0iZgAS5tM2I8CiiggAL1EpgM6A8cU68BOxknvC27PvD3lMRjGJUJhK271ou6CCsbB1TWpa0VUCAS+FeiqL0xcJtCCihQkcD0wGhghUQvYTVP2CbbS4FmFwifgc1ZKLrtVNievlY5hSLcjsAjtRrAfhVQQAEFFFAg/QIW4NI/R0aogAIKKFAbgXmAy4AeHXQfimGDgAVrfF5cPHR4Q3Zn4OPapGuvdRQIb1C/kRhvaeDfdYzBoRTIusC5hdUFbXmeAoRzd7wUUKAygbAiKBThQpEivsLKuFsq69rWCjRMYEZgo0JBLJzrVo/rGWBb4MV6DOYYCiiggAIKKJBOAQtw6ZwXo1JAAQUUqL1AWG0WzmaYpYOh7gF2Ad4H6nVeXNjiKayS+rH2qTtCjQUOB06LxvgbsFqNx7R7BfImsF3h7/C2vP1zlrcnwHxrKbA2EM6xja/wclI4P/fpWg5s3wpUUWCawgq33YHNG7Dl/FHAqf7bvoozalcKKKCAAgo0oYAFuCacNENWQAEFFKiawMTehj0M+L8OzmyYA/gjELasWbNqUUDYomYr4B9V7NOuGifwGPC7aPhDC89T4yJyZAWyJxBWMb+bSCv8nR6KBF4KKFC5QFiVnzyX9oVCEe6/lXdvDwrURGBy4LeFlW7hGe7oRbuaDJzo1NVv9VB2DAUUUEABBZpAwAJcE0ySISqggAIK1FwgPg8iFML6AI9PYtRwaHvYnjKc61CNQ9tPLJxHN67mmTpArQWWBcKHLvE1H/BOrQe2fwVyKPAcELZ3bbvCtmK35tDBlBWolUA/IPwbJb7Cyrh1azWg/SpQhkDbv8t3KLwkF7ZRrfb1KXAJcCcQ/lx09iLexF7mq3Zc9qeAAgoooIACKRewAJfyCTI8BRRQQIHUC4Q3bVcpnBW3fRlv2t5fOPstuZIj9YkbYIcCYSvRo6PvhLP9/qCVAgrUROAcYL+o57DV15E1GclOFcivwF+APyXSvwjYLb8kZp4SgVrtTBGnF849DGeOPgB8CxwInNFJ/mEnhPA7wespcTIMBRRQQAEFFGiggAW4BuI7tAIKKKBA5gRKPS8u/IK+F/CvzEnkN6GwPVf85nVYITkqvxxmrkBNBbYFroxGCH+nrlrTEe1cgXwKXF/YgjvOPqyM+3M+Ocy6gQJhq+EeQC8grHquxRVWV18KXM3/tolvLQwS/n13FbBcJ4MeDJzVwVb2tYjVPhVQQAEFFFAg5QIW4FI+QYangAIKKNC0AjMDGwDhA+J1Ojj4PZyrElZKvd20GRp4UiBsR/Rg9MXxQFfPpPJBUaBmAnMB7yd6D3/mvqjZiHasQD4FpgFGAysn0g8r48LqIC8FaikQnr+w28QuwGZl7DZRTGzh/NBQaB4OhJc5ktvChx0vBgJHddLZI4VtMN8oZlDvUUABBRRQQIHsC1iAy/4cm6ECCiigQOMFpgRCQW4R4HvgFeBz34xt/MRUOYLwtvMBUZ/hLentqjyG3SmgQHuBcOZiOHux7doUuFkkBRSoukD4N0wows2T6PmPwI1VH80O8y4QCl5LALsDWwAL1AjkIWAYcDvw2STGCD9nworrENOkLle/1Wii7FYBBRRQQIFmFbAA16wzZ9wKKKCAAgookDaBsBInrMhpu7YCrk1bkMajQMYEzgb2j3IaDByRsRxNR4G0CHQvnIUVx/MN0A14Mi1BGkfTCoTPp0KhbZvCKrJlapRJ2FbyusIW4f8Bwo4Fk7qmAk4ADuvkPs91rtGE2a0CCiiggALNLGABrplnz9gVUEABBSoVCG/X/gpYuHBuV/gFPJz58HWlHds+dwLhHJJ41U14i3qW3CmYsAL1F9i6cE5P28iPF7Yqq38kjqhAPgR2AC5LpPpyoQj3QT4IzLJGAuHf5aHIdXKN+g/dHgSMAMaWMEYoMIfVb3N30qY3MNIdLkqQ9VYFFFBAAQVyIGABLgeTbIoKKKCAAr8QmB/YFdgzsaXNX4G9PD/IJ6YMgYsKZ5O0NQ1niOxdRj82UUCB0gTmBJIf+octf8M2v14KKFAbgT7AKYmuw+qftWsznL3mSGA64FRgvxrlHM53C9taPl9k/zMCYaV1OH9uUtc9hXuS55IWOYy3KaCAAgoooEBWBSzAZXVmzUsBBRRQoCOBsIVMeHM7bFHW0eqk/wP6Fs5pU1CBYgXCGX/hw/5pogbrAeHDGC8FFKi9wNPActEwmwE31X5YR1Ag1wJnAgcmBMIuAjvnWsXkqyEQXqw4Dwh/l9fiCmcWhpekPiyi8xDDJcAMndwbXuA7v4j+vEUBBRRQQAEFciZgAS5nE266CiigQI4Fwhu1RxX+mxjDoUAowhVzTQ9MBnzpVjPFcGX6nh0LW5e2JfkG8OtMZ2xyCqRL4CzggCikIcDh6QrRaBTIpEDYOWDLRGZhZVx4mclLgUoElgAuKHFL4XuBRwsr0cJZcpO6zgXCSs4xk7gprKYORbXNO+krvPDRC/iokoRtq4ACCiiggALZFLAAl815NSsFFFBAgfYCxZ4pMalVE+Fn5uKFX7C3iLau/BQIv/CHDwkeKPFMCecpGwI3JN7SPq3woU42sjMLBdIvsBVwTRTmE8Dv0h+2ESrQ9AJhBfhoYNVEJmFlXNi2z0uBSgR+DwxNrHBO9vdmoUgWVqmF/ztc2wPDili11lkRLvmC1cRy2amDcxErydu2CiiggAIKKJAhAQtwGZpMU1FAAQUUmKhAOJMkbIs0qcPTw5kNPYEnO+glbC0YzqLo38kv8+FD37DK7j5gvPORC4HZO3jjeWXgH7nI3iQVSIfAHB1sJRa2Gf4sHeEZhQKZFggrvkMRbr5EluFlpesznbnJ1UOgOxDO2Y1XtH1VeLbCy2/hTLexiUDCi3eHAMcUUYQLqzXDqulxiT7mLWw9uVYnSbr6rR5PgWMooIACCijQxAIW4Jp48gxdAQUUUKAogfDB7Ahg007uDlvWhPPh2t6ebbs9bF15AnBQUaNB+FDguMJWlslf5ovswtuaSCAUZs+J4n0GWL6J4jdUBbIi8FTiz94fgXDOj5cCCtReYA3gQSD+fOE7oBvweO2Hd4QMC4Rnqm1FW9jiezhwdRHbPRa7+0X4d/s+wBXRlvJhzLCK84wiXMMWrNcVcZ+3KKCAAgoooEBOBSzA5XTiTVsBBRTIkcCewMgi8g3nmIQD1L+I7g3Ft1MLq9+K6KLdLeFcidOBH0tt6P1NJXA/0COK+OhCwbapkjBYBTIgcGbhA9O2VMLfv4dlIC9TUKBZBLYrFDHieF8rFOHebZYkjDOVAqGYNicQdqsoZYeJYv8dH16+27WwkjMALAZc1cnWl+G+sMIz/J7hautUPjYGpYACCiigQDoELMClYx6MQgEFFFCgNgJhy8mLgXUn0X04wy2sWgqFlFOA7wv3Fvvm7MS6Dr/Mh7MjHqlNavaaAoFFgJcTcSzawddSEKohKJB5gbAKIbxI0XaFbWDDdrBeCihQP4FQ9B6cGC6sjAvbCHop0AiBULg7L3FWb0dxhK0sw4t4LwADC1vKTyresHJu5xqutA6f1YVtN9/pYHvMRjg6pgIKKKCAAgqUKWABrkw4mymggAIKNIVAOH/k2olEGgpkYbVS+H7y7Ih4u5sZKsj0QmB/YEwFfdg0vQL9gBOj8PyQMb1zZWTZF+joPMZZgfCShZcCCtRPIKw+DedvxVfY3i9s8+2lQCMElgDCeXGrdDJ4KMKdDfwZCG0mdV0D7F2j1W/hJcDwEt9JwOGJ7TEb4eeYCiiggAIKKFCBgAW4CvBsqoACCiiQaoGw7cxfgN06iDK51UzylvBLd/iwaLkKMwxvx/7BVXAVKqa3+T+B30bhhWJrfB5ceiM3MgWyKZD8M7k5cEM2UzUrBVItELbv2yYRYVgZd0Sqoza4LAssXdiSvrMiXDEGtVz9NlXh3OnwkmB4CTD8znJoYbvL1mKC8x4FFFBAAQUUSJeABbh0zYfRKKCAAgpUT2BF4GYgbEOZvA4GzooOW4+/P3Nhq5qtqxTKMYUzwfyluUqgKekmPF9hi7v4CtscfZSS+AxDgTwKnFH44LIt9/8rfHCZRwtzVqCRApMVztNaPRFEWBkX/px6KdAIgbAV6kWFrR0rGT9sb38A8GUlnXTQNhTcTij0HX+7sxcHqxyG3SmggAIKKKBANQUswFVT074UUEABBdIkED7kCdsgJa+wvcz2wOsdfC/8XDywyh8OhTOJwpkSX6QJx1gqFjgZODLqJRR7N624VztQQIFKBJLbDocVcaFY7qWAAvUXmL9QhFswMXR4wSk+r7H+kTliXgWqscV8WP22FXBXlRHnBcJLIxN7ATD8/rI78HyVx7U7BRRQQAEFFKixgAW4GgPbvQIKKKBAQwTCG6RhK8BwOHryCucphFVpP3bwvWWBK4s49+GZwtupjwLzAeEssN4TyTTcE849CW+vemVH4FVgoSid8Kxdmp30zESBphQIZ759nIg8nA2X/FpTJmfQCjShwO+BcD5qONOq7RoHdAP+1oT5GHLzC4Rn8TAgvEhVzlWL1W+LA2cC63cS0I2Fc+c+LCdw2yiggAIKKKBAYwQswDXG3VEVUEABBWorsBgQzh/p6Ay38Mvt3R0MP2Ph4PVdOgmto21gwraV5wPhvKHkFYp12wIv1jZle6+jwNrAvdF43wEzAeF/vRRQoLECYWvYeNXblsB1jQ3J0RXItUBY0XN1QuANIGwH+FauZUy+UQLhnOiw1eNBJQYQVr+Ff+vH/wYssYtf3B6K1ENLOHf6XKAPMKbSgW2vgAIKKKCAAvURsABXH2dHUUABBRSor0B4s3p0B0M+CWwHvJL4Xvh5GLaJHF5EmH2BIUB4gzu+JrblpQW4IlCb7JbwQck+UcyXAJ0VbpssRcNVoGkFwtbD4e/jtiusKgjnfnopoEDjBMKfwbC9Xnw9UijCdbQjQeMideS8CIQi3KnAfiUkfCGwf5WKX+F3j1DMCz+zFighhnCrRbgSwbxdAQUUUECBRgpYgGukvmMroIACCtRKIBRDwiHryetOYEfgk8Q3ViqcR9LZL8C3Fgp1H3TQd+i3oy0I3YKyVrPcuH7DdnZhq7u2K5z9Fs6A81JAgcYL/BG4PgrjKWCFxodlBArkXuA04PCEQlgZF3YJ8FKgEQJzAucBmxUx+PuFl/jClqqVXmEbzF0LRemwbX4518ReCCynL9sooIACCiigQA0FLMDVENeuFVBAAQUaJhDOeBvUwegjC9vNfBN9r9hfvsMv3jsB900kq72BYR18LxTtwvlgnzVMw4GrKRDeVo63swvncMxVzQHsSwEFKhKYpYOXLOYA/ltRrzZWQIFqCFwObJ/oKKyMO7QanduHAmUITOylvWRXoVAXVlePLWOMuMk0hS0kB1TYT9gOM+zGcAXQWmFfNldAAQUUUECBGgpYgKshrl0roIACCjRMYGIFuAcKK+DeK0RWyvYzoc9wYHty68nQ1WTAcUC/DjIO28SEw96/bZiGA1dTIPnh4V+AA6o5gH0poEDFAk8AYWVz27UVcG3FvdqBAgpUQyBsER62Co+vsDIubO/tpUA9BeYGLgbW7WTQaq1+Cy+IhN8lelUpyY7Opa5S13ajgAIKKKCAAtUSsABXLUn7UUABBRRIk8DECnAhxoGF8xZC0SwcYh62cOnsmtTWk6HtbEA4B2zDDjoKb6eGt2a9ml8gFGw/B8LWQW1Xd6Aa2xE1v44ZKJAegfBBfryi5qzC6uf0RGgkCuRXYN7Cz82FEgThjN6r8sti5nUWKOX85/AzJPzO8F0FMYZt7sNqz7CTQjWvx4A/AeGcay8FFFBAAQUUSKGABbgUToohKaCAAgpULDCx89jK6biYt0vXKZw5lDzHIbwxG84jerycgW2TOoHdgAuiqF4CFktdlAakgALhPJ8bIoangd/KooACqRH4XaEIN1UUUdhGL6yMezg1URpIlgUWLJzdvHonSVbj3/L/z955gNtRlWv43Sc9RAglQBKQDikiCipe9WJUVAhN1CQgoqKIDdTrtaEiiIq9K00FLJAGIiqhiFdFsYAoJYXeCZBQIwESkrPv84W1ZRj23jOz68ze3/8851Fy1qz1/+/MmbL+NjUE4yWtFVflEmAcsEuCjnLCHQYs6eUTZttMwARMwARMoKgE7IAr6pmz3iZgAiZgAvUI7Ab8GlBpmWYlqcm5No++CnywykIXhv5v9zerhI/PBQFlQk6PaPJF4DO50MxKmIAJRAlsCDwYQ6J+n8uMyQRMIDcE3lilNOydgDLLb82NllakFwloH0zv7d9OYZwyqj/dYPab1tH1rB7RWQO2TgD0o3LKPwGUQVdPzgPUj1q9iS0mYAImYAImYAI5ImAHXI5OhlUxARMwARNoGQFtvv64BWVefhgarq+so9mrQwRtNWefer+p3Iybo7fs1HZtognA3bHVXwBc3TWNvLAJmEA9Aso8fnFkwAzgbCMzARPIFQH1UFV5v6j8LTgtVudKUyvTSwTkDFO506TMMlXBUA/RfzRg/ACgsqrfA9T7La38G/hUcNqp77T27FTi/qQUTjj1nVapzHrfLWn18DgTMAETMAETMIEWEbADrkUgPY0JmIAJmEDuCKgEmfqyxctCplU0TTmXyaEk4e5VJm1FyZq0unpc+wl8KBYpfQWgEloWEzCBfBL4OqAgiIpoE7RapnI+tbdWJtA/BL4MfCJm7jnB8dE/FGxppwhUekAruyxJGs1+U3WMIwBVSsjyHSKH38dCZuhgRDnt2x0cnHJJ8yVV7kiy2b83ARMwARMwARNoMQE74FoM1NOZgAmYgAnkhsB6oTTk+xvQKKnvmz6s9wwf1rWiZ88AjnQUagP083mIetJEe3cowvhr+VTVWpmACQD7AyrJVRFlqypr1WICJpA/AgqYemtMLWXGKfjFYgKtJPB8YA6gILp6on5qymC7JuPi+v5QBpt+ssj1wHuBP9aonDE0BJXIYV1PlEGneWa7AkcW/B5rAiZgAiZgAu0jYAdc+9h6ZhMwARMwge4TUM+fUwBlw6UVOd/eB6h/W6V0pJ6X2gTaG1BJmR0SysDo4/dA4HdpF/W4XBPQJs3imIbbALflWmsrZwL9TWAs8FAMwebuj9PfF4WtzzWB/wNeFdPQwS65PmWFU05OrM+ldI4pQ+5YQGUg08o4QFlzh6Y9IIy7LPRvW5RwXNrgwqRAwozqebgJmIAJmIAJmEAzBOyAa4aejzUBEzABEygCAW24qgTMO1MoqwyJDwB/iUWNqtzLDzJ8UMvp9z/A4ynW9JD8E/hs2LCpaHoJ8Nr8q20NTaDvCaiUcLRU7Exgft9TMQATyCcBva9dGoKcohoeApyVT5WtVcEIvCj0At0qQe9Gst8UnPd94HUZmeiZpG+GeJ/hWtMouFAlldXXtJ6kKaWfUVUPNwETMAETMAETaISAHXCNUPMxJmACJmACRSOgiFdFVR8D/HcV5R8EvhWy5ZZX+b0+1LX587IUhjfy0Z5iWg/pIoGFwNTI+u8BTu2iPl7aBEwgHQGVif1oZKg2R49Kd6hHmYAJdIGAHCQqwTc6tva08O9dUMlL9hCBPcL7204JNn0+BF6tTWn7biFQr1pP6HpTnBi+TfQdkkXSVvj4aXjmrcgyuceagAmYgAmYgAm0loAdcK3l6dlMwARMwATyTUDPvY2ASeFHH7y3hvKCq+uorg/rXwPjU5insjNnuu9CClLFGPJS4K8xVXUNxUvbFcMaa2kC/UVgP+BXEZPVy6dW387+ImNrTSC/BFQ2/Jcx9ZYCrwRuyq/a1qwgBHQd/aROKXkF0im7LKkcpMzVd8VewEkJpemrobkn9D1U6dVGROXRTweSnH4fBtRPsVJWv5G1fIwJmIAJmIAJmEATBOyAawKeDzUBEzABE+gbAiah8f8AACAASURBVLNCw/Ykg9UvQj8rkwb694UhoF4eH4loew7w5sJob0VNoL8JrA88EkOgQIp7+xuLrTeB3BN4f8goiip6RXDCubx37k9frhXUHtjBwMmASszH5VPAV4Gk7DdV11B51G+G4L5GjFaZSJW+v7KRg8PfQz1noqZ1ZY4G4fowEzABEzABE2gVATvgWkXS85iACZiACfQqAT0r1YRdP/XEzrfevALuBLaImHYQMLc3TbVVJtCTBJTBqkzWivhvuCdPs43qQQLq3ytnSFSUGXdgD9pqkzpLQM6z/wW+HFtWvaAVdHd9gjojgA8Bn6nhxMtiTTO92vSNcniKsugKJvs0sCqLYh5rAiZgAiZgAibQGgJ2wLWGo2cxARMwARPoXQKKjv0BoNKS1URlLD8L/Mgftj13EbweuDBi1b+BscBgz1lqg0ygdwl8Bfh4xDz13FHGgcUETCD/BM4A3h5TU+9kR+ZfdWuYcwLrhUw3ZVtWJE32m74L5BxuZT/R8wD1F76vAWbK9P4e8LY6x6rc5RuAyxuY34eYgAmYgAmYgAk0ScAOuCYB+nATMAETMIGeJ7AVcBbwspilcsacDRwP3NbzFPrTwB8D74yYfhrwrv5EYatNoLAE9gF+E9F+IbBzYa2x4ibQfwQuAV4TM/voKtlL/UfGFjdLQD19lQX3bkCZaCpNqd7QtWQi8K3QI67ZtePHKzhEwSKNlLF/I6AS6fXkmOA4dC+4Vp85z2cCJmACJmACCQTsgPMlYgImYAImYAL1Cah02cWhxMzt4QNd/31+iFT1h2xvXkF6R1LvqGh/kL1jGXG9abmtMoHeIqC/4RUxk7SJurS3zLQ1JtCzBMYBlwKTYhYq4+dnPWu1DesUgc2AU8I1Judarfd6XX/fAV6XUTFdo+oTdxxwQMKxnwRULnJNxjV2CuXRd6lznIIGVa4y3hc141IebgImYAImYAImkJWAHXBZiXm8CZiACZhAngmoDMt/A9OBXWN9f6T3vwD1d/hzaHi+GFidZ4OsW9cIqAfInMjqdwFbdk0bL2wCJtAMgb8A/xWZQFkO0b/vZub2sSZgAu0n8ELgj1X6bSkz7v/av7xX6HECer/T90CtEpB6fpwE1HNwVUOk0pDqvaaqGZOB04HdE1g24oRL44C7ElAP1Jt6/FzaPBMwARMwARPIHQE74HJ3SqyQCZiACZhAAwQUHa3eCf8DqJxMWlH/NmWy/Ry4rMGyL2nX8rhiEVCk8JsiKisq+iPFMsHamoAJBAIqMfaJCA1tpEb7/hiUCZhA/gnsC/w6pqYcJq8Ers+/+tawgAS0X3ZgyGBTSfq0IofbF0LG3KrIQbpWfwLUm0vHvheYXScbL67H80NZ/B3qKKgARAWX+W8l7Vn0OBMwARMwARNoEQE74FoE0tOYgAmYgAl0hcAAoL4H+shV9Gcz4tIszdDrrWM3BOScjYp6AP61t8y0NSbQNwSUFa1gi4osAp7XN9bbUBPoHQIKtjo5Zs4/gxPu0d4x05bkgMDQ4Ag7oUrmZT319P54VMiyHowN1P6bMrB1DUdLnMfnU8l7BX2dm8IJpzkVgKjSlfXEDrgcXFRWwQRMwARMoD8J2AHXn+fdVpuACZhALxAYBfxvaFhe7yM2ra360FWWk8UEjgj9QCokvFnva8IEik1gTCgBFrViC+DuYptl7U2gLwkcDxwTs1yZcfv3JQ0b3Q4C+sb4eOjblmV+ZZd9GLiojuNM5fJVmlI9DOuJnHDvC72H6/WbTpNVp3UuAd4CLM9ikMeagAmYgAmYgAk0T8AOuOYZegYTMAETMIHOE1BUqpxvKivWCrkReDNwTWQyPSP3AK6tkg3VijU9R34J/BbYM6LeccDn8quuNTMBE0hBQGWGlclaEW1EqsSXxQRMoHgEfgy8M6a2sorksLCYQDMEhoV3vqMzTvJ34AOhx3TSoXIWn5c0KHx/1Mum0zPtByl7050Yvp2eSLGuh5iACZiACZiACbSQgB1wLYTpqUzABEzABDpCIG35lizKnAEcGesBt3XoDXdL+GB1xGgWosUdq/N+a0z9qcDi4ppkzU3ABIAvAZ+MkPBmvS8LEyg2AWUZvS5mwmeALxbbLGufAwLq0SbH1j4pdVGJYznflLWWRiYB84CdUwxWTzj1jTsVWBLGSz/1iVNJ1rRVQA4H5Li2mIAJmIAJmIAJdJiAHXAdBu7lTMAETMAEmiagRuNzgMlNz/T0BG8FzozMNySUnlHfB4miRlWKZmUL1/RU+STwMeCrEdX+Arw8n6paKxMwgQwE9gYWRMbLqS7nusUETKCYBDYCLq3yd3wYoMAqiwk0Q0DfGacDuydM8sMQ3BHvHVzvMPWtnpsyc60ZGyrHKjtPvefiAWatmNtzmIAJmIAJmIAJJBCwA86XiAmYgAmYQJEIjAiRzSo/mSTqw6BI1HHAC+sMrvZRWs3JJwfcN4G1SQv794UmcDnw4ogFamz/7UJbZOVNwAREYD3g0RiKLYG7jMcETKCwBPS+9kdgbMwCZcapnLTFBJohkNRfTYF6+skaoNdpB5z60n23Tl+6Zhj5WBMwARMwARMwgQQCdsD5EjEBEzABEygSgZcAvwTG11Ba0afqC6dSLcsiY4YDu4aPz6hzRUP0QSrn2qowvpaTT8489Yn7R5GAWddMBHYBroodsQVwd6ZZPNgETCCvBP4cy2g9BDgrr8paLxMwgVQE4tmtOuh+QM4Tl49OhdCDahCoVfZeZSE/BaiU8ZoG6O0G/LrO90wDU9Y8RL3mVKryvlZO6rlMwARMwARMwATSE7ADLj0rjzQBEzABE+guAZWFPBY4poYal4UPzEU1fl/LeRePkt4jlLis5uSLO+u6S8Srt5rAF4BPRya9AJje6kU8nwmYQNcIKFPh6Mjqp4Q+Ol1TyAubgAm0hID6W6kUYFSuBvROt6IlK3iSfiUwNPSCVoCfRAF5Kld+DjDYIJT9ATnG2i2q8qGSrJXecWnW0x6hKoc8DKgPtsUETMAETMAETKBJAnbANQnQh5uACZiACXSMgBqOK1PhZVVWTMpO0/NOjpXPx469BHgbcE/49/WB74V/q2bYjSEL7pqOWe2FOklAZUt3jCz4ztD/o5M6eC0TMIH2EdgLkGO9ItqUnNK+5TyzCZhABwkoSOu42Hrq+7hPB3XwUr1JQNUxPgLMAj4AqD9wuUFT9U2ia1U/1eTaUHlBz6tmRO+0R4Q+iWnnGQDeBHwtVIRw5lxach5nAiZgAiZgAnUI2AHny8METMAETKAoBOpFi8qx9rk6/dmUzfZTYM+YsfHjDgJOBZ5TB8p7AWVNWHqLgKLk1UemIur1p54y8Z5RvWW1rTGB/iIwukqvnucCd/YXhp6xdmLYFFcQjZypKj19G/AIsLpnrLQhWQgoC07ZcFHRe50cCRYTaIbAKGAMsLyZScI3xg+AQ2vMo8zNdwCvCU66et8ktVRRVZAPAv/MoKsy/fSNo0zxyprzgaNcvjIDRQ81ARMwARMwgSoE7IDzZWECJmACJlAEArUy2KS7+jCo/4c+NmvJa4GLY7/Uht0bgMsj/z4J+A6gspS15MRQiuaJIoCzjqkJKPPxyMjoOcDBqY/2QBMwgaIQ+BPwioiy2gT9eVGUt57PIKAN8W/VcK4oM15Z6zcANwELw8a5/l3vDY30bTL+YhBQ1pveC6OibKPji6G+texxAjsBcwH1Ha4lekYpy06lIBVguG9KJrq36TvlGxkdheuFnnbqaxcXzade2StT6uBhJmACJmACJmACMQJ2wPmSMAETMAETKAKBeptsihRVSRiVWqkmwwH1bfif2C/PBd4FPBT798mh7ODuNea7CDgEeKAI4KxjagL3AptFRqsEzy9SH+2BJmACRSEQ7/WojBmV6bIUk4Ce7d9sQHW9M8gZp3cIZc3pv5cCehYog67R3k4NqOJDWkxA2evKaH9+bF5lxv24xWt5OhPISiBN/zc54CqBhcpMe2UIElNWXLWMuAeBn4UKHddlLI+5UfhOencdQz4ZnHoOXMh6tj3eBEzABEzABAA74HwZmIAJmIAJFIHAxsCZwOurKJvkgNsGmA3EHWrq5aDI+WpyQPiQrfaRawdcEa6YbDruB/wqcog2MnTNWUzABHqPgDKcdR+viBwvyn62FJPAy0Nfv0bKtNWz+F/BIXcVcCtwc3DY6fmwIuMGdzHJFlvrqcEJF3+WKzPuwmKbZu0LTCCp/1vFtLeG7564qQpIVAadnMwVuS/cnxopu6v+2iqHmdQnUZl1Kk+p76lGe98V+LRZdRMwARMwARNojoAdcM3x89EmYAImYAKdIVDPAacSU28GrqmhirLV4uXF1CtmBrCoxjHjgLOq9IzTcDvgOnPOO7mK+gNGe3Gox582GiwmYAK9R2Ak8HjMrK2Dc6X3rO19i7SBrOf1yzpsqhx0yqBTjyU559RHUI66h907tMNnovZycWe7RqrqgbKJrs2NllaknwhsAPwofLfUs1s9qVWmsp2yW3C+1ar4EV9b97u3x/olt1M/z20CJmACJmACPUPADrieOZU2xARMwAR6msCGISOtVoRmrbJC6mnw/dDMPArojFDKpVY/g3olL+2A661LbUTYMNWmfEX2BH7XW2baGhMwgQgBlafbI/LfbwvPGEMqHoF6z+tuWvO3UNpSjh4F/SwLveiUPRd3AHdTz15f+zDgtJiR6geov/94CfJeZ2H7uk9AZVHPBnZIUCVagrLVWmsPUBVFvh2y6bLMbydcFloeawImYAImYAKBgB1wvhRMwARMwASKQCBpg+33IYPp7pgxKkE0H1Bft6jUKu1SGaNSVirJEs2KqvxOPRY+AKgci6X4BHQt6JxWRBkM2xbfLFtgAiZQh8Dngc9Efq+MhHr9bwwz3wQa7QPXLav0/qDSlsqc02b8+d1SpE/W1d+6/uajomCqvfrEfpuZHwLVqnLEtUuq7NGMNQOAsuu+B6j3WyPyd0CObQUWWEzABEzABEzABFIQsAMuBSQPMQETMAETyAWBo4ET6mhyIvBxIJrVVm1TTh+OB4dSUbWmq1fS6nOAftwDIReXRdNKnAfsH5nlq8Anmp7VE5iACeSZwGuBiyMK3tBAJkCe7es33drVB64THB3U0wnKcDLwnthSPwZUQcFiAp0gMBz4MqBvk3ryB0COuqUtVkoVHz4Ugk+a7Zmpd2f9Pan/nMUETMAETMAETCCBgB1wvkRMwARMwASKQiC+YVpNb21kyQl3L6CyldpcOTA28FvAJ4F6zcrfCJxTA8wBwK+KAs161iWwaZXNgxcD/zA3EzCBniagjUiVAYx+C20TSgb2tOE9aly3+sC1AudfgLe4B2ErUCbO8Wtg39io44FjE4/0ABNonsAE4ExgWsJUysiWo+yx5pf8zwxyuH0qfP+0atpqgY+tmtvzmIAJmIAJmEBPEbADrqdOp40xARMwgZ4mMB74KaD+XPVE/QlUWuU64IeAjovK64Df1plg89AgvVq/uauBWcD1PU26f4xTKVH1CKyISoK9sH/Mt6Um0NcElGXwygiBt4dnTF9DKajxKlOtMoP/BezSRGm1bpmf9F7SLb16bV05IdT/Mf6cVybPqb1mrO3JHYG0mbofARQs2CrRd42qO1Qrq9/sGqpMop9aPbWbnd/Hm4AJmIAJmEBPELADridOo40wARMwgb4goGfWB0PT8EYNvgR4G3BPjQnUD0HlYWr1AvpuyLBb1agCPi5XBOIb8J9OKHOaK+WtjAmYQFMElPlyTGQGl6NrCmeuDh4KyNmyHqDMxk2AHYGNg/NlB0BZc3mRVm+458WuPOoxKTjhlAEfFWXGuRdfHs9Y7+iUplel+kPuDVzWIrN1r1OgmZz8WeRc4C7gqBQHqarIN4A1KcZ6iAmYgAmYgAn0JQE74PrytNtoEzABEygsgYmAyky+qkELvhBKDQ3GjldT8l3D7+LliSpD9VGscpa/a3BtH5YvAtqUUN+nqGiD9sZ8qWltTMAE2kRA2dTRbGj97eseYOl9Akkb4f8CFGjz0g6hcB+4DoEOy7wGUEBWVFaEjFhlwltMoNUERgPfSdFzsJUlaZURfFLICs5ij6qIKCBN30rKnHt/wsH6PnovMNv9sbNg9lgTMAETMIF+ImAHXD+dbdtqAiZgAr1B4KBQKqjRBuLaWNPGywMBh+bRRuzuCXjmh4bjD/UGxr63Qr0wvhihoLJUSX05+h6aAZhADxEYHvrAKQCjItsCt/aQjTalOoGknrLaTD4lHKrrRO8JypjaDFAfpy0BZVJtAbQim66Vm+4+5+kIqBrCT2JDlwB7APenm8KjTCA1gbR9KtP0qU5aVHt8ewXnW5ZMXznSFKgoR2Gl0ofufV8B3pewqMr/q4yz3qUtJmACJmACJmACMQJ2wPmSMAETMAETKBoBlZb631AqslO666P0zcDFnVrQ67SdgByxL4isciTwg7av6gVMwATyROD3Mcf7O6psyudJX+vSGgJJm+FyvilL7vGUy+mben1gJLA9oGyX5wPqJZs2Y9994FLCbuGweCCOplaAlhy0FhNoJYEkp39lrbcCZzaxsL6R5AiTIy9LoOKDgErhau14KUkFHuieeECCXn8HDgPkyLaYgAmYgAmYgAlECNgB58vBBEzABEygiATU1yVNWZRW2ab+CR/PsBnXqnU9T3sIvAi4Ija1NhiWtWc5z2oCJpBTAp8DPhvR7TTgXTnV1Wq1joA2phVwcWiNKdUf9BBgaYNLjgvvDB/NcLz7wGWA1cKhug7iJfbOCI6EFi7jqfqYgPbcVNLx8wkM5LiaASxqkNWocN85LuPxyl5ThtuFdUpITgZOT1Et5IcheGFlRh083ARMwARMwAR6moAdcD19em2cCZiACfQ0ATnhFL2sn3aKGqErIvW2di7iuTtKQOV05FCtyK9SRPZ2VEEvZgIm0BEC8V5QN4WSgh1Z3It0lUC9PnDKet8b0PM/i+jbWhlvXwZenOXA0N/2A4DWtnSWwC+rvAOoRPVnOquGV+tRAhsAPwqVNOqZ2EwvyI2Cgy+pX1t8fWWt6b5zZQr2rwwZ4kllLT8JfKNKJl2KJTzEBEzABEzABHqTgB1wvXlebZUJmIAJ9AsBlVqZCZwAJH0QNsLkeuAI4NJGDvYxuSVwC7BNRDtlQfw8t9paMRMwgXYRGBYym4dEFtgO0D3C0tsEkkrCRfvApSGhrDptPB+VsfSb5lZ5608AV6VZyGNaTkAlQ9W7StnxUZEz46SWr+YJ+42AMmJVwvHABMMbzYKdGEpOKnsui5wfnG/KgEsj2js8GDg54R53Twhc/L80k3qMCZiACZiACfQDATvg+uEs20YTMAET6H0CWwMqJfa2Fpp6dSjJ8tcWzumpuk8gnvHyBKDo5NXdV80amIAJdIGANgmjfbrUw0Yl6Cy9TaBVfeD0Pb0b8G3g5RmRKdvteyFjzplvGeG1ePgOwQk3Pjav+l4pS95iAs0Q2An4cZ17hJxW+6XMRIvqMTU497Lee5Rtp37ayzMapcBHBRokldOUc+9w4N6M83u4CZiACZiACfQkATvgevK02igTMAET6EsCeqZNAj4WyrxkaT4eBzY7RKPf2Zck0xutDccPpx+ei5GK3H1PRBNtQrTScZsLI62ECZhAagLql3NsZLT7P6VGV+iBregDp1LY6p2kPoJZ3zmUYa8N8AuAwUKT7B3lpwG/j5mjXlZ7AP/sHTNtSZcI1Oujpv5rqsZwf0rd9M2jkpB6p5VzL4t8LQQtNtqnbfNQUnOfhEXlgJPT0WICJmACJmACfU/ADri+vwQMwARMwAR6ksCmoTSlerftnsHCP4WoTm3ArMlwXL8NHRuasb8BKNq7xAOAemVUZH/g1/12Am2vCZjAfwgo+y1aKkvlJ1WG0tL7BJrpA/eC8L6wbwOYHOTTALQOHXJIlZLUNwQn3H0d0sHL9C6BWn3UjgHUd7CcwvQB4E2AHGmNlN8/LwSiNXM9vxE4J0HXc4F3AQ+lsMlDTMAETMAETKCnCRRt06ynT4aNMwETMAETQKV/vgNcBvwCuCvlx2gtdHrObQZoo+ylob/HxuH/q+fBjYA2VrSefpTx5kj0+heiyn3qo1pMJdq8/kNBrt34hoE2HxTJazEBE+hfAur/9jigfnAVUTm6m/oXSd9Y3kgfuBGhtNrxsWCONNAeDNlyPwJWpTnAY7pCQP34vhxbWU56lbC2mEAzBKr1UVP5WfWH+12KiVUCUv0p1fs6a9ZtdPoTgY8DjWbBTQDOBJQ1WksaLauZAoOHmIAJmIAJmECxCNgBV6zzZW1NwARMoNcJKBtJkZkV0cfoacBvgBW9bnwB7JPTTdmByoCrSJEccMo6OCii+/eBowrA3SqagAm0l8Alsc11Re3r2WPpbQJZ+8BtC3w9bJZnJaMgH5VsvrLJwKKs63p8YwS+W+X9wCWrG2Ppo55JQE40lZ+tOHkVxKbMy6UJoFTy9lPhpxVM1cvtGw1W/BgFfCtW0r2aTnrnntsKZT2HCZiACZiACRSZgB1wRT571t0ETMAEeouAosq/CnywilmKDlXW1enA30O2Qm9Zn39r3hE+tqPON2ldFAfcGOBhQNkuFVEpoEvzj94amoAJtJmAenh9LrLGTwDd8yy9TSBtHziVLn5LcL5FSxinpSOn3ZcAZcBZikNAJfaUOR8VOU2OLo4J1jSnBPTN85GQySZHlpxhq+voqvuOrr13t9AefVu9HzirgeofaR1wslH2WUzABEzABEygrwnYAdfXp9/Gm4AJmECuCGwDKEMpqWebSkeqPKWyExY38NGYK6MLosxxwLE1dC2KA+6wWEaLSo9mbVxfkNNlNU3ABDISUBktZfdW5FZA2U6W3ieQ1AdOG9TTgYMbQHE98JnwzuLy1g0A7PIhcpL8scp7qTLnlUFvMYFmCCijTYGHFwG/qjORMnV/AOzTzGI1jpUTTiUt9f2Vpv9cZZqk4IXKOAW3fL4NentKEzABEzABEygUATvgCnW6rKwJmIAJ9DQBlfxSX5Qsci3w4xb1i8uybr+MVbabIlfrZYKob8UvCwBkAbB3RE81u9fGqMUETMAEBkJm9fAIih1Dn1DT6W0CSX3gGrVeWfsfBW5pdAIflwsCcsTLCbdFTBtlxukcW0ygGQJ6z1ZlBmXZVpPdgvMtKTgxfuwPgW+HDLsDEhRUYOPbw3We1papwHxgcsIBzoBLS9TjTMAETMAEepqAHXA9fXptnAmYgAkUhoCiQBVN3EzJL/WJU0NwOVrcL675U69NAWWEqO9bPVHZNmXI5VkmAnfFFNwFuCbPSls3EzCBjhL4LbBnZMXDQ4BHR5XwYh0nkNQHLqtCyijRc/FEl8vOii634/+7SrnqJ4A9gCtyq7UVKzIB7dO9PjjRslZr0Du5MuseDw4yle9PcuBlccIpM1RBbOpjlyTuAZdEyL83ARMwARPoCwJ2wPXFabaRJmACJpB7As8HzgZ2aIGm7hfXPEQ53RTZvXWKqYrggPtwrAeFNsxeksI2DzEBE+gfAscAx0fM/WnICugfAv1padpSamno6Nmi581fM5ZzSzO3x3SXgBwJKtMXlZuDE25pd1Xz6j1GQBnZut6+B2TpOanvH5XUVQ/TNREm6nesf1OwQT2RE+59wIV17l9DQ8nKEwDdO+vJPcB+wJU9dn5sjgmYgAmYgAlkJmAHXGZkPsAETMAETKDFBPQs0gfjN1o8r6bTx+TPgTnuF5ea7hsARcsqAy6NFMEBdxnwsogxHwe+lsY4jzEBE+gbAtqk/EPE2tsA9Sa19D6Ben3g0lqvvrSfBu5Ne4DHFY6ASorG3x1UnlI9JC19SmDpr48YPWG/Ux9rkfnKLvtQKJGe5OCKLqnvHZV7VPBcvJebvrP2Ak5K4YSTE0+BKBq7MmbTOEDvz/o7SCNy5B0K3J9msMeYgAmYgAmYQC8TsAOul8+ubTMBEzCBYhDQs2gS8G5APTWSIjQbtUr94k4NmXb3OTq9KsZ4plga1nl3wE0BFsUMUWafNissJmACJlAhoGeRSnZpA7QiKv11gxH1PIEZwLwGrXwwbEifBaxqcA4fVhwC6ourd6Wo6NwfUhwTrGkrCNy4YO8Rq3mOAvyGTJ0+b/9WzAkoCE7Z11mcb1eHzDVl3tYSPd8OBk5OObfekVXSv/KurJ5v+2TMyFOJSv29xB2CLULlaUzABEzABEygOATsgCvOubKmJmACJtAPBEaFPgWHAQem/EhshIv7xT2b2hlVyq3pw1uRq2oCX0vOCxsGjZyHThxzbKxH3SXAazuxsNcwARMoHIGLY/cHBYb8qHBWWOG0BORsfQvw9Ywby5X5db18Argq7YIe1xME5KyV0zYqyoxTdpClDwgsueCgrcuDa+dQKq3rrVamfOrU6fPf0wLTVX5S9yT1kEzjhNM9SBlz16VYW+Uj5RT7coqxzQ5R5Ym3Asokt5iACZiACZhA3xOwA67vLwEDMAETMIHcElgf2Bd4J/CaNmlZ6Rf3Q+ByYHWb1sn7tCo3qb5v+lCOfyx/H/hAHQPyXn5pIaDI3YocAeh8W0zABEwgTuAzwOcj//gz4G3G1JMEtgS+ErJCshqodwf1Z9JGtv6/pb8IyJGhd59oaWsRUGbcd/oLRf9Zu+SCGf9VHizNocRzo9aXShw3ee95qgrRrKR1lOn5JKdvlrK36wGfCj/N6lnreN0T3xt6Jjr7rV2UPa8JmIAJmEChCNgBV6jTZWVNwARMoC8J6Fm1RShP+S5g5zZRUJlClWdRqUrLUwTkBF0WK8l2DvCmCKA8O+D+C/hL7GRuCDzsE2wCJmACVQjsETbWK79SFrBK1lp6h4AyTPYOfWdVYjSrXB+ySC4ABrMe7PE9Q0Dl0vX+Ey+b/mZA70mWHiSw8PyZbxooMRsYVs28Uqn8nsl7z1e5+2ZFjrKvAu+vMZECANRzspEAA09ntwAAIABJREFUgKS5m9VdgXtyDKqks8UETMAETMAETACwA86XgQmYgAmYQJEIKCp0MqASla3uF6dIUmV6NfIxWySGWXRVqRqV5qqIsuO2AaLlKvPsgPsm8D8R/c+uUjYqCw+PNQET6H0C2jQcGTFTPUrldLEUn8BGwNGhZ1sj1mjjXSUn72zkYB/TcwSUAXepeoBFLHsSkCP/bz1nbZ8btGjBjCNLlOT4qisl2H/y9Hm/ThqX4vebAacAB0TG6hvlCyHTspmekypvqQzg96XQI8sQVZj4JKDemBYTMAETMAETMIFAwA44XwomYAImYAJFJaB+cdMAlRRUico0vRLq2Xo48OOiwmiT3uopEc0QULTtCYBKVv4B2CVEgOs85FG0SarsyYrMAtS7xWICJmACtQhcBLwu8kuXrS3+taJvXmVEfxt4cQPmaDP5s6EfYDOb3g0s7UNyTmAmMDemo4KV5ISzozbnJy+teksWzPxi+anSjWr4VjWMvbKxVoaVA+WBaZP2mfOPtPPXGaegw9NDf2zdhz4CnAmsacHc+m76InBUC+bSFHa+tQikpzEBEzABE+g9AnbA9d45tUUmYAIm0I8ENgUODR+R8XJAaXhcDcg54yyHp2mpzKQyxqIizsvDP8gJp02mDXKaUb8XoBJhFVHUsHR1P4o0fxEeYwL9S0CBBsowqIg2O9/avzgKb7nKrSnLQw60RgJ1Lgu9va7086Pw10K7DFCmvTLuo/Jn4JUuU9ou5J2bd8mCmaeVn6q8sa58VP2XyP+MuGnI2vK0nfabf3cLNJUT7sRQkvLCRBWyLahgRpWLPC7bYc8Yrfdr9T5UT8yVTczjQ03ABEzABEygZwnYAdezp9aGmYAJmEBfEtCH5L7AxzJGuX83fIA6sv3py0bOKzmxKqLIVmWCROUFIRNOzri8ibIZ3xlRSv+tLEeLCZiACdQj8ArgT5EBymJ5rpEVlsDLQzBGI843lWD+ksupFfbcd1JxXSsq2x0VZcYd1EklvFbrCPzr3DeMHTly+Oxy+RnvwrVT4LS0vHPqMqn/LZf/NO+KqdOOO+64VvSKHA6sbp11z5hJ5f1nAMfGql6kWc49MdNQ8hgTMAETMIG+J2AHXN9fAgZgAiZgAj1JQBHvKtMiR1yaTTdle/2iJ0k0ZtSugKL9o/IS4Ioq070j9IRrbKX2HKXtj4dj517ORJWWs5iACZhAEgFF8Y+ODJoCLEk6yL/PJQFlxZ8FqF9XWtGm8mfCe0ErNs/TrutxxSagHoFxh5sy4+KOuWJb2QfaX/ubWZOHDinL+aZS609LuUypVEpfSqHMvCn7zFOFjSLIOODdIdguqZrI7SHrTcFtK4pgnHU0ARMwARMwgW4SsAOum/S9tgmYgAmYQDsJKKJTmx4qiVKRvwHnhLJAypSTqJfZIcDSdipTsLlPAt4b0fkS4LUFskGbHXMi+jqDpUAnz6qaQA4IxDOAdT88JQd6WYXsBJQZ/y3gPSkPPRf4KHBLyvEeZgIVAtpb+SPw3zEkeheNl6g0tZwSuG7BjFcPUtI7pBxS2aRKf7hyufydqfvM/3C2ibo6Wtl2qnCh/s7qnVkJRlEPur+En2vbmJHXVeO9uAmYgAmYgAm0g4AdcO2g6jlNwARMwATyQmAi8DPgVRGF1ET9a8B44I3ACOAbwNq8KN1lPTYClgFDInrIoTWvy3plWV6965TVWBFHoGeh57Em8BQBlZZ9Qw4zXDtxfo4GTogspAwqBWpYikmgWo+uuCXqY/S50Gvp8ZyYqWx+bX5Xeq/mRC2rUYfAFsClwDaxMUV7j+rLk3zdglmHDFL+eS3jq/jX0nEa4BNT9pr31XSDPcoETMAETMAETKDXCNgB12tn1PaYgAmYgAlECeg5p403OdgqcjWgjRCVmLI8m4CasX8l8s83ATsUCNSGVfr1KIJX2Y8WEzCB9AQU/f574LA+dMKpb9ifI6juArZMj84jc0YgqQ+cyisrQ+WvoXtTt9SXw02ZJ68GXhOy9RU0pD50luIQ2D044ZRJVBGVMt0DuKw4ZvSXpovPn/ExSqX6TrJSSb3d6oKp6aQbKL9tyl7zFRRoMQETMAETMAET6DMCdsD12Qm3uSZgAiaQAwJyhqjZt3pl/AtY02adtOGhkkBRORxQ3wLLswncCGwf+edPAEWK2j0iVipuIbCzT7QJmEBmAscBx4ajlEWscr39JI8CcohUZCqwuJ8A9JCt9frAnQZ8Gri3C/ZWc7jF1dCG/QcAZehZikNAWfjKxo/KHcGpeltxzOgPTRefP/OblNYF7DUn2l2r558b4LVT9pqnsu4WEzABEzABEzCBPiJgB1wfnWybagImYAI5IKCyhtrQPSbooiw0lXrRjxp61w8rbcyASaF8YtQJ8yPgQ8BjjU3Zs0fNBOZGrFNZzk2rZJTlGcBvgT0jCup6Oz7PCls3E8gpgV8CBwTdHg6lfK/Kqa7tUGsBsHdk4vcBJ7djIc/ZdgLV+sCpn5F6vam86Kq2a/DUAmkcbnFVrgQOApSNbikWgQ8C34mprCzLVwJPFsuU3tV28YKZCgjU31gqGRgYyuBg9djBJP8bcH95YMi0qXvNXpRqMQ8yARMwARMwARPoCQJ2wPXEabQRJmACJlAYAhOAM0Nj77jSfwJ+CFwUepC1yqiXAhcDz4lMqEwO9fNZ2qpFemSeuPNKm83adC6KbA3cGlN2CrCkKAZYTxPIEQFlaShzqCL95oT7ZKz0nzZp35Kj82NVshGI9oHTO4Gyu9vtUN4AeF6spGQ2rZ8a/TpAz2dL8QiopLdKe0dFmXGqBGHpIoHFF75xPINDdV+XQzSVbLrNNJbffhnlwab8p9eWB8rTpu41X0EAFhMwARMwARMwgT4gYAdcH5xkm2gCJmACOSKwP3Begj4qs/Q74NRQ8uzxJvWvtua1gLK9rmty7l46/MXA5TGDdgP+WSAjPxYrl6leK68okP5W1QTyQmAs8FAVZeSwUDlKOeN6XV4W69d0N7BFrxvdw/apD9wvAGXAf7lNJR1b5XCLnwb3gSv2hakqDwr6iooy49R30NIFAosvnLUrg2U533ZMs/yQoSOZsNN+DB85llv/dQaDtRxwpQEYHITEXbbyxVOmz399mrU9xgRMwARMwARMoPgEEl8Nim+iLTABEzABE8gJgRHBOaKSPGlF0aHqf6KsuUb6xdVbU44ZOWgsTxGQw/PdERjKRNyrYHDkQJQjsSLa3IqXfyqYSVbXBLpCYBrw+xor95MTTgEhYyIclM3k0mFduSSbXlQZ+NuF5/5g07M9NUG7HG5x9dwHrkUnrIvT6H6q+2pUFDT09S7q1JdLL75wxj4MluR8i1bGqMlixOhNmLjTfoxYbxxrVq/kln+dxtona8UGlhg+aiyrH68Wv/KsJX4yZfq8d/TlSWjOaJ03fa/o2/C+5qby0SZgAiZgAibQGQJ2wHWGs1cxARMwAROAbQB98O7eIAxlrSmKWKV7VBotzQaaIt71gRYto1ZZ3g64p0/EuCplP98MnNPguerGYbtUKSc20WVGu3EqvGYPEDgu9OusZYrK+CoTrtflfGB6xMj3Ayf1utG2ryaBTjnc4gr8JZQ/Va9cSzEJjAcuBbaPqa+ytno3tnSAwOLzZx1Oqaxy96lkvbFbMXGn/RkyTG0kYXDtGm68/AcMrq3eNrJUKrHV8w7mziW/YO2aJxLXKJfLX566z/yjEwd6QIWA3uu/FUq4nhjKu640HhMwARMwARPIOwE74PJ+hqyfCZiACfQOgXeF0k+tsEj94rRh8RvgLqBcZdKpwCmAnHBxcQnKZxJReasvRv7pemBSK05UB+f4AvDpyHoLgH06uL6XMoFeIvBL4IAEg84ADuslo6vYoj5hKldYkTnAwT1us817mkC3HG7VzoH7wBX/ynxRcMI95c15WtSDTM45SxsJLF4w8xjg+LRLbDBuKhN2euZr5No1j3PTFacwuHZ19WlKJbbZ5e2sXfMYdyycl2qpcpkPTd1n3ndTDe7vQfouUVUL3QsrYidcf18Ttt4ETMAECkPADrjCnCoragImYAKFJrAe8H2gHaVW/g4oS0FOuSWhR48yFuTwq5b5JpDK3lA/jqWFpto65W8Fto5M91HgG62bviMz3QDsEFlJjgE5CCwmYALZCSjLuNb9Mzpbr/cx+i9A2UcV0TNDEfiW3iQQdbhp573RjP120PlIyPxox9yes3ME3gCcG1tO/SXlhLu5c2r010qLF8w6EcrvS2v1xlu8hE23jlcMhfLgIDf8/fsMrq2V3VZimxe8lZFjxvPIskUsvUGfJ8lSHizNnLrv3PnJI/tyhPYs1ZP1B4CqXcTlk+GbZU1f0rHRJmACJmAChSBgB1whTpOVNAETMIHCE1C9/oOAQ4H/zoE1yoz7H6BWE4ccqNgxFZTNcVZkNYX1qiTlio5p0PxCewB/jEyjj/CxgMvSNM/WM/QfAf3tpGpgE9D0urNb98Jor6CdgYX9d1n0pMV5drjFgbsPXO9cgh8IQWlRi9TDVk645LqFvcOh7Zbc+vt3jHzssZVzSqVSUkb3f3TZbNtXs9EEJSs+WwYHn+Tmf5zCmtWPVf19aWAI2+zytnX94iQP3PV3lt0WfT2tafKaAZg2afo896Z+JiLtVx4IfLNOUJB6tb43VEapVhGl7deZFzABEzABEzCBJAJ2wCUR8u9NwARMwARaSWAA2AlQf7F6GWqtXLPaXG8NveHavU4R5v+/WC8nRZgeWQTFIzoqu1IbWhVReVL1VbGYgAlkJ6Cw/99nPKyXnXAqdRytQ6Z7jcpeWYpHYCignfXXhnOalwy3f4UgkhfXKJst0u4DV7zrrZ7GJwDx3l/KjHtjb5nZPWuuu2jGNoNrSnMo8ZK0WkzcaT/WHze55vDBtWu5/dqf8cSjy6qOKZUG2GLKGxmz4bb/+f19t/wfDy79R7IKJe4cOmzotB33POuW5MF9MUL3aznW9LcSDYKpZrz6Y749FozXF5BspAmYgAmYQDEI2AFXjPNkLU3ABEygFwnow0qbX8rA0s9GHTJS0aVywKnEWr9LvLyaeLwAuLpgYO4DNo3orA2seImngplkdU2gawSOA46ts/pNwLAq0egvBK7qmtbtW/jjwFci088NGd3tW9Ezt4uAem99C3hPuxZIOa8cbhcCFwP6/4+E45SZr0yPWuI+cCkBF2TYT4C3xXRVQNFRBdE/t2ouXDDz5QNP9YreMo2Sw0aMYcKO+zF6g4Th5UFuvfqnNR1wWmvLqW9izIbbPWPZu6//FSuWX5esSonLn7NBedqWL5vf7xU6dK/Ws1fvI2lFLQkUIHNl2gM8zgRMwARMwAQ6RcAOuE6R9jomYAImYAL1CKwPKOvi3cC+bUb1YUDNzl2mBE4DlLlSETWraDf/Vp/e/YHzIpM+AGzS6kU8nwn0EQH1TlQkeUUUWR7tByeHwa6hzKsc9rp363/VR1J9PnvNCfdS4K8RHvcC4/voeug1U5OcXO2wt5bDLb6WMvPklKsl7gPXjrPT3Tl/B7w6poJ6WkWd/t3VsGCrL1ow480lSnK+KdAvUUaO2ZyJO+3L8FHJcYAqQXnb1T9n1crlNeYtscWUA3nORts/8/flMrcvnM1jj9yVqA+l8nlT9p6vXoH9KjoRXw7fhFkZyAmn7xr1BLeYgAmYgAmYQG4I2AGXm1NhRUzABEzABAIBZTLNDFlqrS4PpawoRb7X+nLup5OwOXBPzGB98EedWUXgob44ymisyMnA+4qguHU0gZwSkANtl6CbsmHVfyVeEuu5wJ051b8daj0MqF9YRcTnmnYs5DnbTuDlwAUpSpq1QpH5wAcBOW3TiBzd6sn6shqD3QcuDcVijdE776WhPHtUc/VM/nmxTOm+tosWzDqqRFlBdqlkzEbbscWk/SkNKKk7hZTL3HbtmTy+YmnNwVtMOoDnbKJq+8+UNav+ze0L57D68VQtVk+eMn1eP77L6h6oLGW9dzQq+o7Rt56qY1hMwARMwARMIBcE7IDLxWmwEiZgAiZgAlUItLpfnKMinwn5GOD4yD8tBqYW7EocEUp36X8r8hpAfe0sJmACjRGoZAf/EZBTXs6nPwGviEz3TuD0xqYv5FG/AvaLaK4ScSoVZykegSQnVystkgN7FnB9yknV50h9WOV8qSbuA5cSZMGGKaNY99sxMb2VGZe1H2fBTG+duksumHlCufysvno1Fxi7+S6M3/71mRW47aqf8fij8fi1p6eZOOkA1q/igNOIJx69l9uvmY0y6ZKkRPnYydPnR9/Tkw4p+u/1dyDnqYIkmhX1aVUJy5XNTuTjTcAETMAETKAVBOyAawVFz2ECJmACJtBuApV+ce8CDmigX5z7Ajz7DN0R642hslzfbveJbPH82qT8aWROZek8s/FGixf0dCbQ4wRUTlIbvupNpHKSFVFPuGgvljNjmac9joWPAl+LGKnMJmVqW4pHoBV94ColJf8QMurljK2VtZa1b1tSicys8xXvDPWnxnLwy9EfFWVOvhK4oT+RpLd6yQWzTi+Xy9FnVt2DN3nuyxj33GhMSfq17lg4l5UPqzJzdRm//esYu7mqMleXRx+8iTsX/yLVgiU4YvL0eT9MNbi4g7QnqetcFSyenTrYuF0q5foNYE3jU/hIEzABEzABE2gNATvgWsPRs5iACZiACXSOQKVfnGr8K9tJEeP1RA6az/RZubSksxF3XD0GqAxS0SJF41kp6pmiD26LCZhAYwTUI1M7h/GNTO1UKguuIirtpDK2/SIvARTI0a/299p5TnJyxe2NOtyuAKI15JKy1pRt/sUMfWfdB67Xrrb09rwXOCk2/MrgnCja+1l6q5sYec1v3rLhsCFrZpfLpE5lU9abst8alTsWzmPlw7fVPHzTbV7FxhNfXHf6h+65mntvviiVCqVyab/J+8z9TarBxRukaicHAd9rILgyydp/A58PJS3thEui5d+bgAmYgAm0lYAdcG3F68lNwARMoK8JqJTO3sDfAHUdr5Q1ayUU9eR5IaCsjRcBGwMbAjeFnhrqA6DI4Xas3Uo7Oj2XSh3tEVn0O4A23oskm1Xpq6NrQJtVFhMwgcYIjA0lJ6sd/UBsg+ylMadUYysW5yg5XcSnInJUqsSgpXgEkvrAVRxuFwP6/48kmHg0cEKNMVn7tiWVyMw6X/HOTn9rLIeBgsaiomAjVX+wRAgsWjBjSonSHGDnNGBKA0PX9Xsbs9H2aYbXHHPnorN59KF4W9Snh6dxwGn08jsu4/47Lkujy6OlwfK0yfvO77X3W5WPPyIEKCQFU0Y5Kf1QWfnqE57UJ09OODm2Z/tbMM2l5jEmYAImYALtImAHXLvIel4TMAETMAFlDPwSGA/8DjgNUATnCqPpKoF4JouUeR6wqKtaZV/8yBAxWzlSm6TqH2ExARNoD4G5sbKL2iRWZk+/iAI69o8Y+8HYPahfOPSCnXEnV1aHW5yBrgtdH9XEfeB64YrprA16X1aVh6goM+79nVUjv6tdf8FBr1lbHpTzbZM0Wg4bsQETJx/AqDHNJ27fc+OFPHzfNTWXzVLe8p6bLubhe69KNqFcvvGJNUOm7XrAnKXJgwsxQg63TzVQtUL30w8A6oepyh2npHBOy2H39tBnsRBwrKQJmIAJmEDvEbADrvfOqS0yARMwgTwQ0PPl06H0R1QfRSKeC5weMicez4OyfaaDeju9LWJzUSOr41l8+pD/Up+dS5trAp0k8G7g1MiC6hX36k4q0OW1/hf4ekSHs4EZXdbJyzdGQH3g3gTcCixMkeGWtMrzAV0PO9QYmLVvW1KJTPVLujRJKf++0ASUfalypFHRe3WtTMtCG5tF+cXnzziUUina/7fu4aPX34IJO+3HsBFZkqxqT3nvzb/loXvks68uG2/xEjbdWoU50on6wakvXJKU4I+Tp89LP3HShN37/bjQm03l8LOI0gXfEwsYVDWMNE44lZCWU3tJlgU91gRMwARMwARaRcAOuFaR9DwmYAImYAJRAsp608fxnnWwKCLx54AiWBcDg0bYdgJbVOmFt1/ITGz74i1cYEfg+th82vhM3sFooRKeygT6jMC2wM0xm9WTU4EV/SBq6nN5xNBlgDb/LCawE6AM0VqNpdwHztdIVgIqqS4n65TYgerPqUCqvpTFC2Z+HFC/31Sy/iY7MWGn/SmVWrftdc9NF/LwvbUz4DbeYnc23Vo+8nQyOPgkt18zmycevTfNAXOmTJ93cJqBOR2jd/XvAwpKyCLzAQUm3F3loMkhsFMlKeuJspTlwFMPW4sJmIAJmIAJdJRA695EOqq2FzMBEzABE8g5gdeETLe04abXAj8GftHGfnE5R9YR9Y4LfRMqi2kHofFO9B1RueoiigL/QuQ3fwBe1T11vLIJ9A0B3atVsrYibwz3+n4B8GDoM1qxVz1IU9QP6xc8fWtnkgMua982NalScNJuNYieCCgj84m+Jd4fhuv9TNn+6nccFWXGXdIfCJ62cvGCmd/K0q94o/G7sdl2+hxprSy//VLuv1PtravLhuN3ZfPt6sUfPvu41U88xO3XzmHNqhTxLCW+NWXveR9prVUdmU33sx+E3m1ZFtT9TkEMev7WEnk85ZhWeeF6ornkxF2ZRQGPNQETMAETMIFmCdgB1yxBH28CJmACJhAnMCSUnjy6QTTqE3cmsMD94hokWPswRY5OiPy6qD2MtOEddRyqH4Q+qi0mYALtJRDfANXfnf7++kXU1/SAiLEfAr7bL8bbzpoEXg5cANQKOsraB04Olx8Bb66x4kXAIcADPic9T2A6cH7MyuWAHA59UU6vDKUlC2bNhvKstGd73FZ7sMmWL007PNO4Zbf+ngfuvqLmMRuOfyGbbxevHpq8xGMr7uKOa2dTLpeTB5dKH5+y99yvJQ/MxQjtOe4FqI9hkoMsqrC8kV8N5SqTWhZoDWUGnlznPlyZ+5NhzjW5oGMlTMAETMAE+oKAHXB9cZptpAmYgAl0lMA2wOwGIhzjSlb6xf0wlP1a3VErem8xlS1S772KiK8amBctgj5eBk72yA5tSFlMwATaS2Bf4NeRJVQKdlJ7l8zV7Mo6+EZEo3PqOElypbiVaRsBBR0poyKpN5cct+q5mkaSApmyOvTSrOkx+SUQ778pTRWIJCfcivyq3bxm15130ITBYYP6ptgj7Wzjd5jO2M2iidppj0w37oE7/8qy2/9Uc/DYTacyfkf5TbNvta24/zruvi7dbaJc4tCpe89TKf88y1Dg7YCCd9JWRZE9+kZRyUlltaV1lKVdS3O/N3yrpvB25hmvdTMBEzABEygKgexvBUWxzHqagAmYgAl0i4BKkmlTspXifnHN01Tz8pdFpvlmKGHV/MydnUHRsB+LLKmeDm/orApezQT6lsDIULppIEJADrh4T8ZeBfQiIJr6IMe/AgAs/UtA/YfkIEgq56wNaGVepA0mUsm14+tgfQWg57qlPwjES4jLamXGKSiiJ2XJb2bsVh4YUOab+oYlypChI5k4aX/WG7t14thmBjxw9+Usu1WVz6vLmA23Y8upb2p4iQeXXsl9t/wu1fHl0sCeU/eek25wqhlbOmhU+M5QgEIW59s9gJzOqoSS1UEmJ5zK8345wZK/A4f1SxZpS8+qJzMBEzABE2iIgB1wDWHzQSZgAiZgAnUIaGNWTeMPAt6asdxIGrDqQXQqcHZopJ314yzNGr02Zhrw+5hR2jS8roCG3gpEd1d0jalkqcUETKAzBFT+7nWRpY4MfV06s3r3V1HZv40iauwK/Kv7almDLhBYL5RIe3+KtbVjr7KRS1OM1ZAkB5zeseamnMvDeoOAypK+K2bKKSGbpzcsDFYsOX/WvuWB8mzKjElj2IjRGzNx0gGMGL1JmuFNjVH5SZWhrCXP2XhHtpjcXFzYstv+yAN3yUeUKMvLlKdNnT5/ceLIzg6Qw+2LwFENLttMmci092VVWFGWnfvBNXiSfJgJmIAJmEB6AnbApWflkSZgAiZgAtkJ6ANMEYafblOWgPvFpTsnKlGjjb+KnAsoU7Fooq72v40orZ4QYzNkFBTNXutrAnkkoAxUZaJWRH3RDsyjom3SSffP6O7qh4HvtGktT5tfAmkzLaIWKC3mFylM0gby9wGVjq4lDj5JAbIHh6jXoPppReWzofdyT5i7ZMHMd5efCrRLJeuN3Wpd5tuQoUq4ar88ct+1LL1Rp6G6jN5gS7baWe3ImpN7bjifh5ctSjFJ+Zo1g8OmPX/fsx5KMbgTQyaGkpMzmlhMZSI/H+ZJW4IyutxmgJzT0Z6tcXW0xqGAKmlYTMAETMAETKCtBOyAayteT24CJmACfUtgfHC8HdGGDLhqUB8MH1CnuV/cs/Co4fltsX9Vc4rauwf5vWz1Ma1rqiI/Db0l8quxNeskATmZlY2lnjg3AXcA9wM3A0+Gf1P5N226NLKh00lb8ryWMr6ujCgonuvnWeEW66aIeZXwrYgcKo3XG2uxcp6uIwT0Da0d9pMzllbTM0sZIUl9u1TqVFn+en7XEvVV0nyW/iKgoKNLgZ1jZiszTu/AhZYlC2Z9tkz5c2mN2GDTqUzYcZ+0w1sybsXy67j7+tp92kaNGc/WL5Bfp3m5Y+FcVj6sKvz1pQwXTZ0+L+6YTTqsHb9XSWoFpESz5Btdp9lebS8PFTLq3Ud1IlXuclmjSvo4EzABEzABE0hDwA64NJQ8xgRMwARMIC2BEcDhoW9JtERX2uNbMU5fqj8Om1fqSzTYikkLPMcXQgZixQSVStMGehFFjtYNI4rvBygL0mICIrAb8GtAAQBp5G9hI1wl4VSOVZs9umc8EZx1ctLp39L2bEqzZq+MuRPYImLMq6uUue0VW+N26Dr7R+QfVZKy/XXPepVmMe16JfCTBgKM0mwoK3vkBwmZG6LmDLhiXjut0Pp5wB9jpXA1rxwwKhFcSFkOofIuAAAgAElEQVR0/syTSyXek1b5jbfYnU231p9iZ+WR5UtYer1eNarLqDGbs9XzD6E0MKRpxdY8+Th3XHsWqx7TY6a+lMvlM6buM19VR7oh2ldUn2ndu5L6YWbRT990CjbQ9Z5VdAKODeV86x2bNjM56/oebwImYAImYAL/IWAHnC8GEzABEzCBVhFQucmvAO9LmFAOoOVhzLDwodYuZ50aKKj8Yj/3i7svVv5TvWpOatVJ7+A8+kDWeazIvRkcLR1U00t1kYCcID+rUp6rFSpV7lsVZ52ccguDs059CVUOtZ+cdafHyuOdEHP0t4J5nudQZuXGEQWVsRTNCsyz7tatOQJ7hD60OzU4je4Tx4c5oplwKjup7HSVeH1xirndAy4FpB4e8nrgwph9ClKSR0rPpsLInX+ZMWrFw6U5Jdg/rdKbbftqNpqg227nRRlpykyrJSPX25Stdzm0JQ44rbFq5XJuv3Y2a9coNqi+lOCEydPnqex/J0V7iipDrczwetlmcZ10L9R32u4JmcQaI8fikgaMegmgMtn1ArO+BajnnIOtGgDsQ0zABEzABNIRsAMuHSePMgETMAETqE8gqeG1PrJUPlCRkYpmLEemGwA2B6aFkk77tgm2MqXUcPsPKco/tUmFjk+rkkQ/iqz6MDCuoOX35gCzIrZ8D/hgx4l6wTwTULSzeoYc3WUllUWn+9xjwD/Dps4NoRymnHUKZZfDrsii7Bs5OytyedhEK7JNWXQ/J9ZH8yOhV02WOTy2eAQmA3I+a8O4nugeoLKs9TZ99V50VbgXqHnVCzKUs7wHUAa4nb7Fu4ZaqfE7Q8WH6JzXAnIS630v93LtglnbDVCeXUrndKZUKjFhx/1Yf5wqHXZHHn3oVu5cNL/m4k9lwL2V0oA+b1ojKx++jTsWzks1WYnSUZOnz1UPyU6IemG+F1AQjgIx04qcxSrHq8A6lXX+csKB5wMfCO9WadfQOAVKyFtaLyvvEuAtkeDQLPN7rAmYgAmYgAmkImAHXCpMHmQCJmACJlCHgJ4l6r0U3YyNDtdGlD7OVD4k6nirNqXmUvSkxqsmfzsy4yr94lSmUlGVvdwLSiX2ohuFXwM+XsCrWR/12kyK7mZog+lPBbTFKreXgCLoz2vvEi2ZXRl12lDSxtDiApbK3QxQFmpUFEihjNt+kA8B344Yqgh7ZQBYepeA3k0URJSm4ZTuQ3u2MUjkXEABNg/1Lm5blpLAMSGjMjpcmXF7pzy+a8MWXjDjFUPKpdnlZ5YzrqnP0BHPYeKO+zJ6gy27prMWVgbcnYvPoTxY/fNhxOiN12XADQwZ3lI9H1m2kKU3LEg1Z6nMmyfvM0+BIu0UBQ7om+K4jIvou/DDoVyqvguTgjgr0+vdTiVKs7xnpHHAXR0C/KSXxQRMwARMwATaQsAOuLZg9aQmYAIm0FcEtg5lHtXsOi6K8H4zcHEDRDSvGrG/rYFj0x7Sy/3iXgMoqjMqOwI3poWTo3HxKG99JHcv/DlHYKzKswik2WzJGzZl56pPiZxySUEKedJdAQwq71SRfupJ9cKQ3VixXYEd0ZKUeTpP1qV5AnI4K4v/gBRT6bmr95YdAGVup+1JmWLq/ww5ImS3F+l+kcU+j81GQNemromoqPqBAtlyKYsumDVjoFyW8y1Vo7SRYzZni0n7M2zk2K7b8/i/7+G2a86EcvUW00OHj2a7Fx3BwEBrHXAy/IG7/say2y5NZlDiydLAwLTJr5/zl+TBDY1QgKSy1rJeY5eFwARVB4hK2nvsicHptzKl1voWUsBCvew8O+BSwvQwEzABEzCBxgnYAdc4Ox9pAiZgAibwFIF4mcMol++GD6VVDcIaETYVvpixtEnW5RQtfGgoEZf12LyOj5dsVL2cmXlVNkGvC2J9vb6Qoql6QU212k0S2CBsTMvxXySRA0fllZQRV5RNdd2XPxWBfEbo01Ik7s3ouiyU9K3Mob5d/2hmQh+bSwJpszMqyv9vKEeq3Xf9jei/WynKnD28SgZqK9fwXMUjoECOeHamgtiyZie13fJFF8z8YKnMd9IuNGaj7dli0n6UBtQ2uvvy+Iql3HatHHDVH9XDRqzPtrsdzsCAqjO2Xu675Xc8uDRV9dk7BoaUp016/XyVvm6lZMkGjq6bVEby+SFoQaV+60laJ5zu3ervluQkFEz11LyplZA8lwmYgAmYgAlECdgB5+vBBEzABEygGQJJm92vA37bzAKAvmC1gZXUH6CZZSobZkXZ+E6ydVvg5tigVpyLpHXb8fstgDtjE6uXwzXtWMxzFp6A3m0/HXrBFc0YZQwri0HO8yLIq4HfRRS9C+hubbDOUlPvmjdFltRz5JudVcGrtZlAVudbPJOiXoWARlRX1v7bQ0nvRo73Mb1LQD0HVepdvQSjomeK+h/nQhZdMOtLpXL5k2mV2XD8Lmy+3evTDu/IuNWPP8At/zyDcnlt1fVUenL7l7yPIUMUQ9geufv681ixPE3FxPLfR41ab9o2rzrjiRZpsiug4MpqVU/qLaFrUOddwUa1RNmQKmmpfnJJoj7QetfTe1M1yfLtqGe5ghoeSVrUvzcBEzABEzCBRgnYAdcoOR9nAiZgAiYgAopW1IeLSi3FpZUlPWpFMaqUyWrgVU2cjnuANwCXR+dYsmDmn6E0d/WQ1XN3ef25ynQoknwpfOhWdFZWhrIziihqzh7d1NZ5iva1K6JN1rm9BNQfUBsz4wCVCiySqKyjsnGLUipWm19jIoC1OadSmv0gH4RnZHGoP42eJZbeIJBlA7disTaP9byK7sy/EvhJ6G/bDJkiZsk2Y6+PzU5AmUNywunZFxVlxqVrHpZ9zdRHLFkw84zyUw7kVDLuuS9nk+dm9fOkmrqpQWtXr+SGy5WEVT1mTw64HV/6IUqlNm61lcvcfu1sHluhuJdE+eWU6fNa0aNUDrKPAF9NXPGZA+RQ00+aspE64ap6Ua9kZGV29R7XPTfej1bXv/79oyn11DeTeilW96imnMTDTMAETMAETKAegTa+FRi8CZiACZhAHxDYH9CmYzW5CDhELQtaxEG9hn4Z66fy+9BrRRtlKq+oHkQ7Z1xPH3Aq/fafKMpF58+cWSqtKwX3lJQ4l3J57pTp85/+t4yLdHD4ACCHYbQfkZqWn9pBHVq5lPpX/Fdkwo8BX2/lAp6rLwjonVcZApWaUPr/KqNUke2ATcJ/aONHWQSVeledduRpo0o94dYU4Myot0rU6aRNr68VQO9WqKhrJOpsfAhQXxxL8QnoPvHesGmcZiNYFutdSM/a+2Lm696jIKHTmnDCKdXlw4Deq3olU7/4V0k+LdizSuUJZfbIEazAuI7LogtnbFRaW5pDidemXXz89q9j7ObxZL60R7d33OonHuLmf6jFXvU/xSFDR7LNCw9j2Ii0t47G9F2z6tF1veieXJUmcat00pTpc9/f2ErPOCpLYIK+q1Sm+uQM7zNZ+/gqMGF2cNpJ0VcAB2e410pHOSej2fwtwOQpTMAETMAETOCZBOyA8xVhAiZgAibQDAFtNunDqpq0MgNO89cqd6myIT8OCujDUBHA6kunLJI0m6HR49dNs/iCGedQLr2xilGPlErMKa1l7qR958n5l0eJn5P7gU0Lumk3FVgYg6ySXirDZTGBbhDQu7NKoKokbrvqYi0BZgCLumFgxjWPBFQKqiIXt5FLRtU6MlzOFt1fK6JAkSs6srIXaRcB/Y1rA1fvNml30NOUhpQ34fPAvhkV/2lwyN+W8TgP718CyjJTT86oLAaUHd6qoLhUdBddePDU0tq1cr49L80BAwPDmDhpP9T3La+yZvVKbrri5NolKAeGs+1ucsDps6W98sSj93LbNWdRHkwVr/PZKdPn6R7UrKQpzat7orLlFKSTJWggqwOuWVvUH1vfTQqgsZiACZiACZhA2wjYAdc2tJ7YBEzABPqCgEp2HF/D0lZHFeqZpawQ/UTlWRls4ZejgP8G3hE2vKptpD1ro/vGBTPGPUkpueRkuXwjpdKc8sCQuVP3mp2njXJt/r4oAkilVRSBWkQ5Lna+1U9QvewsJtANAmroIsfYFzJEVzeqZ1H6Umqz7LqIkYPAaGBVo4YX7Dht3r05orNKXn2jYDZY3acJNJKtpncdZcspCyNpo1n3EDngPhTeT2qx1+b1L0LvLv19Jc3rc2gCcQIqw6xnVVQ6+g61+MKZezK4rqdptCJDzTM1fOSGTJi0L6PGjM/12Vyz6t/cdOWplAerVyxUBty2ux7O0OF6FLZf/v3ATdy1RLeLFFIuvXvKPnOVvtesbAacAhxQZSIFYKqyiCpYZL13ddIBp3u3nt8KHLKYgAmYgAmYQFsJ2AHXVrye3ARMwAR6nsDRCc2ytRGpTYBWbcZWc/hdCRwE3FSH9obA3mGTTE65iqiRuEqm/Ue/JQtmHVmmHM3oeGqsnpg1PiPLcNkApTlDGZy7w/T5y7t41uWcUomqqKi03i1d1KmZpeXYnBKZ4IiwIdnMnD7WBBohoMxLlYZUZkxaUWkklUz9NaDSsDuGcqrKrk3qY6iocWXyFiEqW+XxZFtF5GA4Py2kgo87CtBzpCK/qrEhWXAz+0b9Rvq1fTI4XVOloASSeqPQBrayvNVLd3joZ3sNoL8n9TTKMl/fnCAbmomAGpW9L3bE6cA7M83SwODFC2a9DcrqfZhKRq+/BRN22q/tZRtTKZMwaM3qx7j16jNQCchqoh5wWz3/EEauF2/F14rVq8/x0D1Xce/N6fxIQ0rss9Pe81rRE1AVR3Q9Rd9n1JtbGWWNBiaqB9yf20fqGTM3cu/ukGpexgRMwARMoNcI2AHXa2fU9piACZhAZwmox9vP6yyZpixTWo1rZcDpeNX810dfkmgO9X2q9ItThtUzwkYXL5j5pzDfU3PpCOV0pH9inlseYM7UvebNS1KmDb+PZ2Mo8jiLw6ANKjU85cuqnFM5Uh9ueEYfaALZCTSa9aadsE8AV1VZUs6414ReaSpnWU3uAfYDFGCQd/kBEO0t823gf/KudIv00/mLnmPdn3SfshSTgK7bb2ZQXdnlGt+qIKMMS3uoCaQioN6E6tccFWXGKaCtLbJ4wUw9+1SmOZWsP24SE3fS4y79i3aqids0aO2aJ7j1X6fz5Kr/tI5+1krbvvAwRnTQAScFlt/xZ+6/Q0ln9aUEKwYZmDZ1+pxoD9Okw2r9XmVN1WNamWv6BtE99O5GJwvOu1qtDZqY9lmHyjmtAMyVrZzUc5mACZiACZhALQLFeMvx+TMBEzABE8grgZeG0h31+qT8HTgMULnHZqRWDzjNqcwvldbJIkPC4P/UkFnXq2JwbbznWJY5/zO2LEdRmbkDAwNzJu895w8NTZLtIGWgKHI+Ktrk/79s0+Rm9LeAD0e0OTuU/8uNglak5wk0kvWmHTll0Grzsfbu3FPodg0BDIoirybK7J1bAMoHxgIZdA/duQB6t0pFZSspm6kiyga4vFWTe56OEtBm8h9TrugN3JSgPKyrBNSvS9f0bjEtlBnXckfH4gWzvg1llVhNJRtN2I3NttWranFk7ZOPccu/Tke94KpJqTTAtru+i+GjOh+Lcc9NF/HwvaoAWV9KcP1guTxt6j7z9fxqVpQ5rMx3tSRIeu+pt5YygfXuVCuAR9+Tqg6ga1fBlI3KDwFlv6lKgcUETMAETMAEOkLADriOYPYiJmACJtCzBCYAZwLTEixsph9AZWo52eSEqebsa8lG9eIFM/XxeEy9cpNPKVOnHmV1EDdoI71Mec7U6fMXt+lq+Bqg/kMV+Vsod9em5do+7V3AxMgqs4BuZBW23VAvkDsCjWa9yQH+meCMUt5skuhGoo2mWj3DPgt8PmmSHPxe9+QVMT22BW7NgW6dUEH3JfUGrIjKjn69Ewt7jZYT0KbuWYAysOuJnW8tR+8J20hAAVpywm0eW0OZcSqR3LQcd9xxAzN3Xzyb8roKE09JwqvypttMY+OJL2l67U5PMLh2Nbf88zSeXBV/7D2tybYvfAcj1tu006qtW+/Oxefw6IM3p1i7/Icp0+e/KsXATg3ZBFBf771qLHhj6Nm2OlQQkNMvi8g5+NXwzvV4lgM91gRMwARMwASaJWAHXLMEfbwJmIAJ9DcBZZEdm7KUjT58tGn1HUDl1bJIvWbfmidtCcq6ay5eMDPey6j6+Mz+t2dM8+cy5blD1w6ds9N+s+/PAqHO2GHAMmBsZMzhwI9bNH+np1G/vmh/Cu1yKAPSYgLtJiDHkZwnyurKIorKlgM8a79F9X9SYMEOVRY7JTjoirBR9PtYIEY/9Ws8MmQ9Vk6hNrTjJd+yXEse2z0Co8M7ip6fteSkUF62mUyP7lnolfuVgBwt8YoIamKmrM+mShFe/+sZE9cOHZhNubyux3L8FblchlJJPyXK+g9gwk77sME4tUAsptx4+YmsWV29B5ws2uYFb2fkmGhidOfsHBxcze3XzOGJR1Mkt5WYPWXveW/pnHZ1V1KWpp6f4+uMqnzvKVBK/XTVizxNxv1vwveqrvUaHb1zQsFqmIAJmIAJ9CQBO+B68rTaKBMwARPoKIEXhQ3ktOVAVPJDEY4/ApQNlpQponlVjrDWhvi1oafbdc1Yfd2FM181OBg2J5pzsKVXo1z+RZnS3Kn7NN0vTv2X1IepIvdViXROr1f3R54WypZWNJEjsd6GaPc1tgZFJ6DNHG1Cyfm2UQZjtAn/uRBc0IijrF5pXTnmdN0/kkGfbg39NKC+QhVRVpiyVvtB5ESN1vzS+YoGQ/QDg16ysV4fuLyWLlPptu3CvStNP9xeOl+2JT2Bt4b37+gRCjyTE05BXJnluvMPetHgwKAy37Zfd7BcG/V2mEol1ttgK9T3bdiIDRg+aiOGDBtBqTQUlW4shJTL3HLVGaxaubymuls+bwZjxm7TNXNWP/4Qty+czZpVtZ2EFeXKpdI3p+4993+7puzTC78nRVnUeMuBUYDKPusb8fWhF11lRjnbzg+lvNN8b+YAgVUwARMwARPoVQJ2wPXqmbVdJmACJtA5AkPDBvSnGlhSzjM17b4o9C9TppM+3zWnHG+HAOolUW9DvCWb1EsumHlyuYw+/hL3DzSmxT66h/SBuHbt4Nyd9zu7kX5x+sh8QYS/NsKPaeB85OEQZVU+DIyJKKNyNLpGLCbQDgKNZr1dEfoU/rWJiGpd7yozqSjuqCha+/vA74A17TC6xXNqA0xlbyuiQIuNW7xGnqdTVne0vJv6o6pfjaV4BGr1gdO7ylGAAly6LRWHm8p/K9vy5aE8d5GyZrvNsF/XV++rL8WM13Nmz6xAliyYuV8ZZgPqM7dOkvxv8TUGhgxnYOgIho/YgFHrT2TEeuMYPnIsI0ZvQqk0hNJApV1zVu3aOL5c5tarf8ITj9b2WU6c9AbW30SVP7snjz1yJ7dfq9OTLGX42NTp87pZOjmp/1vFCDmR1frAYgImYAImYAKFImAHXKFOl5U1ARMwgdwS2Br4edgE6rSSitpUhlxTJUUWL5gpJ1jqrIUhQ0cyOLiG8mDL98avV4nKYcMG5uz42rlLUsCcHiI8o0PlvLwjxbF5HKJ+ftEdgzuB5+ZRUetUeAKNZr3JcJXTPQ6oHQKfHk8l40YBCaeGjGJt8jd1T0u/fMtGSudo05uWlAZumXbtnWhuyMSurPKJ0Gumvat69nYQqNYH7jxYF6DTLedbLYdb3P6/hEze29sBxnP2DIHvASqdG5WfAm9Pa+HiBTNmQWlO2vFZxw0MUUbcUNYbuxUjRo9j5JhNGb3Bc/PhlCsPcuvVP63jgCux5ZQDGbPRU0mB3ZQVy5dw9/Xp2vyVKb116vS53XJupe0pHs+A6yZer20CJmACJmACqQnYAZcalQeagAmYgAkkEHgl8JOQudYpWHJQzQAWNbNgIxsJ6mWx5dSZ65qwr1h+PSsfztr6KYXG5fKfoDS3NGLknMl7/vSBGkf8IlaeUx/PihAtqpwT+jpU9P8mkIfSOEXlab2rE2g0600b28r2VYnFVnnf1TdHpXiVMdWqObtx3nXvifaSkYNS5Tn7QeJlgFX2at9+MLwHbYz3gZPz7QPA3R20VQ43pc8oK0ll1SoZbkkqqCSueqi6DGUSKf8+/u4oIsqMS13NYvGCWR+GsgLgOiIqUVkaGMaI9TZhxKiNGD5qY0Y9Z/y6MpYDQ4cxMKA/m/ZLuTzInYvOZuXDt9VYrMSEnabnpsfdg0v/wX23xNv/VVe9TPk1U6fPTze4tah1j7sgZPLWm7mfAntaS9izmYAJmIAJdJWAHXBdxe/FTcAETKCnCOiZolKBJ3XQCaeNgq8Ca5shuXjBzGdtRKQpozN2810Yv732xuDJ1StYsew6FG36xMrWB8mX4RwGS3On7jtXZbAqMjn00Yuar5JUf2yGRxePVanRuKPRpdy6eEJ6cOlmst5UFvJjQFP9JnuQacWkwwD1b6zInwE5F/tBngcog7EicoSs3w+G96iNlaxUOVLlfGt3RlmjDrdq+D8SqgL06KmxWS0iMDK8K74kNp8y46I9hesut/j8GV+lVNJzsSuyzilXGsrAsBGMHLUJw0dvzIgxmzJqvU0ZGDqKocNGt6WM5Z2L5vPoQ7fWtHn89nsxdnO1B82H3HfrH3jw7ssTlSlTXjY4ODBt531TVeBInC/DgHq9NyvTqNeqesuqb6HFBEzABEzABApFwA64Qp0uK2sCJmACuSeg58rLwsf7Lm3WtiUloW666NBNV69d1ZDHbNiIMWzzgsMYMkw9wJ+WJx69l0eWL2HF/UtSNUDPyOnBdVlxDM6dPH3+a4B3R3oPKepd0aFFlXgD9oXAzkU1xnrnjkCjWW9ypnwNUDbmytxZlR+FtqxS+lZOdZX37QdRhpTKaFVEz0L1B7QUj4D6wJ0AvKtNm72tdLjF6boPXPGut25pvF1wwk2MKXAg8Mu0Si0+f+bPKOWp8kKJgSFD1jnmhoV+ciNGP5UtN2TYegwdvh4qI9+4lLlj4VxWPly70vv4HfZm7Gb5en1dev35PLI8VcGQq1atWv2qFx74S/Vj7oQ8J3w3HpqwmAIiNKZf3ik6wd5rmIAJmIAJdIiAHXAdAu1lTMAETKDPCGwOfBF4Z5vsVqk2RaVf2ez8SxbMOqpM+bvV5lEW3EBCI6Ytp76JMRtqD6O6PPrQLaxYtpgVD1xPebCpRL1nLVAul66D8txZH/7dkwtvfEDlzk4OZUCbxdKt4y8B5FSsyLHA8d1Sxuv2DIFmst4Uca0SqCrJVLSebN04gf8CXhBZeCYQzdrthk6dWlO9K9XDsiKfBL7SqcW9TksJjAN037irRbO20+EWV9F94Fp00vpkGjmb41UTHgf07/9Iy2DxghmXQCn6/pb20I6Ne6qEZYmhwzdg+KgNGTZyA0Y/Z8K6EpZDh41hyPDRqLw8JG+R3bXkl/z7gRtq6r7Zdnuy0fhdO2Zb2oWechymSegtXTBl+lz1mO6E7ASoj2pS4KbKneq5uroTSnkNEzABEzABE2glgeS3i1au5rlMwARMwAT6iYB8V+oL94nQw6RVtivL64PAP1sx4ZIFM/9cfqq/SlUZMmQka9c+UXMpNVnfcsobE1Upr13DigeW8Miy61j5cO2yNYkT1R5wKaXS3NLjq+dOfuO5tfrFNTF92w/dBog30lOJTZf7azv6nl9gK+CskJ2bxViVU/w0cG+Wg/p8rDIFPxphcCqgzNZ+kPcBJ0YMXQDs0w+G28ZnEZDDTekvKsGapYdbK1C6D1wrKPbXHAeHZ2TU6puCE+6eNCj+uWDGuJGU/gBMWRerUi6l8WOlmbojYwaGjmSEnHIj1mfE6E0Yuf4ERowcy9Dh68O6MpfP3Da7c/E5PPrgzTV122ybV7HRxBd3RPcsi6x58jHuuHYOqx67P81hp02ZPk9ZwO2W/QFVNUkS9bdWr1mLCZiACZiACRSOgB1whTtlVtgETMAECkdgKLA7cASgsjYqNdKIaFNJm5vfAJY3MkH8mMUXzXoea8vRvj3PmnbDzXfhoXuVBFNdho54Dlvv/JZ1kbRp5clVj7Bi+fWsuH8xTzy6LO1hqceV4OxBynOnTp9/duqDuj/w47FskaKX0+w+UWtQIaAasYqcTusIejA4keS0W2WMmQjI2XBh5Ag51WunCGeaOveDpwIqm1uRR5t43uXeWCv4DALddLhVOxXuA+cLNCsB9XFTT+WoyKH2qrQTXXvBm54/pDxEx2wYPyZeUWL4qLEMDq5lzeqVlChTLuczwVwOOZWsVJbc6PW3ZMR64ygPruHhe6+pW85x3HNfwSbPVRXi/Mmqlcu4/do5rF1TO7jwaa1LX5wyfe5n2mjFEODzwNEJa9wIvBm4pkldKvdqfZfKQ1opG/0kcBWgRnn6UWuCfF6UTQLw4SZgAiZgAt0hYAdcd7h7VRMwARPoVwKbAnsCM0KpwTTOONVK+QXwfUCpYy37IFp8wczPU6bmh2VpYAjb7Xo4t/zzNAYH9W1WXSbstC8bjJvS0DlVv7gVy5fwyPLrWLNaPsYWSokHGFxX1mXulH3mXdrCmdsx1RXAiyITfwioWhq0HYt7zp4nEO8vWMvgi0PWrjZiLNkJaDPtMUCbXBV5HpCq8Uz25XJ3hEoWRvspKbtaJQEtvUUgbw63OF33geut661T1nwb0LtXVJRxpMyjVLLwgpmvHyg/Iwij5nHjtt6DMWO3Wffu+/i/l/LEyvtZ/fhD6/5bJdvL5daWbU9lQIpB+jZIKim/0YTd2Gzb/FbkVCWOOxamrA5d5sgp+8z7QQo0jQxR9OKPgnOt3vHnhp6cjfR/057npBCEpR5y6k2bJL8JfX9VnnUwabB/bwImYAImYAJJBOyASyLk35uACZiACbSLgDawlBmhj6IdgY1D/f+loezgnaHHm2q8rGmHEosXzLoByjvUmlsN1NVI/a7rzuPf919fUy5RPGAAACAASURBVIXRG2zJVjur9U9zj9VHH7qZFcuv45HlS6Dc8u+9JaUSc59cs3bu8/c75//Z+w7wuqor63WeuiVLcu9FrkhyoZmSxI4xAVsyxYAlGwgJqSQkk2Qy+TMpk8xMyiSTTHoPkEJokmywAcsQaiihF9tIMrj3XiVZ/d3/W0/3wfX1re/d9/Qk7f1/HvL7nbPPOete33vP2XuvlWq0jtSMonaU0ZiV6on6KBH3hvjscwicB+AhAKNsVsbo968A/BBAwJHwPoel24LWADBqx3wJwC/cOvWR31k1STq3qDGrn/eUWO9GINUDbmZ0RQeud99vPTl7RmVYaWQ0VsaRTt6TNaytuFnT1J+9NB5bvAQDh3AL0G1MduvqaEFXRytam/eDSWoMyrU1H0Y43IpwV2oG5cxrTfUAHOd74uAG7H1nrZfLRArO64rLqpgMGbTNAkC2Dtu9mD7gt3Rtcb9JmBMBfFu/p70kfZrXx8AfabXNFPlB4yD+BAFBQBAQBPo4AvGdFPZxcGR5goAgIAgIAn0XgY21FQvCUE84rXD8jKXILZyExiObsHvjKsCGIictPRsTz74JmdlnsO7EBCAPIBoPbcTJwxvRdCwhenH/ALQqLYSq0kU1pNvrafs+gG8YJiHaST19Rfre+EMB/A3AIoulMbr+bwB4EhV45LvvQem6on/VM8ejDZlJfqVrr77R4DMAfmdYCu8pYzCyb6yyf6yCQTcGU5ldw0rGWA5vg0aKjAB8P5LmdT4A/luzMtGBCxr5/uMvAwCrfi42LdkXK0HD2sqvaxr+xw02VpMxgS1noLFw+Mxe4a52hLs60dZyEC0n96G1cR/aW4+hvfWEXo3mNy7jNrP4fi8cOQujplh9bsTnN+jeR3a/iIPbPRFktCulzS8uq3kh4DncCOAuDz4vB/CYh3bRJlkAbgDwfx4r3pxc8xuRiUSPBsnC4mMt0lQQEAQEAUGgDyAgAbg+cBFlCYKAICAI9CACPKAyH0qRfqylB+fkaeiG2mV/0KBRl87SMjLzMeUCnqUC1Gzbsf5edLSdtPXNSjlWzAVt3Xpx3cG41iZKEgRrCqiBhqrixdUrg/Xsy9s7puzXmwH81ZcHaSwIOCPAZxUrkcwH1vfqmf2suE2UcWym+JN+9wpdX4TZ3L0jld8/KnwQGnVaKDQzoJ8cXJGL2Ei32Qwgzz+E0iNFEDAHk5M9LWPA7VUA+w1JApcBIGWunYkOXLKvVt8Zj1VDDMKNNy3pOp0S3tNKG2orf6kB/+LWOCOrABNmLQf/69eYsEYdudbG/Wg7dQitzQfR2rQPXZ3tEa22nrKC4aUYPW1xTw3va9wDWx7H0X2ve+ij7VAqbX5x2X3bPTT20sTuu8zcl7qCDNSRIcWLkWKSunK3emnssQ2TGrgp5DdjakV7PS5AmgkCgoAgIAj0LAISgOtZ/GV0QUAQEAR6GwIhADxgXAaAO8tzbBbAbEFmST4H4HEAPNxOmcoSTYPauLbymAbY7vaHjL0Awycywbzb9rz9UESrzc5yBo7GxNmeZTJiuu4tjfsigbjGwxvR0RY4S95hKFRpKlRVuui+Z2OaYGydPgiAm+uo8cSE14WBXDFBIEgEjJnWrPwkLRG1R9qCHAQAn5PjAMzTK78oBGPUHCHd0ifJABXwuKnkjqW7PMSNmt/s9VRai9+58H031tDpAwCe9+tE2qcEAm5BrqAn6RRwM481BcB9AEiva2WiAxf01elf/lj1ydIovs+i1q6/117yCkXdmsoVSoGBO0fjNzQr4VQo3a2p6+8Mymld7WhvOY72lqNoadof0ZhjoK67ko7LSKxFKewTO0pw3vdsXI2TDlT7hpFezEDj/Knla4P4biLVPDUG39tsWS/pZwC+BsDLhSOVJTXD+c0RtPH5TD1hVsKJCQKCgCAgCAgCvhCQAJwvuKSxICAICAL9FgG+Lxhs+w8A18SAAgNypBhhlRX/d48G4+rXLlsOTWMWo60VnfNRZOeOePf35uM7sPOtKtv2ERrK2TciM4dSdom3pqPdenEnjzRACwcOZ72CqlIqXHVWWY29+F0wy+RG+XMGV9RQYqBETBAIGoGo1shBnU7otQAzmck/+z49MYGUgxMcJr9J1yMxVokFvdae9nebHmSMzsOXhlBPTz7O8XmgSOqrqJFe9wdx+pTuPYMA/x3zncR/24m0OwGwKna3j+8jsg/8BsBNNhMTHbhEXrH+4ZvJdgzyGo3JFUwu4b3qatpT89MbTg37B5Ry/TdELThqwiXCtHDXu/pyrJSjrhyT2tpbj0b05ro6TkELUHs5kWtJBD7Und6+/p5IoNKDPVBSXn2th3ZuTRhtJf23m06q18rLYgDUHrzQbeA4fmfw+WMA7DMy43AuXQUBQUAQEAT6LgISgOu711ZWJggIAoJAUAjk6BukrwaggfIXAJ8HQFquHrP62kqKatvu8rPzRqLo7I+cNj9m1G559Q/obLcvzBpedAmGjJmT1HVxXpFA3KEGNB8PihXGuATtaU1TVV1aetWsK+45loDFkVdzuMEvA7yrEjCOuBQEWFnJwAgj6fFqH/K5SKrFhXrQze+BD8tlGajpq2Y+uCW/lV2lTl/DgBnyvzcsinpdZX1tkf1kPW5BrqBgiKUqlvv4b+pUa1bzEB24oK5O//ZDKtOfmCAgSwLZCzxR8W1+dPm49s7wP6BQ5AbloFHnYORkFp4mw7QITWW4qwNtp45EquVamw+jtWk/ujqa0cmgHKvpbPSfnWY4cMgUjC0OIkaVDBy6xyDNfjfdvofifA2/LVlcbUyei3Wi/Jbi/vK/bBys01lX3JIBkxF8i06xRq+ES8SeKFYcpZ8gIAgIAoJAiiMgAbgUv0AyPUFAEBAEehiBYfrG2y7D2u/0SLt2h99OQbbfsPr6EWkZXdRRsbURRZdgsEUg7cDWJ3F0L2VYrC0rdziKZt8Eisr3hFGMvvFwg64XxyKfgE2hmpVxxWVV9wfk+SoAqw2+jgAYGpBvcSMIBIkAM7UnA1gAgPct6bnM+pd+xvNDqeTHb6q0ZSnwYdNkSMu4J1UmmMB58CCw3uCfWRu5CRxPXCcWgXh04Hho/IRO5ccqjgqbqcZaFetGkUnNIlJRigkC8SDAABwDcUZjZdz1Xp2+/UjFBV1hRV25bLc+w8bPxdDxF7s1S9zvmgb+P1bJ8U9Ha3e1XFvLUXS2nURXVxt4iOYUmMstnIBxpRVQysjgmbgpB+WZFXA7NtwLVgy6WQjqP84qr/q+WzsPv/P9yCp5K802L4mbpCvhc+5qD2MZm5AJ5be6Li/pLXlZ6YvPaQYXpzv46+tJVD6hlOaCgCAgCAgCbghIAM4NIfldEBAEBIH+i4DThigWVKyyGBmp+igAZtPyACrhVre28gtKwy+cBpo657NIzzrzbL35+E7sqqu2pakJhTIwfub1yBk4MuHrcBuAm+huisqN6Gxrcmvu63cFHAJUVUiFq6aX1VDnL1b7GwCjcN7vAhZNj3Ve0k8Q4KkZ/yGTaouUktS8NOq4xYsQdQ9JteqJ7ynewXqoP3XPjLRjNwP4aw/NJdnD7tR1AKPjztU1UZM9DxkvfgTcglzGEaIBN2oEMVuHyT5RjmhzZaR5Zjw8ftDndHlAzIre2Tb9eLhMirdWn36luSBgRoABN1Y2G42Bua94haq+tpLME2SgcLVRUxahcCRZo1PLWBXX1nwILSf34NBO+8/f7LwRKJr9EUD1vuO2xiObsLvB02WiQOAnziqv/lMAV8kuiOaWRJAFgEFAPue8Gvej/09PjrDj8D8LiOwV7bTkqG9OqpR9XgeVdoKAICAICAL9G4He90XQv6+XrF4QEAQEgWQh4JWX3898fqnTjBiFu7m75qaedHCf0PXh/Pj03bZ+bcXz0Oy1KPIGTcK40qWWfrs6W7Fjwz1oazYXdrzXfPiEuRgyrgczdy1m3nh0MxoZjDu8MVCNi+6hVB2gVSlNVRUvrnrHxwVhFvRxANw8R43VRU/58CFNBYEgEaCOGzlkGWwjtaRT9nO84/YHerj/BvBtA1DUAQ2qmjpe/BPdn2s1allSPzWISoFEz1v8n4mAkw6cU8DN7OkiAH93qJzlvxf+8UTrpzsnre7tuqak1bXrD4F+uWeTgwCTUljB9gHTcKyMY0W3J6uvrfgsoBgYdrXxpRXIHeTKWunqJxENju9fj32byS5sbTl5IzHRRGWfiHkkyuexfW9g/5bHPLnXoMpLy6vWemrs3MhMI+mlMpiJC0zm88NIQA03JgO5PWvdaC29atMFAI24EAQEAUFAEOjtCEgArrdfQZm/ICAICAKJQYBVHwyMjQrQvTm725y1SCpCZohTEywh1rCmYqam1Hon56OnL0bBsFLbJge3P40ju1+2/T0jexCmnPfJlMx6pZbFiYPdFJWJ0ItTisEzVZWd3VZVdMkqBtecjAfxdxoabAEwJSEXXpwKAtYIZOo6bpfqVW7UtEmmuWV2J3MuiRiLVV/PGByzGijId0oi5hyUz08B+KPBGQMvDOqK9T4EjDpwfgJu5pWO1nUf59tAEIsOHFkEvgvg6zY+WZ1xJYDXeh/sMuMURGCc/kyfaJpbJQDqYnmy+trK7wD4llvjUFomJsy8Adl5Rplgt17J+b352A7srGPxqbVlDRiKSed+PDmTSdAorPA7vPOfXryf0DRtfunimje9NHZpw/0n351MgHJ7JvLGuE2nBfcz9A6dfYUBZSfjWSmlE4zvcmN70l6SorjFz+DSVhAQBAQBQaB/IiABuP553WXVgoAgIAg4IZAP4Fc6tYZTOx5EvQBgI4DxAM4FwAxvK7PKwrYK8pHO5psAjFVygV2t+tpl3wM0+rc0FUrH9Iu+6Kjh1tq0DzvW34dwuMPGiYrowGXn9TwNpRNwFFmPBuPammPXi4voYHCgd/9HdFRVBRWuKimrseOxIdUWDwaj9kOHQ8TA7gFx1K8RYGUvdcgYCFkEgIE3P1nTQYHHw59aANX6YaYdBVJQ4/Wkn2MACg0TuADAKz05oSSNzcNDvhujRgrAnCSNLcMEjwCv5wk9QcitasJudFZ98xvHSueIfbxUe1j5Jg2aE7Xrcp2mMnhUxGN/RIDf+UysyDAsnoJh/Kb3FK1hv/q1lbdBiwQ3HC1rwBCMn3E90jMHuDVN6u/UhNu+joVX1paZMwiTz2MeRu82Vvmx2s/NNE1tDHeG5s+8+t4gkiiZDMVnGplTWF1p98y9FsBKt7nZ/O41COdE8ysVxjGCL90EAUFAEOiPCEgArj9edVmzICAICALOCPBQmkETu4NpHp4yiEWqwE6Tq0k6FYhR94dNmKFNaqWoqrddkI+0bOR/ZLVA4FZfW8kDLtsqq4LhMzB6GuWeHEwLY+ubd8IpaDVo1DkYOZmyMb3DGFSMBuM62/3oxWmApt4Lvll+VWhPl5TXXGJCgloPrIYx2nkAXu8diMksewkCvCN5rzHow4MaVp6QTi7ZRordJwA8pB9c7jLoQiV7Lskej1URRk7fbwD4QbIn0UPjbTfdbzxUNFYE9tC0ZNgeRMBNB46aqHf7nB8DH06VHKSB5TeYmCAQFAJ8ppsr3hjQ4DOO//Vk9WsrH4YWoXx2tNzC8Rg/g3Hk1LGWk7uxff09thNiAK7onJtBbejebrvqV6LpKEkqnE1TeKq0rJpU8vEav914wamlSi1ZKzNWJjuNx++vZpMma7T9SwBIR9ng4GCI/ky2qmCXCuN4r7T0FwQEAUGgHyEgAbh+dLFlqYKAICAIeECAtJA/AvAFm7ZM96TQ9SGb362Cd1ZaR06c/aQl/BcAJz3M13OTurXLL1VamKLZtjZ+RgVyC931Jg7vfB6HdtrtCYHMnMGYOOtGpGX0voKHpqObcSKiF9cAaNZJp2cUu0URpdi8qY+m4bOli6t/bwL983qVZfSvGXhjAE5MEIgXAWoinQPgcj3olkgdN6e58kCcVW78Q23E9ngX1kv7mwMOT+qVh710Ob6mzXeZUfOOlGvf8+VBGvc1BN4PgFpJdglOrPb4ms/nBX0+5wCU0KT1tbsoNdbzRQA/N02FFXAMwpmT8yxnvHH1VQPDmdlPQ4swaDhawbASjJ5+hVuzpP3e2nQQ2960lxHLyBqIonM+hrR0Fr72bgt3tWPHhnvR2uRe3KZB3VNaXmXUP4118dxq8I8dQwA1xElROdVhgGiVG2k+/gzgQou2bvIHTgE4uqMmov2GMNbVSz9BQBAQBASBPoeABOD63CWVBQkCgoAgEBcCTlQbzBTkYSKryKzMTouE1XSfAEAqMpobZz8zCpcAsBdai2GJ9bWV5PC35YPJyMrHlDmUZHI3bry3r78LWtj6jEGFQhhbfB3yUlQ83n2FQDjcjpOH3sbJQ/VoPt6d0MzYGmNsfqwznD541hX3RK99tCuDE8zajxr1a0hBKSYIxIIAD2Cu6SEdt+h8Scl7v169+4ZOVxfLWvpan8kANpsWladnpPe1tZrXQ3o16tNE7TE9MNzX1y3rs0fATQeO31nXA9jmA0S3ANyjAHggfsSHT2kqCHhBgAl7/8/UkJVx1ITzZA1rlk3TlMZvQlfe9iFj5mB4kZlQwdMwgTdqbdqPbaSgtElUy8gqwOTzPg7VByrgCF57yzHs2HAPOttZTOZsGvCT0vLqr7i1i/P3ZbpWuZMb7llZUcxswosB/A7AbIsOvwXwVZvvErdntgTg4ryQ0l0QEAQEgf6CgM9jtP4Ci6xTEBAEBIF+i4DThoaVb05c/Cwdu9ciw9Dcz1z9ZAX2l/WxArkQ2n/9V6jhgnoGgUh9aWlDxlyA4UVkqHM3TdOwY/1doAaEnRWOnI1RU6wYS9z9p1oLrvPQ9n+g+QSZ8+zlb6IfFe+2UKguKavmPWW0aQAYrDAaaUHd+W1SDRiZT6ogwMPlu5I8GUalqf/BoBuTBZgaHqs2VJKnnvTh6gCUGEZlggWzznuVPVyx5Ly0sFpQtvKBH3ucuPlZR21TlkXLfeIRwD7YLFNPNvlXh7Vdpz9XvC7fjdbyNZ3OzRwI9+pf2gkCTggwwHGDqQEr45zu8dOaN9RWfFCD4vvU1RiAYyCup62t+XAkEY/VYVaWzgq4sz+K9IzU0q6LB7dTJ3ZFKuG8mAZ8pbS8mpqXiTJWlH/HwbkVm0pUW86Kipz02D+10CB3k2WQAFyirrD4FQQEAUGgjyEgAbg+dkFlOYKAICAIxIGAXQUbXXrhubcSw2a1HLUijAreg/UDKCd18tsBkN7mVBzrebdrw9rK6zUN9mINAIrOvhnZeSzO82bH9r2B/VtY0GBt6Zm5EQH2UBrP23qraTh5qAEHtz+DjjYyifo7N+4Kq+tmXlHFAIXRqB9opGGjlmAQmhG9FWSZd/wIeKEiincU/gOgjtsjAFhRstsrzVa8A/eB/r8w0Rr/WqcZTumlPVpxZVEYaQtUGAugtAWAilRotLWH869+8EHeD16MlUwTDQ2Z5eGk1+XFp7Tp3Qi4JQywgohBNXPluNWqBwG4Q68AtkNlHQAmwpgTX3o3ijL7VEKAwTMGN4zGyrj/8zrJ+rXLlkPTPEV3SEVJSsqetI62E9j62p8jbBFWplQIU+Z8FtwL9CU7cagBe9+mnK27aZp2Y+niGse9l7sXyxbk9WRw71aH/laJDDz7ZIUxafGtaIBJ/0u/UXoTJsww8ZTPYyuz2uPGuCTpJggIAoKAINDXEZAAXF+/wrI+QUAQEAS8I8A0TR6UkjbLbG4HOHablL8AYMWbmbNkBADqklALzsoCpUyqX1uxCpqyGwvZeSNRdPZHvCMFoLX5EHa+VYWuDvsY4fgZS5FbOMmX39RorKGj9SQO7ngWjYcbwIo/v6aAQ8Xl1VYRTd5LDJhEjRto0sKICQKxIjAUAPUpF8XqwKYf6eAYQGbgbYNPXaaAp9Kr3V0J4EHDCjYCKE61FT1WUVGgoX1BGGoBtEhSgM0Jr1qyaMUDXiv4KBJkfLl8G8B3U23tMp+kIuAlYcBInWY3Oe7j+b1Gem0nc/t+S+riZbA+iQBp+p4BQMphozHYcZ/XFdetqfiyUspT1dT4GcuRWzjeq+vA27W3Hse21xmA67D0zeS7qRfc2suT8KxhO7LnFRzcxtw5d1MqdElx2X2eqhvdvb3bwi0wRi1CVmV28+efbum6lrkV7T0Ta6hFEA0EOwXr6JXrYkLFXh9zl6aCgCAgCAgC/RQBCcD10wsvyxYEBAFBwAIBJ6FptwOcUgDM2jYfqvJwiNnZVkYNMG7MR1n8GFgArm5NxUillD1XJEXpYqG0IQ3lW/eBlCx2NnDIVIwtpjRV7zEeJhzZ/SKO7nkd4S4ypvkzBQVNadA09evS8qp/MfUmb5BZ228YgMP+RpHWgsBpCDhV7/qBihUifPasAfCKxwoUP/77a1selpkzFUjPaKcnmjSc1i5dMl8DFihNW6CUopaWqylov1y4YjUrtL0Y9U9Z0R21xwFc5qWjtOmzCLDy4je6pq7dInkQTAo/BnCtxGazAHxYr86wquQw+g3se6rPXhFZWBAI8PuOQThWJxmN3/rPeh2grrbyxwpw1Q8jteOEWTcgM4ekGsm3ro5mbH71NlsKSgomT41UwFHytO/ZgW1P4+geT1Ld+0NKm39WWU2QFbhu33xuzzyWJVK/0KqCjkG7j+pXjM9fK7rK6AVldRyr5qzLIPveZZcVCQKCgCAgCMSBgATg4gBPugoCgoAg0McQcArAuVFQWmmQsHqE2YOk4LIyUiexamWxxY9umyfP0NevqfgilKIeha1FNslZbmdYZ3Y/fmAD9m1aa+uXPifOuhEZWbbSc57XkeiG4a4uNB/bgsO7/onW5oO+h+MHhbFOLqy0uTPKap4zOaJ2kvFgZZULdZbveUiHfovAVTHoih3Vg221+sHhfgDhfotgYhdOvt4PGYbokcrXtdddNUup0AJNMegWqXJz5geLPNhMTzcNby1auWqmR7imAnjH0JYHdQxIyn3mEcA+2sxNty267Af0YB1pvHnP8N65BAApvOd6xEYOiT0CJc3iRoAZZ2bacdI1k55yq1fvDbWVd2ndlUWOlpU3HBNn3tAjVWbhrk5sevkX4LezlalQOqZf9AXwv33V9r79ME4cqvewPPVGBtLnTy2/+6SHxl6bMEGBmm1W5mUPyU3f/wL4rIUDboL4rHXbGJJZxVjd73Xu0k4QEAQEAUGgHyIgAbh+eNFlyYKAICAI2CBQoGfqU7PNyv5Nz7Y28xHa9fslgK9aCFpHfTtRiHjZPHm6kPW1laQiudiucd6gyRhXSqkA/9bZ1ogtr9/hmAE7dvrVGDiUxR6pa23NB3F41wtoOrrVlk7HbfanH1GrupLyqhkWfbabskl5wJIIfQi36crvfQ+B6QCqAMx2WBqrSp7XD0yeBLBFdNySdiP8u679GR2Qh7SxPXh9TLn22mvHhkLaAgUtEnSDhnE+ukea8oXH55vxGZemMiZcVlOz06MvHjwXGdoygBI0JZfHqUizFEHAjjUgEdOz0kJKxDjiUxAgAqSd/5UJCibkMQjnmVahobbyCVYnu0GaO6gI40sr3JoF/ju137a8ehs6280M+91DhUIZmHj2TcgaQIbsvmuk4m8+bsX0eMaaa0vKq60SLmMFh5Xkf7fp7ERBaeziJofgNDcmR7DC3YtWZ6xrlH6CgCAgCAgCfQgBCcD1oYspSxEEBAFBIE4E3EStSUPJirYG0zgXAGAlk5lK0i0z0CngR8ouUnzZC6x5WOzGtdfNCmtpnLetjZm+GPnDeBYWm+1ueACNR+yZ1PIGTdIDfKn3ytXCXTi691Uc2f0SujpbfQOgFGAjD/ftkvJqs84Rq19YBRM1XttCANYCGr5nIx36OQJ2tG48+COlJIP61HFrSSBOTHXnPc1gi7myiidUrLBL5PgJXFrcrs8D8KrBCzPh+Q4I1B69/PJc5OcywLVAUxoDbk4B2djG5kNP4eOLVqz+s0cH1EKNUlqxy38C+I7HvtKsbyJACklSoH0hwcujUBP15PYkeBxxLwgYEfiBTs1n/DtfSRfrHr1meEZXBhMVXPVCC0fOwqgpQUvAOl9Q0rVvee12MBHPypQKYcKsG5Ez0Iplv+/cLJ0dzdi54T60nTrivihN3VGyuMpKZ9y975ktSA3JBL732XQuB2BPUfJeJ95ffJdf6GMSvOh8rnrVgvXhWpoKAoKAICAI9FUEUu80sK8iLesSBAQBQaB3IOBE6cEVcLPxOcNhDt8j3wRgDrZQ5+YjAJy015wqVr4BgBv4uKyhtvL7GkBflsYM1WkXk6EyFPM4DL4xCGdnaRk5mDj7JmRm81w+RUzT0HhsCw5uexrtLWThC9baNTX97MVVRto1DvBHnTYrOhi1FW4OdmTx1s8R4POLgXtSSjLoxizoRGYnM+DG8tbLASwEQA0xN8qiJwD8CcDDAIKkY+oNl55BgNGGic4H8I94J1577VXvD4VCrJTgH/pMuGnAXWUrVvEAzot93KSFynvASMfpxYe06XsIOOngBrXaT+vMBmbmgqD8ix9BwA6BOy10DlkZ5zno/NZDy2aH0jQG4Vw/oIeOvxjDxntlZY3/ojFpjRVwXZ3WOTWknpw4+0Zk57LIqm8baesZhPOUyKfheyWLq78VACLUgWMyi50v3n/UofbyncXqTDe9N+OUb9M1Oq3LHwNYnLgQBAQBQUAQ6HsISACu711TWZEgIAgIAvEgwANkZgw6HSKTwu1LAF4DMBIANznmw0QG5P4bgLU4QjebF7MgGZSxMh5oG6ulYlpTfW3lZgCT7ToXjJiJ0VPLYvId7dTRdjKy8WxvPW7rh2NwrFQwzvPQjmfReHgjNJvyNad5pmfkoLOj5XQ+NkMHpfBUcVm1FW0QAyHGQ5Qr9CBJKsAic+gbCLCqhBWVidTX4rOLmdcMvpB+iP87FmNF3C/0Z2B/OcTh4Sz6+AAAIABJREFUARcTM6L2PYfDM1tMH1t2TXFXJxZAkVoSCzQPh7PeLpBZyfLMXlE6SgB7F61YNcabX0wBYCyT5j1KCma796NHt9KslyPA59X3AZDeOxHm5wA6EeOLT0GAVM+sSDYa6YhZ/enJ6tZULFJKealkwsjJl2HQqHM8+Y23UbirHdvX3YW2U4ctXSmVhvEzKjGgwDfrcbxT65H+zce3YudbK7yNrdTnSsqqfuutsWOr8wFwULvvsK8B+IkHqnG+/JfpepuDXeZFVoWPWbDBBLAccSEICAKCgCDQlxGQAFxfvrqyNkFAEBAE/CMwSM/Up5C6m90L4HUA3zYF7EjNwagWA3V25kT54ZW733F+9Q9Xfggh5yAeN8e5hRPd1un6+563V+Pkobdt2+XkjYpoQfSkUa/i5KGNOLzzeXTYUOY4zS89a2DkYOPQjme6RZFsTNPUZ0oXV/3B9DN1BWsMf8fKSGMlTE9CI2MLAl4R4MOCzzvez26Vbl59UsOEB5Jveu3Qi9vxIcigQNRedNLnjDZaU1E+MiOceUlYqW4tN2BSKmAQUjjn8ppVXq8b9QaN82aSAukBxfo3AvFoEDkhJ4fE/fu+SpXV8/5+Rq8UN87pwwDu9jrJjWuWfSysNFaOu9rY4iUYOCQJusuahm1v/gWtzYds5zRh5vX9JgBHEE4c2IC9mzzFSgGlXVtSVmNPH+J6pSMNyELAZE87phPuR38M4KcAzIlOTAhk+WJUl5DnopRZ+L3D9x398fvPTnvO26yllSAgCAgCgkC/REACcP3yssuiBQFBQBBwROBGAHfFgZGbMPVUAL/WadushnGrnvM0tfq1lbdBi1TZWVpGVgGmzLnFky+3Rk3HtmJXnX3mZygtK0JF01Ni7KeO78D+rU/YZuo6rY80nYPHnIeh4y7GkT2vdQfgHCwrQyucfFnNCVOTKgCVhr/7pU4V6Aat/C4IpAIC1HMjldt/AHDLjo5lvozef0anY+zLVHEUw9lrAmg4gNNOMKsrKjLz0blAC4cXKKUYqKJ+XMqZptS/ldU8wIM9L0aNGSPl7n/pB4de+kqbvo0A6bjv0Clsg1gpk59YnWufFRTEKOJDEPCGAJ/fpBo266KyMo70kp6sobbyG1p3xaijkfpxwszlyBmY2BwvaihvfeNPaG+xY7lWmDDrBgzI91oo7bay3vH7kV0v4OCOZ71Mtg1Q80vKq5iIE48xMYp7VjK42BmfhQ8CoFAdqSvn6Npx/K4z6rgxoMeK5B9aOGLw7VZddy6RLAvxYCF9BQFBQBAQBFIYAQnApfDFkakJAoKAINBDCLAKjhVMFTGOT7oP8vKbsw3zAVynV3vwwMnKWBm1BMDLMY4d6VZdXZE2I09xV2xbpTJk7IUYPpG0//EbqWi2vv5ndLSZ407v+R5RdAkGj+GeL3nW1nwYh3e/iKaj7yDc1elrYB5iUDx++IS5yMkfG+m77Y0/O2b7AqqqpLxquWkgXnfycxq/OSjU8ZyvCUljQaBnECC10c8AeKkKjmeGpKT8aBCaaPFMIgl9XwFA2qio3QDg3kcqllygoBZomhbVcuMhWVKsYOw45A4fhr2vs6Dbj6k1i1Y8QCpdL0bKKmMFB6vfrKh6vfiSNn0PAbfEJK8rJq0bg7v2ZTlePUk7QSA4BK4yBTromd/7/Ag30vM6jthQu+xXGrTPu02LCXYTZi0H/5sw08LYtu5OtDYdtB1iXOlS5A1KiYLthMFg5Xj/lsdxbJ+n9+l2aJ3zSxbfz++feMyvhlt0LL6HWZlPfdqoMVBMilQG24zmlc6S/bnZox4tv3VIQc09LwON+/VvPGYyrvdAjRkPJtJXEBAEBAFBIMUQkABcil0QmY4gIAgIAimCQKybGeP0udmIil9T7+ZsD7RtDPz9q04LEjMUdWsqblBKOdLbTDrnZmTlsvgiGNu3+REc38/9lLVl5Q5F0dkfBXUhEm2aFsbRPa/g6J5X0dnhX14qM2dwpOItf+g0qFBGZLotJ/di+3qXwkhrShlm4t9uWPNGAKQgFRMEUh2BoCtT3NZrdRjk1qe3/f4DADzIitgFI0ds+84H3pcHaMOStZABQ4dh8MSJKJwwEYVFE5GemYW3aqpxeNM7tlOIqMMpBRh0MxXQsnDFqgEe581TWNJQRo36b3wvUg9OTBAgAvFU2pJ5gNWYpPCW6gy5n1IRgc8CMOt+vaoH4U55nXD9moqVUOpat/Y5A8dEKuFUKHHf3FtfvwNtp1hUZW3jSq5F3mDGX/qf7W5YhcYj9u/UKCJKqX+eNaxgvjr/j/G8C3mRWc32vx72meaL8S294s2YpWikBmblG5lZmIhll8nIT4QiAF/QA3pemBI26OPy2U0qTDFBQBAQBASBPo6ABOD6+AWW5QkCgoAgECMCXrjwY3Rt240ZkOTW54Y8LqurrVytAGbcWloiNNlaGvdFBNntBNIYyBo/owID9GqyuBbo0Lnl5B4c2P5UJGDm1zjHwhEzMXziXJA202gHtj6Bo3tfs3WpFA4Wl1Vz02q2RwAsNPwlN7LU0RITBFIZgURpM7mtmVomzL5mgKbP2OPXXDOkIw0LHt+x46ZX9h/84EWjRuSfM3wYBmVnJ3yNmXl5GDSxCIMYcJs4AdkFlH55z04dOYpX/vg7aIbgmnlSkQCcxUyVUpcurHngSY+LYKWH8TT2QwCe8NhXmvUfBEjVyspQVsTOdFg2752VAB4GsNv246P/4CYrTX0Evgfgm6ZpkgKQzBeeTHv10xkNB4+T0vJitw7UgqMmXKJsx4Z7cerELlv3Y6ZfgfxhJYkaPqX9kqJzx4b70NJoLC6znrICVhaXV3P/F4850Uc6+eXek9ILZt1yViWTLp/6An91CL4xeYi0layYi0UbmM9vBgG96snGg5H0FQQEAUFAEOhBBCQA14Pgy9CCgCAgCKQ4AtzMsBqNG4NYNhV+l+eV3sPRb/0j145CON0x+jS86BIMCZgOMtzZih1v3edIRzNswgcwdNz7/OLiqT3pLw9uewaNRzY6HiTbbX/zBhVhxKQFyMgeBMVKD5NtevnX6Gy3T1JWwK+Ky6uZ/Wm0cQB2mv5uFgBmfooJAqmKAKPP1JrhoUqy7SUA15PxNdkDBzmeBqhHli5ZQFpJpcILNE1dFKR/J1+h9HQUTpigB9yKMHDkSMeh33mk1pF+0i74FnGqad9ftHI1tQG9GHW+Pm5o+B2drtlLX2nT/xAIARgCYBqA7lL0buOBManMpGqi/90TfWHFZj1MromVcZ/zurj6NddOgEqnfhz1vxxt0KhzMXIycx2CN2o/UwPazkZM/hAGjzo3+IF7iUfuS3asv8+Rnj+6FAX16+Lyqn+Jc2n8dvuirtfrZ996JwCOHWVtiU6Dz11WvVnm3+g00pRdmB3nvPlMZ4UoExb7sg5wnDBJd0FAEBAEejcCEoDr3ddPZi8ICAKCQKIRYBCOmYGkNvJCqRHrfEjBcUsQuiX1tcu+BGikCrG1qRfcivTMvFjnatvvwNYncXSvfQFfZvYgTD7/U4GO29XZghMH63Bkz8vobGvy7TstPQfDJsxF4YgZoO6blTUe2YTdDbxE9hYGPjCjvNqcQfplANycRo3BhaQdxPsGQzoIAt0IXK5nPfs5wIli9waAx/VsZmMiAIPRpM261ENCwycBMFjTq+yRa689F6HwJUqBAbcFgJb48jYdoYGjx2DQxInvUkvCIonACszWE8ex7u670HKcMpXW5hiAA15YtGKV16wKVjT9xTAKD5Av6VUXWSYrCAgCgkD8CDwGwBwVY/U3KYo9WX3tsosAjc/Q0+kaLHpTy3jIONeCOU/jvtdIw666lc4BuEmXYvDo83z67VvNWxr3RirhtLC7DrUCvllcXv0/cSLAxAXqjf8YADV8vRq14Chd4CUAxnuOlJdM1IrlO9FqTv1FB9jr9ZB2goAgIAj0OQQkANfnLqksSBAQBASBwBHgu4I7yJ8DeH/g3oG/A6Coumchdqc51NdWvuAU5MkbPBnjSrg3C97amg9i27q/gdQrVhYKpWPcjGUYkD8mkMGbj+/A4Z3P49RJUrx42TMah1UYNPocDBlzITKynPePe95+ECcPUbrN1t4qKa+2osoyX4uvmAJygeAgTgSBABEYBIBalBUefVIfhFRwzOp/FsAxh358lpKCkDol1zi0C0QL0+P8Y262dvmSiaEOtSCswpFKNwCkzkuKDRgyuFvDbUJRJOiWnkM5Nf+257VXsOnRR/13PO1R2jJkUc2jRz04oUaMsVyCWl2ceLuHvtJEEBAEBIG+gsBQAM9Y6AEzSYHVSJ6sfm3FNdDU/V4aj55ahoIRToyuXry814aUxfs21UYS4OxseNF8DBlzgT/HfbA1teCoCefFNE19vHRxFb+n4jVWR/43gI94dMQEQQbh3Pai3DAx8BZvtZ7VtDiHjwFo8DhnaSYICAKCgCDQixCQAFwvulgyVUFAEBAEehiBXD3jj/QefrIKnabNsirSXDLzL25766Fls0NpmiOP/uhpi1EwvDTusawchLs6sXPDvWhp2mfrn9mwIyaxCCZ262xrxKGdz+PEwQ3+6SaVQs7A0Rg5+VJk5zpTs3GGXV1t2PTiL53H0fCtksXV1PYw2gwLqkneN2ZKytiBkJ6CQPAI8B8nn0tuWc0MvFEXhNW2pIv0EwGnbwbhSDlkZczqZ+WxfyHH4PF412PtjWX5aa1ZC8IKCxS0BYBKzIPUYg0ZOQMiFW6FEydGqCVzBsdfkB3u6sIrt/0BLUftY2c5gwahvakZXR32MbKw0irKa1ZTJ8aLvQOA2jJRu0yvmPTSV9oIAoKAINBXEDgbALXc8k0L8qWNWb922a3QtN94AWX8jKXILZzkpamnNvs2P4rj+9fZth02fi6Gjg+68s7T1FKu0bF9b2D/FhY+upumaWWli2tIxxivsRqOInykfiYDgd3elYEvBnIp5O303cUPjx8CCJbK5PRV2tFhxouF9BcEBAFBQBDoYQQkANfDF0CGFwQEAUEgQQgwq366vvEg9RmNSuH1AN6OUzuEm2UeDvPwONZ0Uh5ekx6E1JbNQWFQt7byf5SGr9v5C4UyMP3iLwKKe7LE2OFdz+PQDjMT43tjpWflYdK5n0RaWqbvCbCy7viBN3F410vobPdPN5mZMwiDR52HghGlCKW5svZE5nd8/5vYt5lFig7W1TWt5MqV5qxRZp5+29CLThb6XrR0EASShwC/i78J4LsuQ/LEjfpwT/oMvBndMjubhz1WVcX0v0x/Vidv9RYj1VZc88E0TbtEA1jhNjdpk1GqO+A2YWLkv/mjg6kaNs7/QF0dGlY7U+uOOe98tDU14vDbfG3amIbfLVq56laP2NwO4BOGtrzXjM9Jj26kmSAgCAgCvR6BxQAeNq3iIIAPAnCkXTD2qV9b+V1ocNXiTEvPxviZy5GdOzwQ4PZuWosTB+wljYeOez+GTUgEcUgg00+6k0M7n8XhnSTGcDZNw3EtrObPuLLKPrrp5uTM3600NQ/oe2MvGyomof4IgNd3vf8Zdvfg/piVeKtjdSD9BAFBQBAQBFITAQnApeZ1kVkJAoKAIBALAnymn6VXlJFj0a5EIEqZRpqzpwC0xTIYAAqGXagfFF/lsSqOpQZ/0+kst8c4rm23utqKLQrKNr21cMRMjJpaFvSwp/mj6PiWV2+DppFd7EyjztrYs64GqTC9Gn21Nu3DwW3/wKnGPYDmp9ime5TCkbMxdNzFyMgyJxs7z2LnW1Ug1aWdKeDJ4vJqq5I+BnuLDf2YMcrDZzFBIFURKNDv0aUOE2SmNDXa3opzEXxes/rXqJEYddljAbg1FVfPTAurBZrSorSSwYtl2gCXP3IUCou6g278E0pLixNih+6ahtfu/Asa95C+19pUKIQLP/M5HN78Djb/3ZGm8u1FK1bx3evFSIfFysmosQJkvpeO0kYQEAQEgT6IALW0uB8xGrVUGYTjfsWT1a9ddjs0zZjcYNkva8CQSBAuPYPxlPiMFV2s7LKzQaPOi7BNiL2HwL7Nj+D4/vWukGhAQ2dax/zZCx9gQLanjftdJl2x+s2vMXuHUUcGlIfoiUxuWtjUiqU0Q2AJqn4nLe0FAUFAEBAEgkdAAnDBYyoeBQFBQBDoCQRIafY1nZPejTrNOL9XAFD4nJUc1hEjb6vh5oR8hqQd5B+ml84GwIAb00MZbOMudUui9G7q11RcBqUcS7XGzahAXiFleBJnDJbtWH8PKDxuZ4NGn4uRERpK99dwR/tJHNn1ciTLNhzu8D3x3MIJGDb+/cjJH+u7b3vLUWx5zTlmppR2S3FZzR9Nzpny+5zp7woBnPA9CekgCCQPAdIT3QPgfTZD8jCQh4X3BTQlams+ZKGdlrQA3BMVFWM60LEAYSyAilS5jQ9oba5usgsLI3SSEVrJiUXIzI3/QNR1UL3B8R3bse6eux2pdUfMmIniq65G86FDEapKJwunYUp51Sq+39yMlY+kLI0asylYsR5rIozbePK7ICAICAKpjoCZMYHzZWXclX4mXl9buQZAuVsffhePn8Ei8/jMLZgkAThrfHfW1aD5mPE1aN1OA54stU7wi+/C+evNjdr1AH7vgZrc6PleAKRGZdJWp2lIfmd9SU/CsppN0r4B/UEhrQUBQUAQEATiQcD95C8e79JXEBAEBAFBIBkIjADwKwAVcQzGrL7/8ZNtGsdYCelav2bZ7VD22a8ZWQWYMueWhIxtdnp03+s4sOVx27HSM/Mw+bxPI5TGuKW1Mdh28tBGHNz+NLo6WnzPOy1jAIZPmAdW/UHF9ro/vOsFHNrxrOPYp5q0wvMra8yBtZ8DoFZg1GoAVPpehHQQBJKLAGl7q/TkAauRyVfIDPtjAU3LbryEacA9dOWVAzKz0lnhdonSsEADqMOTFEvPykLhhCJdy20CcocOS8q45kE0TUP9AytxaKMDw5lSOO9jn8DAkd06mS/+5tdoPXHcfr6a+vSilQ/c5nFBzIifZmh7OQBv4jgeB5BmgoAgIAj0MgTu0LW6jNNm0MNOK/WM5W2qvTG/Xev4h1Lu77WCYSUYPf2KuCA6vPP5iB6znRWMmInRCWbdiGsBPdQ53NWO7RvuQVuTe3GbBtxdWl794R6aKoedpSddGRk9nKbD9zur5da6JLZyA/hRXUfYKnH2AwDsb64eBESGFgQEAUFAEIgNgdhO5GIbS3oJAoKAICAIBI9AkJz0PDxkFR2r1nqVPfXU/PQRLcN5KG5LlzZk7IUYPpGMNom39tYT2L7uTsfA2diSazFw8BTLyZDy8cjul9B8YidgQ2Vpt4pQKBO5g4siVW9ZA4bGtditb/wJbc2HnXzcV1JezcxQs5HXbbThLxl8YxBOTBBIZQTcAnCfsaDKimc9duP9TH8Wt/twzsMc8ssyGN5l7Pfo0qvfF4ZaoDRtAZS6xIfPuJsWjB+PwRMZdCtC/lj/VbhxT8DCQeP+/Vh3793obLFPbCicWITZy68HaShpG9c8hP3r7OVoFLT7Fq5YbfUstFoC37WkMY3a9wB8KxFrFZ+CgCAgCPQiBB6x0Arms5HPSE+2cW3F9K6wYhCOyYmONnjMBRhRFDsD8JE9L0Wo4e1s4JBpGFu8xG0a/fJ3MmyQLaSz45T7+pX6cUlZ1VfdGwbegtXp/B7zmr3JJC1Si9vz9p8+RSdqSwYd7w58ReJQEBAEBAFBoMcQkABcj0EvAwsCgoAgEDcCfIZ/QddTi9uZ7oB6RN/sbXRYdbXLblTQ7nICoejsm5GdF4zwuivYWhg761ai+bg9xYrVxpxZoQe3P4sTB9bHRDeZnTcSIybOR07BOKgYq96iazt1cg92rHfd+11TUl69yoQH6X9IAxQ1BgRIPykmCKQ6Agwa86a3O5ELulLJjoKSGp73u4DF5z91Pqklslin3WoAcBOASNT8kWXXzNa6tKcUMChZwOcNHxHRbxs0cUKEWjItIzNZQ3seZ+tTT2LnC/+0bc9nZ+l112HotPdk3Q689RYaHjQ/6k5zcXDRilWuB756D16jOw29n9H1jjyvQRoGh8Cm2rKsDi1vXsniGqlCDA5W8SQIxIIA31V8HpLK3mgfB/Bnrw4b1i6fr2lhaly72vCiSzBkzBzXdlYNmCh3cLtTAG4qxhZfE5Pv/tCp+fhO7HzLI6O3wpdLyqoZDEumzdOr30Z5GDRWJpkxuja6OTnKGICjIO5piVUe5iNNBAFBQBAQBFIMAQnApdgFkekIAoKAIOADAb+0GF5cU+OIh4OrvTROlTZ1tZUPKgetiJyBozBxNpeVPKMwOwXa7SwtIwcMCmZkkXlEw/H9G0DKx442/zJpGdkDMXjU+SgcdTZCoYxAFkkKTVJp2pkG7WBpeY3VgTMPSW429KOI3KcCmZQ4EQQSiwD/MVKzw+5hwRJaHg4GYfwGZ6Y0kx6MRu7ajwDYZzEIK55JGblID7qdY2rDPtTMeS3692uXXr1bQfGAJyGWlT+wO+CmU0tm5bMIL3Wto7UFL//2t+B/7YzUmOd89GaQMjNq7U1N+Ocvyaxrb1o4dEHZ/fdTV9XNqDVIXVSjMdO+1a2j/B4/AtGAG6DmQYEHrPM0Tftp6eIa0oaJCQKCQM8iMBMAo1rmxJGFABx1no3TrltTcYNSyjWLjH1GT78SBcO8Mgy+N8rx/etBHTjbd0nhRIyfIezrTrfTiUP12Ps25f48mFLXl5RVeYzYefDn3IQfAD/SE13dnP2X3ta/XgDA4Np3AXzdNEj0e5OJWqwC5e9MshITBAQBQUAQ6KUISACul144mbYgIAj0ewS4Mfi+zjMfNBhB6xwFPb/T/G1cvXx0OCNMykNbGzFpAQaPPj+h8zA77+psxaaXfwstbNbe1luSH2fSpcjNH4v9Wx7HqZO7fc9PqRCoMcHs3cwcnlUE91rf9NJv0NnRbDsnpfDL4rJqo84b25JOhUJJDBREzdehiW8QpIMgEBwC/AfECmAehlhZkBSUEwGwavf9poGMWc8sH6NW2IcAUKzmUg9LPW2Ojy695q8aNAb0IqagoEHz4Ma6SVpGRiTgxuq2QRMmIm+E16KvmIcMtOO+dW/i7TXOh32TF1yKcRddfMa4r/3pdpC+0t60ry1asfp/PU6YAnSkIJXnpEfAYm227ambs5tamualqdBcaN0BtzN9aa+WlNfEVgYT68SknyAgCNghwCQTamgZ7YheKVznFba62sp/U8D/eWk/Yeb1GFAwzkvTd9ucPNSAPW8/ZNsnZ+BoTJx9Y6Df5r4m2EsaH9nzCg5u81SwyC+Y+cXlNfZlh8Gt2Y2SPDrSbwGQHtN+w+Q+J94kRhaXTQCWAmDy1O8AMGmHzCKf80Fv6T6qtBAEBAFBQBBIKgLBndQlddoymCAgCAgC/R4BRpNW6B/lQYPBKjhypjwRtONE+KtfU/mvUPipk+8pc25FRpatPFwiphXxubvhATQe4T7KxpRCekYuOtubfM2BFGmZOYNB6py8wiIgTrpJ8+CNR97B7gZHujWocOj9xVfcZ+ZxowbSPQZ/OxN0j/rCSxoLAj4QuAAAb34ryqG/APh8nActnIqddieTH74DgBUArGRjwI00k37sD3plXSQT+9HrrvmopjTOO2L88LcLv/HvrTYGBePGRYJtkcDbBJ4D9U7r6uzEy7/7LdoaT9ouIDM3D3NuuQUZ2SxIO922PvkEdr74gm1fDfh72YpVTDjwYn80VQYzoeY/vHSUNs4I/LO6ImdQXmiuxkCbFp4HpeZ6wawznD541hX3UEtWTBAQBHoegU8AIIOC0dbrAXTPVBF1tZX/pwDX6tb0zFxMmHmDnszmbfFuATh6YVAvt7AIA/LHIC1jADhOWnq2twH6USsG4BiI82D7lKbmFy+uesdD23iaXOWBDYZsMdSHOxDPQADMAbin9T04A3tkZohaUOPFOV3pLggIAoKAIBALAhKAiwU16SMICAKCQM8iQLqK/9QpKRI1E9Jd8EAw9lKJ02fG9w11wEr0io8BAFgpEAtdx2me62srXgTUhXZA5A2egnEl1yYKJ0e/TUc3Y1e9m5STv6lx4z50/PsxaOTZUCHeCsEbM3p5sGBnCthQXF5NClSzcbFGwQvS630l+BmKR0EgYQgwOPZrE41qdDBSPC6Pk4aSkR0eqpCyKBHGoPgN0SzpR5dfPU7rVAyEdz/NPXz5Z+TkYOi0aRg8ZWok8Jae3TcOCw9sWI+Nax6GFg7b4j7mvPMxdSGLL860o1u2YH3VvU7XrHPHtl0DbnnttQ4PF5aVjn8ztHsOgKdAkQff/arJrn9W5DSdUPPCenWbAj5gBcC7wWcN0NSZ/xRCSrv6rLKaB/sVeLJYQSC1Efg2gP82TZGVcdQa9mx1tcvuVtD4XnS07LwRYCVcKM2bdqmXZLV3B1QKZK1IZxAuqwCZ2QUYUDAeGVn5SM/MQ0Z2PkIhkkh4eEm7LaSX/k4qSlJSerDXQx2t88+6+kEmjCbCeBG4z+YfO+PYrFLzTIvq4IssBX/1uJAgKu48DiXNBAFBQBAQBIJEoP++4YNEUXwJAoKAIJBcBEoB1ABwEiw4CoBi1fygJz1jSK9E4gaUWaVuZQw8GCTVRaybGx4yk2Ltffqh4nzTmJ8EcEe8sNWtqThbKfWGk5/R069AwTDG/ZJvrGzbvu7umHTdzLNVoXQMHDwJw4ouQWZWQcIWQ+rMd178pYt/9R8l5VUM0BptCIDDpr+7CMBLCZusOBYEEoPAAp0OyKoKLtYMZH5zU7ONh4mkk0yU8ZldBuD56ABrly5h1cBMzx/9SmHgqNGYXl6OvOG9i2LSDtSujnbU3X8/jm7ZbIs76TUv/MytyBxoTDh/r3m4sxPP/Ph/Ac0+L0XTtEVlK1c/6uHikuusOzD6njH4e8pD337d5NWHrhyQE8qeF1Kqu8rNJuB2xjtUdV+67kCrjRLUAAAgAElEQVRcNxWr8d+EAn5SXF4tCSP9+u6SxacgAuZqYU7xNgCf9jPXhrWVT2oaLnHrkzd4MsaVXOfWLPJ74+F3sHujM1uEoyMG5RhyUxmglnN65kBkDhiMnNwRSM/Kj1TjkSWDrBdQ3Mb1fdv51n1oPm5+NVqsW8OaksXVifqW4h6We2hWt9lZUIwIjPb+UGcu8HqBv6brB9toHHh1I+0EAUFAEBAEkomA5714MiclYwkCgoAgIAg4IvCvgCPl4g4AHwdAQn2rk8KRulj0TQ6j8ACRlBjUXHAzpmzS57n6QRj1injQbGcMyJCqcJubY7ff69ZU/EApxY2IpTGLddpFX4hknfaMadi98UE0Hn47ruGpI0GdNx4MMBCXSDu2bx32b3E+P9ZC2tTSRTXmk2xqT1GrIGobAFhVySVy+uJbEAgCAf4jI2UVD0WsjFSRPKjf6mEw+mKyBJ/bzJa2ju54cOSjyZf1w6NIl0euW/JzKJj1Gl3dpWdmYcrll2PEjJlQoZ56hrpO01ODpgMH8Nqf73CsfhsxcybOWnyl41rfvOduHN/u+Or60aIVq/7d06QApvobE2kYOH3EY99+02zdozflZmmtc7s0NY8abupM3URXLJyoV6OdNeCV0vJqUtCKCQKCQGohQP0rc9Ubq8jN1XG2s96w+voR6ZnhpzVNO8ttaYUjZ2HUFOtKaGPf5uPbsat+heN7xW0sp9/TM3KQlpkbCcJxH5CdNxLpWXnIzB6EUCgjYSwY8cw53r6d7aew86170XbKw/ZTw+0li6s/Fe+YFv0pqs1E1MUOvoPSBPaqNWecChOtOD5L8oNiqkkAjOJSEBAEBAFBwIiABODkfhAEBAFBoHchwE0BK8eMNH/mFTArlLoJTh/lDJixjd3mwikAx3cHyyJY1cYNMX340SlieRUp2Nrihb5+TeVWKBTZ+SkcMQujprpvouOdh1N/asB166n53yOpUAaGjr0QQ8bOAf93Msw9+1Q9UVJexSCr2agZyMqhqJE66LvJmLOMIQgkAAE7nbboUKwy/gWAu3W6x2gmMiNVrAZlEgKfkeS/5QFLMu20Cua1FVddpbQQK/e8slCeNtehU6dh6sKFyMpPXOVtosGpu38lDm20p9VNy8hEyTXXYsiUKY5T2fH8c9j2D8qzWJsGvFq2YtUcj+v5vSnD/gcAvuGxb59txoBbeld7RL9NscJNKVbSx2wR5lWHCFy0Io7/Otra2gedc82q4zEPJh0FAUEgEQjw5fMPALNNzhl8MevE2Y6vs2bQT77bJIeOfx+Gjbdks323a2vTAWxbd6djVbTbOH5/ZzJMKJSJtLQsZA0ciezc4cjOHYbMAUORkZmrJ+n17iO+1qaD2LHhHoS72r3A892S8mruN4I0fsPx285J0/WDcdKRc75M0GIQ2e97nwwHXwDwepCLFl+CgCAgCAgCiUWgd7+dE4uNeBcEBAFBIBURuBQAqy/sqigeB0AueWoVuRkPhlfaNLIKwHFDwso1atfYaq65DQrgagBx66xsqF16eRpCjqVa42dUIreQTJg9Z+FwO7a8ejtIR+nVWLGXP6wYQ8e9z5cgvFf/du3aW45hy2tk9rE3BXy6uLza3GgSgC2mXqzs2BjvnKS/INCDCDAIx4MRv4cjPTVlBsH5TH8SwCYAEbGz6oqKvHytI0InHKHgi+HrP2tgPqYvvgKDioq66bB6kbUcO4bX7uAz2D7nY+DIUTj3Yx93XdvJPbvx+l/JPOXwjOxSIxY+8MBBDxCREpqHfFHjoZrzia8Hp72tSd1TFXmqSc1T6aSUDM+DFl/ALZ71a2Ht6tIrRAcuHgylryCQIATIJc/g2VCTfyYCUhfOk9XVLitT0Gq9NB45+TIMGmVP6MFA0bZ1f01qAM7x3RNKQ2Z2IbJyh7/7X+raUXfOq66dF1yS0ab52DbsrKPaghfTbi0przEycHjp5NSGe+zfAHBiiuG7+l2q7xgHvBzACp/MCDwDIKMC2W7EBAFBQBAQBHoRAr1rB92LgJWpCgKCgCCQAATSdEHobzn4Jm0aeeu9lFuRhqWa2kAW/owBuGF6lj4/+P1UullNk6UDpLbcGy8+dbWVd6huqk1L4yZ08vm+JCLinZJt/32b1uL4ATIyuhvnPWLyhyKBw2RTZx7e+U8c2vmc0yS1DGQUTi2/+6SpESnXjHR9dDLXfbXSQhBIeQRY0bYEAOmurJ6VPbkA6l+Smou0hW8CaLabzKNLlzytAczYjtlC6emY8IG5GHPeHKRnUbakd9iWxx/DrpedpShnVlRiyNRpnhb03M9+gs6WFtu2Cur6hSseuM+Ds7EAdpna5TldRw8+U77JxtVXDQxnZs8lnSS6Ndwu7tFJU15J6/5o0oCflIoOXI9eDhlcEHBA4DIAfzf9zopVvtuoderJNtZWfjzsUYd6bPE1GDhkqqXfjraT2LnhPrS3pm7RLGnrlUqLJPNlZhcgc8AwDMgfi4ysXITScpCeSbmz1DwSPL5/PfZt9sbKHAqpJWctqopU+gdgXnTZlgOoimMsvvcYNDRXdTq5ZPIjZRfIwCAmCAgCgoAg0MsQSM23bS8DUaYrCAgCgkCSEBitZ8uT1szKyK9VAaDO43xII8nse1bVmY0UZv8CgHooP/a5QXAanpSEpNvo8jhHy2av/uHTGQPGHT8GgBUqljZk3EUYPoFnez1vrc0Hse0N56qJ9MwBGDhkOoZNmIu09OwemfTW1/+EtlOHbcdWCvcWl1WzasNsrwI4z/CX1Jsi1aiYINBXEOCzhtS/1H7zc2AS5PqZ8czMfQbdXtQPYbwkW+CR6675NpR2ml5OhJovhtmRpnHSgkuRO5S5Galt7Y2NeO0vf0Zbozln4L155xQOwpxP3wIGGL1Y/QMrcbDBns4S0G5btGK11+wPvq9Z2RE1X9UcXubb0202PvfxgeHjjaSSnKdCmKtpPRxwMwHCgk5WhkZM4eWSsup4Kvx7Gm4ZXxDo6wjcDODPpkXyOcoPfs+BiY21y74ZhvY9N7BUKA0TZl4f0WAzW1dnGzrbTqL5xI7It3NH6wnwez/c1QEtHGWldhuhB35XoUhQLi09E5nZg5GZUwhWymVkFyI9c2AkUEfa+1Sodj+88wUc2vmsK0gKaAmFtPnTF9W87NrYWwMmi97l0DQeOYVYgm9MAvsRAPvsH2/rklaCgCAgCAgCPYRALPvuHpqqDCsICAKCQL9HwIkykuD43Qw4VcD9Wt/IsurNju7S7wUhBVpZAJQdqHu48sMqFBHItrWis29Gdt5wv3NMSPtwVxu2r78Xbc32rGQDh07D6GmLI8LqPWGnTu7GjvX3OA6taWpJ6eIzMkzJz2PWIeBJhRca1J5YqowpCPhBgNozvMdJFZRsPTceJpJW8iFda4TVUhFaSb+2tuKaDyhNczjFchDJshgsPSsLUy67HCNn9VQs0hsCu195GZsfMxdMnN73rMVXYuRs7+vY+/rreOcRBwYzhS2LalY5i8m9NwVmwH/GMCNWEn/d2+pSs9Wm2hvzW7XOeWlKYxU0D8UvSvZM+R7NGTgG7W1H0dFqH3zlvDRoUIZQdFaGVjj5spoTyZ6zjCcICAKeEfgmAHPwjA96J82uM5zXr6n8DRRudRs1I6sAE2Zdj4wsV+m4SOCtq7Mdrc370NZ8BB1tJ9DauA+tp47oQTlPOTNuU0rI7wy4UWMuI6s7EJeRna9XyxVEKC1D6QOgQirp7Bz7tzyGY/tY8O9sCmprRpqaP2XhfebKcreuVr9Tu5cVbnYfB0yIWgqACYhejR9avEd/7kMbmHtn0qBTMzaFo7peIZB2goAgIAj0XwQkANd/r72sXBAQBHoXAll65htFl+3sOgD3+1iWFZWLj+6+m5K3/hMAWLkWl9WvqXgISl1h54SZqhNnU6oudezA1idxdK/9Pi0rdxiKZn8EzLbtCdu/5XEc22ev561pOFC6uHqkxdz+x3RgzOoc22vTE2uTMQWBGBFwO4CJ0a1jNwbcHgZAPc93ALQHNcgjS5eQJ4sBRUtLz85BZ6u/5Oox552H8Rd/AFn5QeVpBLVaoKujA2/c+Rc0HThg6zS7oABn3/QRZOfbwnJG31NHjuLlP/zWcaJKSyteuHKlFw1M6qoaMx/+CeD9waGQeE+vPlZRkNse6tZvUwy4qaRXkLFaI7dgXOSweEDBOOTkj0Hj0c3Y3bAK0Oxj1lZhZwVcVVxezaB3fzCWfZIKlcHSQzqdbX9Yt6yx9yNgTl7giv6k7zM8r66+tpL7Jla3O1pkXzHrBkCRldq/hbu60NVxEm0tx9HecrQ7KNd8AF1d7ejqOAUtHBcxiP8J+exBZo70zFykZeRGquWy80bqtJaFkcTBRO9d+CxvPMJPImdTwPNn5Rycry55Ot5glRfZB1Je3gLA/iPjvemSReGzAL7tI7GVQb4v69rvqRu5dbso8rsgIAgIAoJABAEJwMmNIAgIAoJA70DA7SDYr7Yan//MICUlZLLMjz6d7ZzefKhiTGaa2u006RGTFmDw6POTtS5P47Q2HcC2dX9zPAwsOvsjkU1tT9g7L/06cghgb+oXJeVVX7L4fRMAY7UH6YH+2hNrkDEFgYARYFTmdj3LOWDX77p7W0+cYPY+U7wTVnnz6NJr7teg2R40jpg5Cx2nmnF0yxZfa80fPRoT5n4QgydNSgnKqujkj2zejA3VzlJsY86fg6mX+yqaiLh/+fe/xamj9mxnGrTPla1Y7Ryl657oGADm9xmjmU2+LkISG295rKKgvUPNCwPzFNRcQEt6wI0HvgMKxiInf1wk4DYgnzC+ZzzM3lW/Es3Ht9siY0fBqoD/Ky6v/n9JhDSZQxkDblfqFORRbd8fAKDGcGpHApKJloyV6gg8CID3sdG4r2GQw5Ntqi3L6sBA7qFcK3Xzh07HmLOu9uTXSyM+p8LhzgiNJfXkGJBrbdqPzvZmdLQ3Rv77Hj+uF4/JbxNKz0YoLR3ZA4YjJ39UpHouM2cwcvJGxBystFoFKwt3bLgPLY3uEuIKWFFcXk1JhniN4n9kW3F6x/HbjVXr/H6zCpLxmXsJgO8DmONjQusAfA4Ak3K8Bt/4LCc3OCOVXvv4mJI0FQQEAUFAEIgHAQnAxYOe9BUEBAFBIHkIsHKMB8F25ldbbai+qViUhCVwU0IV7T8AYDZfXFa3puLLSqmfODmZesGtSM/Mi2ucoDuHwx3Y/ubfHDXWhoyZg+FF3Kcl1xoPv4PdG1c5DqqU9r7ispoXTI2oR/iU4e869Aobf2U0yV2ujCYIeEUgEYkKfAbysI9Z99QqYeZ0Ug5KHqlY8nlo+JXd4gcMGYI5n7oF259/DnteecVXNVx6ZibGzLkAE+d9MGWCcOvuvRvHtm2zvdahtDSc94lPxqRl987aWux9w75iGAorF9WsIj2VF3sLQKmh4WJd689L34S32fbUksJTzRnzQiFF/TZWuVEbNqkWSsuMVLV1V7mNR07+mXpMxgk1H9+BXfUrHKtKTtN+M3TWNLxcurjP6MA5BdzM15DfaTcBsBeCTepVl8EEAVcE+KH/DwDnmlqS1pd7Dk/WsHb5RE3Tnga0CW4dBo86FyMmf8itWRy/a9A0DV0drehoOx6h0GVgrv0U6SxPor31ODStE1qYnw1J+XTwvxalEFIZSM/MQVbeSGQNGIysnGHIHjgCaWkM2GXGVDFHOs8d6++L0Hq6mQJ+VVxe7cQa4+Yi+vtyAH90qVojTSSZC/gnGiGkngCDugwEzvQ6mN6OQT1qaXupoo+65r37GwAzAHxU/3fhc1hpLggIAoKAIJBIBCQAl0h0xbcgIAgIAsEgwGx4flTzYMTKYtFW4wEaIy6jgpniaV6iATceMr8SBOWk0XvdmsqXlMMB4MDBUzC2hFJNqWduNJTpGQMwec4tSdeB2/P2gzh5yHGft6GkvHqWBaK8L436GaRSo3C5mCDQVxCIl6qXz2fSSvJw+1G92ileaqSYsK2tuLokpKk6p84X3fo5ZBcOwtGtW7Ht6afQuN+flOOgSZMwbVEZcgoHxTTHoDqd3LsXr/+FbGT2NnTaNMxYWhnTkAcb6lH/gCPj87FFK1ZFK4vcxmClHKmpova/AL7m1ilRv69/+IZBmWkdc7s0Rf22ecpf1n4g0wqFMiMVbpHqNla6DTy9ws1pEB5e73l7NZhYEqudatIKz6/slTpwfgJuZnhYzc6g8fpYcZN+gkAPIECGEAbhRpjGZmUcAyKerGFtxcWaprhvyXTrMHziPAwZ61ow5+bG9++smGMQrqvzVCQQ13JyH9pbjkQoLbs62yIac5oD5a7vAQPuoELpkf1NRtZAZDIoN2BIhPUjI7MAaRnZSMsY4Kov19K4J1IJ54WyU9PwjdLF1azsjcf4TGVAl3T7yeDargFA/fU9PibNADR14KP01S8B+BiABh8+pKkgIAgIAoJAghGQAFyCARb3goAgIAgEgMB5AKhHYhcs86utxmc/P+4dq8h8zJsf+tT9ehIAM/ndUxN9ODc2rau97hyFNIeyA2D09CtQMKwkxhES262j9Tg2v3abLaUMNRTGFi9B3qDJiZ2IwXu4qw1vv/ALx/EU8M3i8mpuPs12UKc7if496e2cS+mStjIZSBAIBAFmFTOw/D4f3ngYWKsH3jYEqePmYw6WTR+5bsk2KEy08zO9bDFGnXNO5GfSUW556insX/emr2GpBzdx7gcxctbsHquGq3tgJQ41OJ89nf3hj6Bw/Hhfa4s27mw5hed+9lOX56b2/oUrVpM+ys2YYX+voRErjf3cb27+HX+ve6RiMLpCc4HwvJBSc7WeCLilMeBG7baxyM0ntaT3gJt5cTyM3vL6HY7UbUqFHA+qVZq6snhhlefD+7guQHydowE38qheaqKUjMUzxXPvjqWj9BEEehCBBfr71jgFJr98UKcG9DS1hrXLrtU0baWXxqOnlaFguN/CJi+e/bcJU0eusw1dHc1oadwHVgB3dpxCy0lHtn7/AyWiR6RaLh2h9CxkZhd2B+ZyBiMrbzjSM/KQkZX/XlIiy5aBiBZcRN/Tg2ma9rHSxTV/8dDUqQmfs0wu5Evfa2JNLEOSoYDyELx3vRgB4bP/5wAYiDaaH306L2NJG0FAEBAEBIE4EZAAXJwASndBQBAQBBKMgJdgmV9ttXjpJ3m4zIqOhAfczNjW11b+EMC/22FOWpNpF32xxw593e4FZqfurKvBqRO7bJtSu440lErfaLr5jPf3Y/vexP4tZDuxty6oKTPLq8zCUBTCMO6ASVtF7QExQaAvIZAD4GcAbnFYFHXcWN3GRITAq36DBPORpUvuAPBxO5/Di0tRcs3pMnEH39qAzU89ifZGr2dCQFp6OoaXzsDkyy5DemZWkEtw9dV08ADW33cv2pvsZdQKxo7DOTd9BIjjOcsKO1ba2ZkGfKtsxarvuU4YIJ+iOds938chnIch3mvCgJsKq3mKwTYtPA9QSRdMTYtQSur6bZEKN2dKST8L3PP2Qzh5yCH4qhSyBwxDazPzR2xMqR+XlFV91c+4SWobdMDNPG3RgUvShZRhAkeALCF3mryS2oGVvIe8jla/pvJzUPi1l/bjZ1Qgt7DIS9Okt6FW2p6Nq9DRlrJyoo6YRPZASkU05RiEy8jOR07eaGQOGBL5/zcdeRv7tj4JL4eZ4TAWzbiimt9o8RiHYnbSfwO4Ih5HFn35cfUjPTHWK4V/CACTdxi0swsKsrqe77HmgOcr7gQBQUAQEARiQMDLOysGt9JFEBAEBAFBICAEyOPFA9PTT0Tfc05+MNKsvOZjPGZJs2rOK5UGD5fJtcUoDeklE1bh5raG+tpKCvrYVm8UjpyFUVOSIWvnNlP734/ufRWkorQzUrNMOf+WQMXLnWa7Y8O9jgFBDdoTpeU1VoIXd5noJn9noqOMHSTpKQikFgIMvv3eMKWjerCNVW7PANgPIJxaU7aeTe3Sq24MIcR/u5aWMWAA3v+lL5/xG4Na25/5Bw5v2uRYWWTuOHDUaEy/4grkDRueFHhIP7jj+ecic3Wy0uuWYtj0s+Ka09annsTOFxwK3DTtqUUrV7Myw4uxUpLaLVHjAR8DunFbw+PXDNFa0uchpOZGDqMVWFWfVGNyTDedZPefnLxEsF8DrU0HsbOuCl0d9meYGVkFKBx9Ng5tc7pHtJdKymuSzzF35lVJdMDNPCLvOQYyjiX1BpHBBIFgEPi6ThVo9PY4AFJJe7b62mXfAzRWIjlaWno2Jsxcjqzc5Lzf3OZj/J1UlJte+jW6Olttu+UPnY7cQZMilXItTQfQ2d7Y3V5LUW05fSV8n6Rn5ELTuik5I8Yp25xsasCxsOqaP7NsZRD0unwmXwiA2uxMRIy3Io7fk/zoYuWxV3pyZjVRI+4/POzlyV7CPxKE8/MPSNoKAoKAIJAABCQAlwBQxaUgIAgIAgEi4BYsI63G5318WKcB+E8A33KZIzcEfwNwO4D6VDhcfuvhyoWhUERHydbGly5D7iBXDfUAL49/V13tzdj86m0Ih9ttO48rvS4pNJTtLcewhZSYThZSnypZVMX7wGisCjpu0sq4BAD1M8QEgb6GAA9bvq3ryTB6zmpQrwclKYXFUxUVI9u0Dkdht3Nv/gTyR58ZIOlsbcXe11/HjuefRVdHh+d1pWVkoOiDl2DsnDlxVZx5GVALh/HCr3/pWP2WN2IEZi+/ARm5uV5c2rY5um0b1t/rzNaXrzIGvK+mxktGu1lPk9nwttXeThN/+6Hrh3ald84FNdwU5kLriYBbFnKj+m2klAywws1p7Qe3PY0je152vK4jp1yO7LwR2P4mP3HsLQMZBVPL79ZPd+O6Vfx0TnbAzTw30YHzc7WkbSoiwOq1z5km9lcAN/uZbH1tpWO1eNRX1oChGD9zOajhnEpGjbStb/wJ/M63MtLwTph1w7vPZjJ0hLUwOtsaI7pybaeOorVpb6SCjtSWHe16JV0KB+dOj8Fp0DTVXeTOYjqojS1aeN655TWeqyE9XE/qBTL6yjJI8lkzAFzqoV+0yQ5d/5V7W69RTybPfsOnTiw1ZSk70Su/W33gKU0FAUFAEEhpBCQAl9KXRyYnCAgC/RwBL8GyT+oVcl6h8qJnxOq4rwDY6tVpMtrVran8k1IRUWlLo3bA5PM/nYypxDUGN7m7G1aj6ZiZ0fE9t/nDijFmOgsbE2uHdz6PQzuftx9EQzjU2Vp41tUPmrnnPgKABxpR42KmJHa24l0QEASCQOCRiiWvQcO5dr4mXbIA4y+2lyA7tn0bGh5c7RjkMvvmYd+goiJMW1SG7MLCIJZh6WPv66/hnUfW2vonrdWEufMw8QMsBovPWG337I9+iHBXl70jFbpiUc39XirZlgG4z+DoRQAXe5nh209dPzTcHJ6nhbTuCjfYX1sv/mJpw0oQ6rcNKOCfxFW4Oc2to+0Etr3xV8eKj4zsQhSdfRPS0nMi2qfUQLUzpakrixcnXAeOATeKvs4PSMMtlstn7kNas6ogHIkPQaCHEOA+ZolpbFYBuVa1GfvUralcqxRcaTVyCydg/Aw+wlPJNOxYfw9OnTSzG0fnqDC2+GoMHDLNYdJapBqus7MVHa3H0NHaGKHubWs+iM72JrS3nkA43AEFBru8xo+Sj1EkMMf/E8LjJWXVvqohPc6WQbc/AHi/x/ZsRv10Bor9MNiQ5p+BNFYpezUG+Vhhx38TqXuRvK5G2gkCgoAg0IsRkABcL754MnVBQBDo8whQFIXp9TyYsTNqsf1Jr8zwkql9LQAngfGUFG3WXv10Rv3BY8cVlG2K6dBxF2PYhPgPVZNxVx3b+zoObHvCdsOqQumYesFnI4eEibStr/8Jbaco3WZtCuqe4vIqCo+b7SGTBgK1+Zj5KSYICALuCPAfNqM2xjLYqNYcn/cv6JpyrLZzEKpyH8iqxdql1/xYQWOShaUNnjQJs5bf4Oi8rfEktv3jGexf/6avSWTlF2DqwoUYMnkKVIgSJsEZq99e/sPv0XKMBdzWlpaZiQs/+zlkxln9FvVOrbmjW+2TKaDw00U1q6jT6mYjAZgrEwsAnPFef722YliOCs3VNAbbIhpu1KVJqoXSspGrB9sYcMvO4/R71g5ufxpHdjtXvw0vmo8hYy6ITHRX/f1oOrrZdtKapv24dHFN0DpwqRhwM2MgOnA9eyvL6PEjwPcpOWbnmFwx4EFdLE/2xgNLCjMzM59WCrPdOhQMK8Xo6YvdmiXtd1JQbl93F1qbyJBtbUz0Y8JfTKZpaG87GQnEdbafwKmTe9HWdChCCdnZ0QSOn5JUlkr9raSsikmEQRjPUpmtxAp213vEMCAlHchew4pjrzYViGgTXu61A4B1eoUdvynFBAFBQBAQBHoYAQnA9fAFkOEFAUFAEHBAwC1YZuzKCiVmt/1Zz6qzorwiZzxprb5gM2aDLugcBEd+oBd249rKD4e1CCWmrRWdczOyU1CHwWrCnR3N2PTyb+03p0ph9NRFKBg+M1Acjc5OndgF6r85WUhpV59VVvOgqY3VQTGraagPKCYICALWCJCmiFqKFXqly3UAHjM05Tc56YH5J2p8rq8A8GMAG4PKXn506ZIyDaB+naUxMDb3q/+OUIhF2PYW7uzEoYYGbH7ycXQ0e5cXCaWlYeycCzDuwovipoE0zu5gQx0aVq8GA3F2Nua88zF1oWtBg+d7eOeLL2Drk8yDscESeHPhilVeA2R89xof+lcBYLLDaVZfW7kbwBjri9d9lzjI4Xhem7EhK9y6q9vGRyrdclIg4GacHw+Bt715Z+Qw2M4yswswYeYNSM/qlr89uudlHNjmyJr8Ykl5tacqRAdQe0PAzTx90YGL6V+JdEoxBMjKwCAckxmNxso4Jht6sg0PLysOhbSnVTfVoKMNHnMBRhQ55Uy6eQjud1JQ7qqvQfPxnbZOR0+/EgWxBuBsvJsCQt8AACAASURBVJJeP9zRho6OJrSe3Ie2lsPoaDmBtpZD6GhvTpWg3I9Kyqtjong2LJvfbNRn/ykAP9oH3MsyKccPFSbfQ9TZ9hvko04cvx3F/j97XwIW1Xmv/55hR0REEREXEDfALWrMnjSrgpqYKKhpk6ZZuiXpvv/v7U3b29u9TZfb2zVJmzaJoImJChjTxiQmmkWjUUCMK5sLIIgsssyc//OOgxkOZ/nOLDDg93uePO3jfMvve88w55zf8r4SAYmAREAiEAIIyARcCFwE6YJEQCIgEdBBwCpZZgYa6Sae93TGeeu3TffQChk9wP8AwPc8nRkhdVHKi1ZtVKEuNXIqJj4VabP1GrVC6hi9nKkufwHnGoyLH+OTZiB12rKgaSadPPwKGk/sNgPoZFZuQV8hKOBRAL/xmshF5ocu0tIzicCAIcDgO/XjyI3LQM2FyP8Fow7nDzVJNf7b93W8ZSKOSTgGesQzXQbHLsrJiXIMi2pzEzIZ2OzVa5A4mcx41tZaX4+KzZvQXFtjK7hGnbkpi3IQn6KNj1rvqR3hcnajdP16NBwy/k1l4u/Khx9FZFyc/Q0MZpw7eQK7nqBUkLF1Kd3jlxVuMuIB8574W09VfM+//RzA17UrlxXnPwMVa3r/u3IB+wC92fVQSl7QcQuNDjczjBuqduD08TdMr8PoiVchaeJHXfLt507g2F5zHThH1/l4HQpmke8P/9bZScbrlCgyIchj+FzIbCM7L0h5xvu4VierxwWpAxfkiyGX7zcEbtDRJua9j1S9wtR/pUV5NylQjCstvI6TPPkmJI5b0G8HNNuoqnS9Kd19ytTFSEie3S++MiFIusrzLafdSTmyb3S01qOz9bSbDYSf9a8pX87KXfu4j3vy2e6zAEhr6v1cZ7Ucx/M/0ec43tFZMcTkm50kXyGALwMQee6w8ll+LhGQCEgEJAIBQiBAr2kB8kYuIxGQCEgEJAI9CFgly0SR2ufRiGNCjrQVfzGYSOorVoWa8zeJ7hrAcRX/ykt1diis+De0UHrhFT06NeD4cmxkjrBIZMx/EOGRgQsWe+918O3fwtml1yh5cdTjWbkFfIHT2usAvLk+ST1JCkppEgGJwAUEmNi6CcB3NX8r3viws40anme9/pFVBP8wAdGXymnd5Urylm+F6u7I07WJV16FyTfdLHw9nV1dOPb6a6AGG/+/qFGTLeOWWzFu3nwwQeartZw+hd1PPgkm4owseeZMzFh6e8CpL9/69ePobDXuvIKCexcXbjDP9Fxwmt2RBV7+837MBG4vO7A5/7MuxR2Qu2j6HW98zROTfLnQ4XYh2cZOt+hhA08pKfpdcHa14djef6LzfKPhFN5PJ897ABGe7reegQd3/hrObmMdODjUpVmLC0U0/LR788vMoqaBomb2Tri9BYDPUN5/HFodV63/UgdO9Asox4U6AuRTJp2/tzHJzCScMT+jZkJp0aqPK1DN7s8XZ/hF7RhANCv3r0Nrk7Gc99iM2zAyZW4Ad7S3FBNvqqsTzq5OdJ5vQGf7GXeCrr2lFq7uLji72+FyejN121vferS6Oiu30K7e5TAA3/H8Z73FhREsoqL+4J8AmNxwei3HJN8nAfzKZpKPhTzcS6vdLeqrHCcRkAhIBCQCQUJAJuCCBKxcViIgEZAI+InAAybJMj+X1p3+lKfyXrQqLxg+6K5ZXrzqK6qqUnTa0KYufBjhkXwnGjzm7D6PI+8/ie4O43eksZNvwchxZHcMrDXXH0TNgQ0WiypXZeWu3akZxMSwls6EbTLGb/iBdV2uJhEIdQQmAPhvAFYaI3pdJqQctKLGCkgSrnjl8m8rFyqxdY1dafM+db9trBuPHUVF0Wacb2oSnkvKyzFZWZh0zXWIHTVKeJ73wIrizTjxvjELblhEBLLuXIFRU8hKFlgrf3EDTpXuN15UxVOL12/4lMCuyToB4ZEAeoFZ+tKKbCU8zGTD3ju5G+M0b3zUF+1JtoUipaQAVheHNJ3cixOHtphOSUy9HMnpN/YZU1W2Hi1nTDT8AH+oyqwS6naOaTXWKuGmnc+uddKb6nW5c6zUgbNCXH4+mBCgluNPNA6/6imUET5HaVH+15QL3eiWNmnWGvdv7EBa7cHNOHu61NAFdgSzMzjU7EIhjRNdHefcSbnO9ka0n6tB5/lmOLvbwKILM6pp7Xl0ClRaFWBNZm5BH4pnCyzYzcyCw4dsYEZRWnYcPwfAmB+794LUMCRNJb+3oh12fJmkzATfl02rK234LodKBCQCEgGJQAARkAm4AIIpl5IISAQkAgFCgA/bFHS+J0DriSzDTgxzHi2RVYIwpqw4/22oWGi09PBRUzA+k3J5g81UnDz0MhpPUiNb34YlpGFC1gooFlpMdk9efeBFnKuvMJmmfpCVW6hHVfofnqr+nrm2Axh2fZXjJQKDBAE+Uy8CQEojJqpF7BOayvxrAGwXmPgtT5DFuN3LYpEtK+64QlUUbYK916xrvvhlnzTaujs7cHDzZpw+UG6LkjJ2dBIm33gjRk+dJgDBR0Pam5rw7p//CJdJ511ccjLm3Xe/X112Rk6d3LsHBzZvMvO5cvG6DaL0UXs0Oi93ANDqcKK8KL9aNdKB0/HE4Qh367cNG5l2gVJyGHN9g9+czk4c2/N3d5DWyNjdlzbnE4iM6csE2VDzNk4fpUyUofmjA0duN3a6Tu0HpEs8z4z1gnslAXjGo0upN0XqwAkCKYcNGgR+raOBzY42W+9apcWrfqGo6lesTh0eFYdJM9cgMoY1FANjNQc2orme8t76NnriNUiayMeO0Dd2y0F1wek8j672JnR1nHUn5s6dOYzzLafc3d5CPd8KDjlcjjUzljz3ns1T8x7Od/MlNubxRYtUlbzJiLWjX0i4kZ6cSTtR4w2Q30l2evr8XCi6mRwnEZAISAQkAr4hIBNwvuEmZ0kEJAISgWAiQNqJywCwepovhsHWD2H3EjWKmEwRrc4L5vkvrl1atPoyBS5TobLUGcsQPzqzX/wJ9CbnGtiJ9hJU1Qh2BVMu/zQiokYEbGtX93lU7PSWcOu7tKLgO5k5BayA1xqzhd6CEZ8D8IeAOScXkggMTgT4PL3KE5yx83tNaiEm03o4lkQD9qQMZvLu3/7AVbJyOYP1hi1nWcvvcnem+WIupxM1u95D9Ts70dEszoREGsrxC69A+sduBOkpRYzUl8e2m+t/Zd5+B5JnzhJZzvYYdvvt/P3vTOc5FXX2ksIXSQltZfxx9g68sZr9a9pJZUX5zwLKavGYHhAzPAVjMxYhOm6MlQ+D5vPGE3tw8vBW09jmiDHZGDdNP2bafq4Wx/aas8r5oQM3GgA7Vqnh468xwMoWT/5B6nWt8TdhmQ1dq0hPJ4cezTR9lTpw/l4xOT8UEWBCfIXGMXbG8T4sbPo6nH2nR8eNxaTZq+Fw8M+t/+3EoZfRdJI1HfqWmLoAyelkyx6cdrauFLUV+gzBPck4/i/fsNxPE4ryRli3a830ZYV2tdFIRcJ7s51s5ZuehK/pO6wG+VQP5STpqEWN3c98F2MRhmiST3RtOU4iIBGQCEgEAoiA2JttADeUS0kEJAISAYmALQRIQ0G9rfsALLVBRWFrE89gb7046oUM+IN8WVE+qT6+aXSYsLBITLvyi335tXw5/QDMoej44ff+iO5OasLr25j0j2FUqmEDoG2vG0+87wlYGk8Ndzkzpi1dr6WVpBNva2YxwNhg2wk5QSIwtBC4AcDfAIh2OfWcXtu1Ykf7sxDAZwAYC19ZYFy8cnmBckF3TNdS5l6G6bl2ir37LnOutgYfvrIVzdWmMp59Jg4fl4ppOTkYnmyuRdbd3oa3//RHdLUasyeT1nL+/Q+CNJTBsnf++Ae0NZg0H6n40uL1G9iBYWUrAfDa9ti7QN8O8LKivM8Byu/1td+Mt2A3WMrUHAwf1R9NWVZH9e9zagNV7i8Ak2hG5ggLR/qcTyIy1pjatGLH4+Y6QwqWZOUUFPngrT86cEy4MbLM34geDTe20ph1rWk7aq1cljpwVgjJz4caAsyEsRvpSs3BvgCA2lnCVl686lVVVT9mNSEuMcPNZDEQVle5HfWV/PnQt4TkWe77wWC0hpp3cProNlPXe9EvKygoeDtrzWOPPWan0JSxUj7fsdBQlNmAPr0AgMUNTI6Jmi8ddnwne9hG4YWoL3KcREAiIBGQCAQBAZmACwKockmJgERAIhAkBFi2Toozcs8zKRdMI58WqSwYdGoO5kZma5cX5R9VgTTDl8exc5AyhZAMXjt5+BU0njAukCRd2MSZq6AojoAc8vi+Z9F2tsp4LRWvZC0puFVnAHUvvDsxKCJ3Z0CckotIBAYvAsxksMvlCh+OoO1aYZaAGh7sctEGCLXLs62Mf3//8mFf95SSFbd/Forj/4zmRyck4MrPP+Lr8hfnObu7cWzbq6h+9x24aaQELSI2FmnXXo9x8+aBOnF6Vrt7Fw5uKTGlusy46WZMuDK4Ojf0oXaXMaOVCvWlnHUvkk7SynifJ5+Wt7GrsleitbRkTbbicgrrwHkvRkrjkclzMHrStWBCbrBaS9NRVO33zlX2Pcnw0dOROn2Z6f2zumy9m8bMxH6SlVtgq0PGay1RHTgRDTerrjVtR63VpZU6cFYIyc+HIgLpniScVqCNWbLnRQ9cujlvrMOhbFNV68RMwgC9q9RX7kBdpXF3uFl3sCgOAzHu1JF/4UztLhtbK7/Oyl37JRsTOJQPHas9iVk7zAZ/9nRUGvMi93WEnNB/BCDyjNAz+2WPdju7lf21KAAJOs8e/q4r50sEJAISAYmAFwIyASe/DhIBiYBEYPAhwN9uVsqx2pn/2anKs3taBnlZyfekp/up34Sdy4vzF6mqu/rb0JiYGpZgt+nELgTBHW9FgeVwRGDS7I8HhDaMOjmHd/3F/ECK+mBWTqGeHuAxTYfP3QCeDS46cnWJQEgjwKAFtTq+6oeX1Adh4EVr8R6qLHYAG/3GkxLpGwA6fNn/5RUrproU50GzuQs/8zmwgywQRk24Y69tQ1uDeNMsaSjHZGVjym2LERHTO1nk7OzEBwVrcbbSuMicSbzLH/w0IuPiAnEEwzXqKg6gdD3ZzQytZfG6DdR2ETFSDc71GrgcwIvaiWXF+TVQMe7ivwsJ4HhGKwpih49DcsatiB42+Cgpmcg9/sE/Lbvfxs9YgWEjzZ8RGqrfweljpp0UO7JyC64WuXA6Y4xoZUUSbnpbsuvViPZZ6sD5eJHktEsOgWsBvN7DTOg5Pe+j1wN4RxQNN02+6nwNimL52z564tVImsht+8/qq3ag7rhxAi4ukRradwrTPfef50Y7qaip2IjmugN2XPlWVm4BaUbtGlk/yE9sp138MU8RlZ135WGeOZ+34SCLvvjcWWdjjtHQHs05nvdTAIxFAwOwmVxCIiARkAhcygjIBNylfPXl2SUCEoGhgEB/6sUxYMSXkecAlAVbL668KP8J9cLLgK5R2DxjPpsBB7eRhvLY3qfR0WpMXxYoofS642+ivoqyBIbmVGPUhOwbC1s0I9gRx2rLHiNnJoXppNj34P76Se/9Q4ABC3aC6mkyea/MQgZ2qsUCuE2zJZNvpCoyCthcDoAV1XN0XCW3FBPhdmiOei1TsnI5E3CGAaZpixZj3PwF/qHk/cPR0IBjb7yG0+Xlpl1r2g1jRydh2uIcjJgw4WKwsPHoUex9lo3axpYydx6m5+QEnaa4u6MD23/BJmFjUxyOGxYVPM+gr5WRqpKUaD32S70k7wUdOHeFvs8WHjnMrQs3fNQUn9cYiInsfqsuex6qy2m4PbvHJ81aY+meVREMF1Bj1OE690XLtQH06MBRqJZZPt5Heyglfbl/MkFACj09kzpwIldEjpEIXECAuq18n/E2Uq/zb0xYI6yiOD/XqbrpYi1tbMZtGJniXVthOcWvAU0n9+LEoS2GazABNyHrLr/26K/JXR3nUFuxEW3NduislU9m5a79u48+2tH25TPedzzFEXZ+17nHgwD+ZMNHUqX+PwDi4rrGi5Pjm6wL1JunsdCHRR7aLnwb7smhEgGJgERAImCEgEzAye+GREAiIBEYOghQL456BJ8GcHM/6MXxhYEl/3xQF+cVE8C7tDQvUjmukHKLAWtdGz3hKiRNCjYTp4CzARhy6ug2nKkxLrqNjR+PSbMZSPTvtn1491/R2WbcfaKqyjPZS9aSMktrvNbe2c6nPJWSATi9XEIiMCgRoL7TfwH4TxPvGSBhgo0Bk0qDgJ9VEs0qQMOE3lZfEdyy8s4/qFAZcNG1pBkzkH0XZckCZy6nEyf2vI9DW1+G6hKXY3E4wjDhyisx/sorERYWjn3rCsAknJGFRURizpq7ET9+fOCcN1lp99NPobnKODioAN9btG4DK+StjFRo3u105LZkIraXlW1a9Xk41P/1/kcVKhS79wlFwegJV4P31EBRHVsd0J/P2f1Wc+AFnGs4ZLKMggnZKxE3kmxz1lbx1uNwuTqNB/qnA8du1rMBKlqy0okMtA4cKdFeskZQjpAIDEoE2EX0c43nLJKg7pewlW1e9SAUlYUyljY+865+K3g4e2ofaj8sNvSJv4/8nfT33cLy0H4OaG85gdoDm9B5XljytgEOrM5aXPCKn1vz+YsvX+w6NupyZAHUVzxsMXbfha1+z7Xu+9JhZwTBDAAs9tEWhZHX+VGZhPPzmyOnSwQkAhIBHQT8i+RJSCUCEgGJgEQgVBEY1HpxZSV598ClmFYtTr7sU4galhSq+Nvyq625BpX7nzOt5p88735ExbKY3jdrb67GsQ+eMZ2sALdn5hZs1BnEt17qA/TYEo8+oG/OyFkSgcGPAKn/2H7Fogc9Y1Dm6wDWewXejejoGOwz64xiFoHdTno6c6y6/pGvcJasWJ4PBWuN5kfExOCaL/vDsGns2dnqanxYXISWutO23B+Zno6kGZk4WEyJUmNLzMjA7FXWHVC2NjcZfOz113BsuzHdF4A3Fq/bwO4KK+ONTQsKeUB7acqUbVo1Ew51n9ViYp8riBk+FuOmLUFkjB25G7HVAzmKGqaVpQWm98vouLFIm3OPMLVaVel6tDQGTQcukMe3CtgGWgfuewD4n93AciDPLNeSCAQTAXYYswvd23i/ZXe5sJUV5bMY5/tWExRHONJm3w3+RgXbqG1ZU/68ofYq6YfT5t4b0oUXLWcOoebARpAtRMhU7FfDwlZnL362VGi89SAyzfAh6Mc6Q/cC+ByAHdbL6I7g947fPytjMdcPAPD33U6HndG6FMWl/q8eswLn/N5Db95q5Zj8XCIgEZAISATEEZAJOHGs5EiJgERAIjAYEaCIdJrnRTLYenGs2CeVBiu9/bKy4vxNUMEkj67Fxqe6ddGGirmc3ajc9yxY5WlkieMWIHnyTT4f+eThrWg8QWkhQzuRlVvwkZ7QR8NYHsuKyB6jk3rjfPZNTpQIDEIE5gNgslqPfpLBEmq7MYjnHbgmbStFGLUtZayeZmDF8CfPU6nM31etWVFYmkK7cc2y0RFdYaY6IvPuvS9oXWRd58+j8q03Uf32TsMgoS/fDWrHzV5zN0amiXVA+bKHdk7T8ePY809KsxibK6pjRO4/i5sF9tsN4DKvcXd66E57TS0ryq81o0ANC4+Gs/u8wHYXhoRFxCBlSg6Gj8oIya4Idr+dOLgZZ+vIgm1kilvXyA6tZkPNOzh91FgHTlGUtzJz1l4jDGTwBrJroQDALIMt7OrAWRUS8Av9cIDozoKHilxZIuAfAixCydcswc44FtEIW1nRqt8DKhMyphYRNQJpsz+O8KjgapOyS7i6/HlDX6KHJSP9sntD8reeTjed3IMTh7zZ7y2AVbFVDVNXZy8u7FWsYnU9BD7X02mjY18EYEuQzmsvdtSxg72H/tHIjUAm3xj75bMEk35WAurfAvCLACX8BCCWQyQCEgGJwNBHQCbghv41lieUCEgEJAI9CARbL84qiCx0JT4s+vj4LnRVmQ1OzrgZiSmMfw8dsxJL5wv75HkPwBHGy2jfDu78LZzdprrgj2flFmirgLmRNjBBypIv2fdAzpAIDCkE9PRjeg7I7l1S+GgTLXzupnYHK5m9zSrITbpLzvm2DoIUeGE1gjG3rAXsW1Yu36nqd9e5Z6bd8DGkXXNt8C6eqqLh0Ic4ULQZXa2BKbiOSxqDBQ+Rjbl/7Y2f/RTOLmMqQ0XFnYvWb6BuoJU97gnu9Yxjgpb32F5WVrTqOUDld1HX4sdkw9XVjpZGShuJGTs0SEc5atzlUHy834jtZH9UZ3sjjrz/hGn3W0x8KiZmr4QjLEp4g/ZzNTi211xPsCssKm7OoqcD8wUV9qzPwNs9Oj1GK9jVgSPNN+/pesl97sGsJH9fmOiVJhEYqgjwHkttRW2Snc/E/C0WtrKi/BcALLea4KaWp0alErxwXMuZw6gqYxO+vkXHJSN9zr1B9cEKB6PP6yvfRF2lqWZ1r6kK8LfM3IL7fN1PYF6yh1KctLwsSuR3Q1grUGd9JsBIS3K1xd7srGT3nb+db3x5/KSn2MuITtPbFaNCMgGo5BCJgERAIiAR0EMgeHd8ibdEQCIgEZAIhDICrOYjFVag9OI+9HR1fODvocuL8r+q9tVk6LXs1IWPIDzSUB7OXxcGZH5HWz2O7vmbYWBRcTgwfsZdiEucbNu/cw0HUV1uHvNVVceV2Uuee1uzOLVrmjTlsYzEi78V2/ZWTpAIDAoEGJT+h4GnZjpMtwLQlnSTxohJlAqD9aI9lcif1/nc7wD5lpXL/0fVT+65t0tIS8Pcu3mk4FpbfR0OvfIKGo8e8bsbLnPZHUieZdQkFLxz7C8sQP2HBw03UIHf5qzb8AUBD+7y0Jf2DN0FYIF2Xlnxqs9D7a0D5z2GFGMTZ61GQ9UONNRQSk6cSXB44hSMmXwTIqO92YcFPA/ikFp2v502YRZTFKRk3IqEsXNte1Gx43G4nMbJUxVKbnbuWmNBJds72p7A57bfAbAKMrP7lp2xomZGnRewZztRZ+Q4icAAITDRQwWt7QzK02hymrp39NX7otvbW7cBih5ldK+58UnTkTqd+Zzg2PmWkzi6h/U9+r/7YRGxmLbw4ZBLwJ08vAWNJ/hYJGaqovw4O2etXoGS2ALio1I9z2rU+2OCyh+zohPm2nwnI4+2sditmAfUiP8GABEN2p4VA9l5J+alHCURkAhIBIY4AjIBN8QvsDyeREAiIBEQQIB6cazWZIT1OoHxekOeAvAIAL+rw8uL8t9RgcuN/Bg+aqqbXmoo2vF9z6DtbLXh0RLGzkHKFOpl27t9Vx94EefqjWL7gKpib/aSAr2I5QMeyrwen8oBZA1F7OWZJAI2ETBKwFl1oBhVPTMK95KBDyMB/NVDHaQdYpW8szxWyYo7boGibDUbeP03vgVHuG/dt5YOeA1wdXej8u2dOP76az4n4YYlJWHWqtWIjifjZ/9a9btv49BWMyiV0sXrXpgp4BUFP7XUoPy3Xp2OZVtWzYTTXAdu6sKHwUBrc10pTh7aKq6lA8ARHo3U6csQN7L/qDyNsOloa8DxD54x7eQOj4xDxvzPwBHGhhZ7VlW6zrRTUFXVH2cvKeyPIK+R4/yNYDTdqnvBqqNWu76VdpWVRqU9oOVoiUDoIkBtLOqxet/s2HnEgkVhna8DW/LSXU6FxTFM6pla4rj5SJ58s9Uwnz7nb+aR3Xx00LeIyHhkLHgQ7HoOBVNdXag+sBHUfRM1VcEXs3MKfiM6PoTGWdH/0lXq+/L32emH3xR1JYOCXgGX0bKk8CSLw3NeGsZ+uCCnSgQkAhIBiQARsBfBk5hJBCQCEgGJwFBGwB+9OLOOD2HMykpWzYNLZaW/oaVOvx3xSZRBGXp2pvY9nDryb8ODXaChvM8WtRb1fw7uNH83VVV8J3tJAV/0tEY9mUVe/0iB+f8aesjLE0kEbCNglIDb59GSMdIFMaJ8+x4A/qdXqs7gHwMhenpz/L1cDUA8YqU5qvrYY46S/XvaFSDSCIWZ+aswespU2yD5OuHcyRMo2/AC2s/Yl3IZPXUqMpffhbCICF+393ley+lTeO8vLI43NrUb6TkbNhwT2ITXdp7XuBUA+gj6lBXn10LV/W64p46fcQeGj2axPdDRWufW1CHloqgpjjCMSbsBLABxOPof0x4/Tx99FQ0175q6PTbjVoxM8ZbOEz0l0FD9Nk4fIwudganqW1lLCgdKBy4TwJMwoYr18pqFMuzaMWkVvDiasQDe083u6wF5vhO/EnKkRGBAEeDfDnUWvY2/10xEV4p6Vr5l9dWqy7UNKix/NMekXY9R468UXVp4XOf5JncCTnXp529YmDH5sk8hPJLNtQNrXeebUH3gJbBrT8QUwOlSlDXZOWu9NapFpobKGCNNYG//vqtDWW7HfxZ8kb7aTtUqqzUpM0B6c/GWeTteybESAYmAROASRUAm4C7RCy+PLRGQCEgELBBgOSTpU0h9wf9YQWdkgaLIQFlR/k88NBm6eznCIjH9KmpeD83bV3dnMw7vesKUBmvS7LtB7QhRazyxBycPm4uYO8LUyTMWFWopTiboBBvI6bZfdG85TiIwhBEw02Ky6hihdsgvNdis8+gwndX8O2lgfwvgXgMs/daA47olK+8oBpTFRtdr/MKFmHILu2/7zzpbWnDktVdRV1oKZ7e4/ElEdAym5uRgTObANOvu+N2v0dFszE7lUpUHcte/8IQAkvyOeOty6upvlm3OXwsF+UbrjUyZh7EZt1z8mDSLTDTx3iAcX1MUjEjKQtKk6xARxa9k/1pXRzOOvv8UWFBiZKTKTJv7SYSFi2u/ea/V1lyD4x+EpA6ct/aQKPBf9QRerQKo7Kpkx5zh376HHcEcGFGv5DiJwOBAgAkIJi68jdTrvLcLdyOVb85foSrgvd3Sxk3LxYgxIs3RlktdHNDZfgaHY+1YlAAAIABJREFU2QGn6v8MMPGWMf9BW0V94ruLj2w7W4Wag5vQ3SHG6qgA1U5FXTMzp3C7+C4hN9JIE9jbUX864Fi8w+pLO0Uj/I6TInt3yKElHZIISAQkAkMAgaEZwRwCF0YeQSIgEZAIhBACPXpxpK9YquMXH/DJLd/hr89lRauOAapWf+HisiPHzsVYNwXj0DRVdbm12szoV+KTsjBu2hIogsLtx/c9C77cmtjWrNwCPVC/4tGd6pm6EwDpeaRJBCQCwHwAGw260qyC3wyIUEvKm0pOT2uJmQT+Hf6PCeB/AcCqhDZ/Lkrxiju/rijqT43WiBuTjAUPPuTPFj7NZeKtrmw/jm3fjvNNlKMUNEXBhIVXYNJ11yE80reEjOBOfYYd2PQSTn5gLIeqQv1nzroXRUT1SA39gtcG72s64twflW3OfxiKWxtM16KGJbm7HHqbiqZT+8GuMrOklnbBqNjRGDv5FsQmWDKr+Qqf7ry642+gvsqcAY5deqPGW8oumfpV8dbjcLmMdeAcDjVnxuJCdob3l/H5i3+XdujD6BsDqfyOmXVaMg7ATl4m4MzsQQ8Fbn+dWe4jEQgFBH4G4GsaR9gZR71WYSsvWvWICpVFNJY2cWY+hiWkWY4THcAE3NH3/274m0bK3vTLPonwiIHrgGuuO4DagxuFKadV4F0XlDWzctceFsUhhMctBECBbj12A7r9KoB7AIi3rF+oUCVzyeMALrS+i9lmAA8DOC42XI6SCEgEJAISAbsIyAScXcTkeImAREAicGkjoKcXx+SNqX6QCGQHSvIWu1wKg9KGNmnmKsQmGObnRLYJ+TGNJ97HySOvGFaskg5s2hWPgt2AVuauft3F+LyxOYAHZuQW6HVjMOHmHc1kUkHbtWPlgvxcIjBUETDT77AKfhvN9aZ6SwLwmEDgnQk6baW+bcxLVt01D06XKf3v1Y9+EZHDreSnbG8tNIFUlBUlRWg6JsLc+NGSw8YkYfriJYgfL941LOSQyaBT+/ahfOOLZsucWLxuA78DVsbO816abwB4D+6lDVe+OW+WqijGGT8AUxc+gvBIsp/2tvZztThxaIubmlLcFCRPvhHsrFMUMlcH17o7WnDsg3+iq0PbHPrRvhFRwzFp9sf97s6z0oFTFPwoM6fgO8E98cXVRRLwZq6QC/VbAPR4XHnhSGnKJIPVQ5WkoOynCy63CTkEnvGwgHg7xvst77vCVl6U/0MVsPzdCAuPxqRZa8CiiUBYd2crjux+wlA3k+8TGfMeRER0/+ul8nxWtPtaDFTgpfgEdfWEqwvbA4FPCKzB3/gfAuD7lZHxN/wXAERoALjepz1r2nlYM7tXhABM0gWJgERAIjA0EJAJuKFxHeUpJAISAYlAfyPQoxeXA7jpVU7560B58aonVVW9z2idiOiRmLKg/zsw/D2X3fldHedweNefobr037XY+TZ2ag4SBKhq6ivfRF0lcwGG1t0VFpUwZ9HTrZoR5MGhlpW3seXBtJXO7lnleInAIEYgxpP4+ozBGX7v6QzW/m1xOLPnP9bQC/LfWbHM4B41aB4VCIyfAMAuqXcCgWPJyjtOAMpYo7Uyb78DyTPJQjswpqoqjm9/A1U7d8DZ1SXsRFhkJNKuvwGp8+bDEU525eBaZ/M5vPU7skUaW5jqmnfr+pfY0WZlFD1b4DVoJYD12kllRfn8Lhheu9TpdyA+Sb8Y3uXswOlj29B4Yq+VL16fKxgxJhtJE68JevDWXZRy2LzGJ3HcAiRPvsmG//pD66t2ou7464brqMCb2bkF1/q9kfUC/KIyKMvfCX+M3x9237CTgkFr/m5RU5KUtt76rmZ7BKTIyp9DyLkSgQFEgMKQ/JvxNnbGMSkibKWb855UFMXwHadnoajYUZg4626ER/BP1T9zdrbi0K4/G9La830iY8FnwQKG/jbSIFN3U9RUFX/MXlLwWdHxg2gc9T2fBTDHwGfycrIDmslgl8m5RIu2tEuQYYH/6T2rDiIYpasSAYmARCD0EZAJuNC/RtJDiYBEQCIw5BH4sCgnqhvDG9ULwSFdGz3xKiRNvG7IY8EDVpU9b05DOToTqdOXAhY0lOx+YxeckanAP7NzC/So0L4HgOLfPUadKTONmEviushDSgQ0CNyllwzxGsOgCqve9dq2SP32Dz8RfQrAI4EKnJSsWP5PKLjbyKexs+dgxtJlfrrs33Qm4c7V1uDQ1pfRXFtra7HkmTOR/rEbER0f/Gr/9/7yZ7ScNq1L+dridRtEArgc491tQcpnUo72srLi/LVQjXXgElPmIdlLB04POCbgTh971VSDVDsvJi4FSWnXBZQ2zXsP6tUd3fM3dLY3Gl5rar6lzbkHkTFmUrViXxV2BB7ba/5n2eZsH7Zg2Ua/KF8tvOH7ObV3/6ChqdWbxu51Zlbt6PyIgXFhFLOypNyrsDNJjpUIDCEEUgEwKz9Zc6bVANbaOWdpUX6JIpD4HpYwCRNn2mK61HWju6sdR99/AuyEMzLSEweq404Ui9qDm3H2dKnocChQ/iszd+33hScMroEiv/dMwrGoi5U9LLbxNhbEsvqESbTLbRyda/L5lPcZke46G0vLoRIBiYBEQCKgh4BMwMnvhURAIiARkAgMOAJlRavuBdS/mTky+bL7ETVs9ID72h8OnD29D7UHjdk4w8Jj3MLpYSYVstR9o/6bmSlhyrLMRWs36YwpBzDD69+lBkx/XHi5x2BDgGItjNabBb8Z5ODfGP/ryRhleLpP2OnmqzEIwwCgcbuOzZWL85Y/oKgw5Kxl4urKR9iYN/DW1dqKQ6/+C6R7hKoKOxSTMBIZt96K0VOnCc/xZeChrVtR/a5xdb+ioGhR4YYlAmvf4dGI6Rm6B8Bl2nmlRXmPKFAMdYai48Ygfa5l8wVaG4+7k3DnW08LuHZhiMMRiaS065E4bp7wHNGBZ0/vR+3BItPhI8fOwdgpos1c1jtXvPUruFzGHZaqquZkLwmaDhzfzRl5/18AVhlF/gbc7unOEUnmWh++74g/ejp1hwrlmy8YyDkSAWp18V7rLSjKGw8747aLwvPBprtHhju6tgHKbKs5CWOykTJN5BZhvtKH7/wO3Z3G9QKT5z2IqFirnxorb8U+d3a3o+bAS2htEpcZU4BPZ+YWkCJxKBs7ntndxySaWTsinyf/BYCdzU7P2Fs0cgEiOPECsLCHGrPiD1AiK8sxEgGJgERAImCIgEzAyS+HREAiIBGQCAw4AmVF+RR/zjVyJGb4OKTN0WvUGnDXA+yAivZzJ3DiUAk6WutN106ZchsSxs41HHPyyFY01poynNVm5RawsldrTCZ4BxT4cpYAoDnAh5XLSQQGOwJ8jv6Chzqyv8/ynx56uoBVLm/JW5auqmFHzA6y4KFPIy6JMmQDb+yGO7HnfRx+ZastSkp6Pv7yhUi/4WMgPWUwrP7Dg9hfWGD8AqYo528rfCFWsQ5+jdTR8EoG0CtDtq94xewwNcyUQ3LaFY8gLKKvDpzWyc7zZ1F3/DWcqz8IVTVjvOo9M2HsbHeXenjksIBAShrmo3v/bnovVBzhSJ9zT0A7OKpKC9HSeNTwDKqKH2UvCZoO3A0AWIxkpctG/3o6YEk9ZlUI4Ms1YbD3Tk/A15f5co5EYCghoNfxTlp2/s0a/2BoECgtystSoGwDYCn0Nmr8FRiTxuV9M/5+H37vT+jq0H98p4Ynu4ej43hLCa51tNWj5sCL6GjTypoa7KugRXEpazKX6BYJBtfZgVmdSTgyI1BrO5gZUT4nPAzgLZl8G5gLLXeVCEgELl0EZALu0r328uQSAYmARCAkENi3ZfWEMKer0syZsRm3YGRK4KvrQwIAjxPdXW2gZlvTyb1CQc9hCWmYkL0SfIHWs4M7fwNn93njI6r4VdaSAj0heVKcMKnQY4wi+8+FE0pgS18kAoFDgLpb7Brzv1Rd3KenPfpQdeJTxEaWrFxOXqgso9FTbr3NnbwKJWutq8Ohl7eg8bge06expwmTJiH9+o9hxIQJAT+Os6sTb/zsp6brqsAtOes2sJrdyqjx500txc5Jaq/2srLN+SehwDCSmjrjDsSP1teB6+uAijO1u93acKqLhfZiFhM31h0wjk0QyR+Zr9l0ap+7GMWswzE+iXTMgaVFpS4R9YlMbHtWbkEw+LDnezrfrhBDGysAPA9AhMJMcMlew9hV9/8AdPgyWc6RCAxBBNgCThpgb9vpScJ1ip63tHj1zYrqekVkfPLkm5E4jj8NvpiKo+//zaSjWcGErLsQl8im/OBZa9Mxd+eb6TtJr+2VDxWXa03m0sJdwfMqZFdmZeUPACwNgocUBadusTj/5wUn+KJJ7u6eF04WfjGrK7vngnCR5JISAYnA0EVAJuCG7rWVJ5MISAQkAoMCgdKi/K8pwM/MnJ12xcMIiwhMVX2ogeJydaK5rsId6HR2ibM8ORwRyLj80wjXweVcfQWqD7xoetQwh3rF9MWFDOxqjTR5KV7/qBvsDTUcpT8SgQFEwE7Xir9uFgJgENBUYMzXTUpWLP8tFLeunK6RunFmXr6vywdvnqriyLZXUf3uO3B1izcFRsUPx6SrrsHYOXPhCGcBeuBszz+fRtNxM6ot5X8Wr3uBCQ4r+7kn4dozjlST3kUS7n8vL8ovUAFDWlMWsbCYxY61na3EycOvgN0LosZ70qiJVyExhUyZvr1qUvutqmw9SKVsZIojzNP9FtiOzLbmGhz/4J+mxx2eoMZOuLpQ/IZtDV4mgCdtUImROuwBAD3ieHxAYsb389ZbCY3gAwQDtUH5nRHyQA6SCIQmAj8G8E2Na+sBrLTjbmlx/icUFSymsbTUGbcjfrQ3K7zlFPcA1eXCkfefMNWCnpC1IqgJuKZT+3HiQ3MaYc1pXnd0OdbMuOM5eyKvYpAMllFMdLEQg7SU7EI2o6UUPROfHb8MoEZgAm/c4z1JQNIckxlF6wMFxllAxCIQXmDJkiIArBwiEZAIXNoI+PZWdGljJk8vEZAISAQkAgFEoLxo1bsq1AVGS8aNmooJmXz/GFpG+rS2s8fQUP2uRw/BXiEh9fAmZq/SpfuqLt+Acw0HzQDbk5Vb0EdHyNPF460J1wSAFGjSJAISAWMEgtWBot2RgT9qhJAaLij2ct4dd7pUhQEVXSNl43Vf+0ZQ9g7EonUVB3B02za0NYgnjBRFwejpMzBj2TKERQSOkvLY9jdw7HXjTipFUXcuKnzxKoFzMwDmXVFBCqk+/MPlRaseUaH6rQOn9aezvdHdnX22vlxcb09RMCIpCylTFoOJMrvW1lSJ4/ufM50WnzQD46bmgjSUgTYrHThFweLMnIItAdqXXYvUWqPen4jx75/B/pc1g7kOr78/2pJckpTgpCgTF2oS8VqOkQgMHQSYONPy4rMz7ot2jlhWvOrrUFXzVmmWMSgKJs5ag9h45kTEjTS+lfvXgkUFesZ1U6ffgeGjg6OJWl+1E3XH7cjUKmszc9euEaBmFgdh8I+MAcDWdTITsF2fDylkXBDtlCYCvwdA2nImzcyMiT/SzXzHk/gTRY/r8vn0CQCCHKOiS8txEgGJgERg6CAgE3BD51rKk0gEJAISgUGHQPmmvPmqQ3nPzHHSS5FmaigZaVjYVdDS8CFcri7bRyMeoydchajY0X3mUuT84E7DGKx7vEtVvz1zSSFflrRGTZlPev0jhc8/bdtBOUEicOkhwGdqVgpQv8N//r3e+FUA+A9PpbG4KJcP12BrXt4Ip9rFxLuhzf3EvUiYONGH1ftnSnvjGXc3XH1FhbsDQNSi4uMxPXcJEicHho6ruaoau5/mT6qxtTmV0Xe98IJVwIoanD2dTj2Lkfq0V3fSgeI1s12q01QHburCh33SaFNdXWg8secCJaUqXixCbaHkybcgNl5PbtQYF3agGQWNOUtxRGB85h2IGzlZ9PLaGle5fx1am4zlEFXgf7JzC0S6F632tZt843pMwv8XAL1WT+pKkTryHquNDT4XDdT6uLycJhEYMgi8CuBjmtOwOsWU0UN7+rLi/F9CdXcmmVp41HBMmrUakdF2auJUVJWuM9W0TJm6GAnJs622t/35qcP/wpkTthgkH8/KLbDEwbYjQ2sCk3H8jj0meCwWazDBy3uCVcd2GoDvAbhXcG29Ye8C+BKAHZKe0g8U5VSJgERgyCIgE3BD9tLKg0kEJAISgdBHoKx41U+hql838tQRFoXpV9kqKA3pQzPZ1li7G/VVb8PlNNFnMzhFzPAUd+ItLnGK4TkbT7yPk4e3muKgKI70zJzntIJJbCM4CyDWa/JtAMwXC2nEpXMSgX5HIJD6HexAYTadWRyrJA0PyuAMS+Q/9OfUxSvu2K4oCimHdC3t2uuQdj1ZN0PXmCQ6ued9fPjyFric4hpm4VFRSLlsHiZefTUiogmnf7b9Fz9Dd4exhJYKJT9n3QukhrKytwF4i++RB7TPvLKi/JOAsQ7c+BnL/ep2ICVkzcFN6O4Qb8IMC49B0qRrMTKFfxrWr57sfqssLTDVQo2JH4e02doGFCsIxT9vqNqJ0yadGyqwPdt/HThfaCNFqCGjALc+3Hc9nRMiB2c3308AsGVTPGstsrIcIxEYmgiwCILtXVM1x/s4gGfsHLmsKP9ZAKut5kTHjcWk2WtACnpRu5CAMy4mSJ1+O9hNHCjjvbe24iU017NuSMxcLnxr5tIC/v5IM0Yg0dNl9pAgSLxJM6H5N4NijZ5l2PV2F4D/tnG/MHOB3XDUFyePszgfuOCh5DCJgERAIjCYEbB+CxrMp5O+SwQkAhIBiUBII1BWlM8As2ErRcLYOUiZsiikzyDi3AW6yeM4dfTf6GxrsNVBwPXDo+IwevyViB+dibAI86DwsQ+eQXtztYlb6stZuYV6oN7teWHqmctrw4pIaRIBiYA9BBgAX+rRibnc3lT3aNLAMnhhR1eDCfSvepIv3wLQ6cO+7ikleXd+D6rK4L2ujRg/AZfd690o6+tOwZ/XWl+HQy+/jMZjR4U3UxQH4sYmI/P25YgdNUp4nt7A0vXrQFpMY1P/sHjdi58T2IRdFV/zGvc7jxZgr6mlRfmFiokWUeK4+UiefLPAdsZDOs83ou7Y67YCrMR0RPIsJE++yTR4zHtldfnzaDlz2NTHSTNXITYh0I2mH23Z3lyDYxY6cE0tauzV+T7rwDH5Rpov/idqTMJ+inJ/ghPiAeQCWAWAF91bw4fBWWrAksZyIwBGy2XiTRBYOUwi4EFgvicJ5124xo/YGWfMP6wDX3lR/jYVsKxsYQHehCzmS0RMRVX5BjfbhpHxfsD7QiCsq+Mcais2os30HaT3TlveqPzml3+0kwf6k4fCMBCuDLU1xnmKsUQvPN/f+FxRYtGJxhdKPjeyqy4QOnM9uPP+Qv06JpbFW+aH2lWT55EISAQkAhoEZAJOfiUkAhIBiYBEYEAQKC1alaNANVXmJt1K7IjQpToTAa6jrR5nat5Dc32prU4Mrk3tnPhR05GUdh0iokZYbtfR1oAju/9qOk4FHsjOLSBPv9ZeALDc6x9/DsCwO9HSGTlAIiARYFKMWouLPQFwveAaq4VJ2/MmgH8D2O/pRLWDHvdhsIPUdOR8YgV+rZ0FvMe+nHfnDS5V3WY2/9qvfR3hkcwzhr51tZ9H9ds7UP3eu3B2iuclI4YNQ8bNtyA5KxuKg0Xi9q1213s4uIUxMH1TVRzMWb+B+i5WtgzAS16DPgAwRzuptGjVowpUahHpWnTcGKTPvc9qL8vPXc5ONJ3cg9PH3wTpKUUtJn48UqcvMbyftZ+rxfF9z4HaRUYWM3wc0ubwKx7c11hLHTgoizJz12p12ESheMQTUBUdzwQZ6aDtCCp5r80vMB8i+L9MtLHbXSbcRNGX4yQCxghQu3GD5mPef3m/PyQK3O4XV4+LDndug6JoO+r6LJEwdi5SppCgwtqqD2zAuXpjTegx6R/DqFTv5mrrNfVGtLecRE35i+jq4E+LkNX/xy/e/c3z/zrKLq0eXs3rAGwXmn1pDeopsNKTDtAiQRpqJt9IA2lmdjvq7CLOZ1t2dUoWFbvIyfESAYnAkEUguG8uQxY2eTCJgERAIiAR8BeBsqJ8rd5YryWpc5CxQJRpw19vgjBfVVFX9RZICensarO9Aekmx0y63laVf33Vm6g7zji+gSnoSuhuTxi3bKPWIYrJ1WlmUeCbFfLSJAISgcAgwOdudqUwmEJjlbB4RkjfB665BsAfPBXMXDPHk9Dz2euSlctbALBLR9dmrsjD6OkieSOfXQjsRFVFw+HD+PDlYpxvEg4Qun1Izp6JKbfehohYbZODtYttDfV454+8NCamuKYuLnzJKlDL5IlWmy8FACknL1pFyao5Tpe6x2y7aVc8grAI+2fpuyY7u6tQfeAlW/e4sPBoJKff6O6I8zY3beihEjSd2mcK1/jM5Rg+apo1+H6OsKJuA5QfZuWupTajL8YM4j8EJ7KbgS2ntjpqBNeWwyQCEgH/Efg8gP/VLMPCGibhrLS3Lk7z6GKz+CXOyqXRE69B0kRDpuiL02sPbsbZ06WGyyVNvBajJ15ttZ3p5y1nDrnvA2aFE5oF9n3pxzt/8fLrlVqRVLY+X6XzPuKXf0NksghlMQtCWNxhRUMe7ORbD+R2u7aHyKWSx5AISAQkAvoIyASc/GZIBCQCEoGBR6AnKEv6h3QA5A9koG3IVigfffW+6Pb2tkYA0UbwU+ssaRKLIQeXqaoLfBltqN6J9nO9YqNCB4mIikdi6gIkjlsgNN570OFdf0FnO4sODUzFP7KWFNyj8ymrJX/v9e+63RW2HZITJAISgWAioE2+9exF/Y1f+bNxcd7ylxQV7LrStfELLseU2wYfPXBnSwvKN76IxqPilJQEICp+BLKW3Y4Rk+zTHu78/e9wvkmbO/sIVkXBZxYVbiD9lpXtBMDCiB4jtWCBdlJ5Uf4pFRhjtFjqjOWIHx24BFZ3RwtqPyxCa5NWVtT4OBcoKWcjOf1jcIRFugeyg/vY3qfB7joji4lLwYTslZZUzFZAinxeX7UDdcffMB6qqm9kLSm8XmQtnTHkfCP1I5OoZsbkG/+e2aEuqbx8BFtOkwj0AwI/1KGUZWfcnXb2Lt+8aqmqqPxtsLSxGYswMqVPI3SveaeOvoozNcwF6tvIlMswNuNWy72MBjSd3IsThyghKWaKgi1dzvA1s5c+w3dAdvX+UTOTzChLxFa75EYle/Bi16XWnvZQSVq9eIok8oyA/ZenEIQ3acYsbtE8k+jN4/Vll6NwIvqSu6rywBIBicAlg4BMwF0yl1oeVCIgEQgxBPj7y0jeJzz/6bUSMJPCh93nAfDthi8rQ8LKi/M/qarQVj72OtvkeQ8gKtY//Z3+BqujtQ51lW+itfEoXDZouegng5AjxmRjZMo8n87NToTj+0i3b2xO1bVs1pJ11JfSGqnvbvT6x//0CHL3N4RyP4mAREAMAd5D+DdLOlltVsjvgEfJyuVfMkviDUtKwuUPfUbM0xAb5XI6cWr/Phz597/Q1S4eE3KEhyP9+hswdu5liIg2rB3pc9oDmzfh5F7jpjRFxdpF6zeQqsnKfqqhBWbRxMPaSeVF+YWqqQ7cArcWWyDN5erEmZrdaKh+0xbV8rCEiRg7ZREioxJw8sgr7o5xI1MUBWPSbwqYXpHV+aljdPyDZ0yHxcTExqTf+NR5q7V0PmfXOQOmpKc1Mj4D8vqulck3HxCWUyQC/Y+AHrMHO+PYlSRs5UX5D6kXNNEsjXpw1IUzstPHXkNDNRuR9C0heRZSprJp3r7VVW5HfeVbwhMVRXkqM2ctdSy9jXT31CHztsc9SRvhtS+hgXpJOFJTkoKcDAhmZofK0nudvwP4HgBWLnkXgpDSmDrHvwBg1I5Jn1Z69EYvocskjyoRkAhIBPoiIBNw8lshEZAISAT6H4Ekz8sGKUtERY/5ALsOwM8AHBjswZiyorwiQDF844uJT0XabDI0DQ5zOTvQeGKP+yXX2W0/FhcRPdKti8Pqfii+3ZpPHt5qGrwEUJOVWzBeB9EMHZ2KGQCoOSNNIiARCE0ESG31N53kG71lROxuAOye8cmKV9w+W1Ec1BIxtCs//wiiExJ8Wj8UJrWcPoWKTZtw7uQJW+6MnjoV6TfehGGjeSu3tlOl+1H+olYiyHueUrd43QuGHWteI9kV4F1AQb3A3jyOAEo3539BUfBrI8+i45KRPpeMhgE2VUXr2UrUHtyE7s5W4cXZ9R0TPw5tTVXo7jKeFx45DBnzH4AjTDz5KeyEwcADb/3SlFZN8V0Hjm1/DJqyM0DP+MxHXUdW1cjON38vpJwvEeg/BF7xaL567/htz9+7sBflRXnfVaEw6WFqDkcEJs1eg+i4sbrj6ivfdBcGGtmIMTMxblqu1TZ9PmfXG7vfRE1R8KPMnILvGIynvqm2457MHBb8zaK7D7lxmQCeBJDlKZbk/b5D4JSsvCH1sVXndc9SfIakFvh6C83QVA8Fq15nHtdiYppJaPEHA4HDyCESAYmARGCwIeBblG+wnVL6KxGQCEgEQgMB/uaSaJ/VkOacIcb+MijDqndWm2k1u0LjlBZe7H8pb6IjXDENDJMOhbQog8HO1VegrupNdLTW23Y3PDIeSZOuBitQAf9uyRU7fwOXSfJPVdRfZucUaqtM6fO3APzIy3lybvlKq2UbAzlBIiARsI0A6et4H/GmI9QuchuArbZX9ppQkre8EiomGK0xY8kyjJ3j663MH88CN7er/TyOvPpvnNr/AVzd3cILUw+OunDUh7OyztYWvPVrFvSbmIIrFhdusNLcZMFOs2YVBr5qvf+tdHPeXEVRjFvJAEy74tGg0Th2nm/EiYPFaGuuCWjuaEz6jRiVymL7/rPK/YVobTKmK1Wh/jA7tzDQOnAy+dZ/l1juJBEINAKszHgdAAvZvO1eT9er8H5G6fByAAAgAElEQVRlRfn/50nEm86JjBmJSTNXIzyqb03nmdpdOHWEZCr6Fp+UidTphmzTfSapri633lvLGcq1iZkK5QvZuWt/azKadCcsHNJyI98MgAwd0voiQI0GZl2tkmM9M1nk82cAt9sA0869aDaA5wAwOag1Vjktl7riNpCXQyUCEoEhiYB/0b4hCYk8lERAIiARCBoCZh0LdjdlOeMXAOy2O3Ggx5cV530dqkIqLUObdsUjCIuIHWhXDfdXVRWkm6yv2o5zDYds+8mKVerfjEm77qL+je1FvCY011eg5sCLpkuEKcrC6Tlr9YQgdgGY5zWZ3yuzF2V/XJVzJQISAf8Q6Kl8Nku+cQfSyFKTxufumS0rlz+lAoatUskzZyLzdsZUBr+5KSm3vYqOZm1+y/xs4+YvQNo11yIyLs504K4n/mraaacoyrcXFb7AjigrY5DyKq9BazxBr17zyoryTwMwbNEbP2M5hgdQB07rtOpy4vTx1021h6wO6v05u98mX/apfn8uaKjagdNmOnDA61m5BXy288X0dOAY8GRXHLtbxTPCvuwu50gEJALBQoAVhK/psJzYTiiVFedtgKoYdRZd9D92xHhMmrmmD4vGmRO7ceowm/L0bfjo6Rg/gzkZ67AgNaZrKjbhfIuVzNjFvbpVqGuycwvJ4GJlvK9p+SyrPIWr1EaX5h8CDwD4iw9LsGCW3YglFs+TYQD+y/PsqbeN39rEPvgup0gEJAISgZBCwPpOG1LuSmckAhIBicCgRUA0aGrngKQIpIA1Ky0HjZUV578HFQw86drwUdMwPjN0g7rdHS1oqH0PzXVl6O5ssYW7ojgwLGESElMXuv83UFZzYAOa6w+aLKe8n5W71jvJ1jOW/8YEnLeRmkT47TpQZ5DrSAQkApYITAXwOwDsbrMyBrweBHDWaqDR5yUr77wXUJkI0DUmna7+AqXihoZ1trSgomgTGg7ZK6oYPi4V6ddfj8TJZPPVN+rNVe7cYQbU1sXrNohcVybpvum1EDskSGfdy0qL8tcpwAqjDRPHzUfyZMaCg2utTUdw4sMt6OqwkqYx9yNp0jUYPcFIYiZ4Z2g7W43j+8x14CJwLnpqbrEI/ZfWUa0OHEH6gUd7USbfgndZ5coSgf5AYCmAjZqNTgFgwl6Y4r3qrbyYc2eVbVCx0Mrp+KQZSJ3eu8Gpua4cNRVaNz5aKSZuLNLmfAJQKOdlbNSZrj24EV0dwu89VS5gzczcAmP+y77bseBHqw/O7OGtVmeXn5si4Ev3m/eCTMLx2jCpbGa8Ti8bDCB7D1lY7Os0yIsrEZAISASGCAIyATdELqQ8hkRAIhDSCMR7OopIPxJoo7I2Ba3LA71wMNY7sHn1Apfi0uvCurgdKzGHj9YytwTDG7trqmhtqsKJQyXoOt9kdzLCI2IwZvJNiB81A4qDhYKBMWdXOw6+bdmw9q2s3IKf6OxI6klSUPYY9YXEuWgCcwS5ikRAImCNQDKAPwKwrIT3LLUPQL5HM9R6dZ0RRXfdNd7hcLEC3dDm3/8gho/V157xadOBnqSqOL7jLVS/vQOkpxS18OgYTLjiCky6+hpdHc8zRw7jg+co52VozmYlIja/sLDTYk+K9Wz2GlMKoA8P5oHi/C+41AHQgdNxvvN8E2orNqH9HFmo7DdkhkfGIX3uJ0DK5oGwih2/hMtpkg9T1duylhT6Qveq1YHjvZj04v4m39iOGeXBimuxrdM+8AMBttxTIjC0EPiMjo4ZmUuYhBPOZB185e7J3V3dTMIZUkL3wJY4bgGSJ1Pq64I115ej5oBxAi52xARMmrXatAPOKonX55KpeMcRrq6esajQmL/X+Dr/DwBq5nkbkzcPD62vRr+ehtU2L1jozrMAhC+T5BWn3qzWROINrJLZbnCyLQAo7t7QryeXm0kEJAISgRBCQCbgQuhiSFckAhKBIYsAA6ZPWzz4+nN4crqTsijkxY3Li/J/pgJfMzpsWHg0pl1JBsTQsvaWk6g/9gZaTLRgjM8UhYSxc5CYsgDhUeY0Zb6curF2N04eMaaXca+phqdlLXlGT3ePrR7ebRuscPy7L37IORIBiYAuAuEAYjzBNl+D4MMAkLa3T6eTCeYMWH3D3/tC8co79ipQqO2ha5NvuhkTr/RmRBwa34IzRw7h2BtvoLmGOmbiNmrKFMy4fTkioqN7TXI5nXj9pz8GVJOvgOLKWVz4EmmezIw3EW072XgAvRw9+HLe3O5ucx24qVc86i4M6Q9zdp9H3fE30HRqP6ghZMdGjb8CY9IoSzowr62V+wvQ2nTM2GUV/521pICUr74YA5L/8BTC2E2+ERAm5tkZcy0AagJdaeAEOxcoBLXBU7Dlb5LPl7PKORKBSxGB7+vQ8jEjZkeLCweK8q9xXehAsqzgG5N2A/i7STvXcBDV5aSo17/3xManYuKsu6Eo+r+vZ2rfw6kj4jJsqqq+GBs7bHX6jU+JV7D0/Vawg1/bwc12+19fil8gP8/MC/v/PN3VZkv1FICQaeFJA41hfpGYVGYnp57JBJyfF0tOlwhIBIY2AgPzJjO0MZWnkwhIBCQC3ggwcErKsPuCCAuDcfcAMBcBC6IDokuXFeVXAsYVnExUpUxZJLpc0MeRYrKh+h2cObHLPHCq64mCuJHpGJN+I6JiE4MWPDy+71mQGsbIVGBLdm7BYp3Pb9SIm7PzIgFAe9CBlRtIBIYmAuRwYoU6u5T439UA+MffY6SdYhVwAQBWE4sEwZnAI22PiD5Yzz5WQRJh9LesvPOXKlQWeOhaYkYGZq+iDNnQs87WVhzf/gZqdr0nfDhHWDimLroNKXP7Mv5+8OwzOHP0iPFvtar+LGf9i0yaWhkpvfjd6rG7AfRprysvyj+tmunAZS4HKZ/705rrDuDk4ZfBhJyIsShn0qy7ETWMbI0DY/VVO9zJQ+MLh9ezlvilA8f78y9t3HtJJ8bu1k8YBEmtgOJhGMhmx7sv1JlW68vPJQISgd4IPOFhK/H+V136YDPgSjetylMcKp8fLG3ctCUYMSYbbc3VqNz3LKhdrWcRUSOQseDTugm408e2ud+BxE35v6zctXYKhYyWZqEJOZu13d05Hi0ycZfkyOEA/tcTJzBCo9CTWGv0DCDu1IvT0xo2K+7qKSjR20d2wMnvokRAInDJIyATcJf8V0ACIBGQCAQZARHah0C4QM78R/ztdgiEI0ZrlBXn50LtRZ3VZ+ikWWtAOpSBNpezEwwUMvHW0Vpn0x0FEdEjMHrCVRiRlBVQukmtIx1t9Tiym+/1xqaqyv3ZS9aymlFrfImisHaP/dMT0LN5XjlcInDJI8DEGymlqM0lWkHA4DcF6983oYfjczqzW3+w0UEtQhMkfMG2rLxzqQrVkL/KER6O67/+TV3aReFNQnzg6dJSfPjKy+hqtW4ypy7egvsfQmQca296W+WOt3DkVdNOgl2L121YIACHljqY3w/v33L3EmWb89ZDUe4yWk9LVSawb0CGuCkpD7wEdpZbmZ6mkdWcQH/e3lyNYx+Y6MApUCPUczE+6sD1dLM4BfxO8yTj2anOoKq/xt+gr/tDU+uvA3K+ROASQoAJCK3O538A+KEdDEo3539BUcQ6wSbOzIeihIGFekYWGZ3gTsBprbZiM87WkeFY2L6blVtADctAGbXC3wJAqt4eY+cVi0+MK1kCtfvQWScJAG9gtxgciUW8d3o6pL2H8JmWGsB6guWkCeV/3g9FVgXHMgE3dL5T8iQSAYmAjwjIBJyPwMlpEgGJgERAAAFqcJA2TIRTkQ+mTICwlYkBGb54MHCmV32mtzXFVajdtUvArwEZUlaUzwd5Qx28yJiRyJj/0ID45r1pR+tpnDz8CtrP1RhWjBo5SW23xNSFGJW6AGHhwaf2qqt8E/WVpvrmncMT1IQJVxfqdbUxs+jdVrB8MHRRDvgXRDogEeiNAAXQGEC73wdgGPggNdCfDDpRMj2dTdTkEDEm36iTErD7wMZly2IjosJMM09z7/44EtLSRfwbtGPO1dagomgTWk6bF2RMuPIqZNzEupu+1lxbi91PmRdMhEe4xt7y7EtG9E49i7ILoMhrhzIA2dodyzbnfRGK8rgR6NHDkpF+GXM5/W/s2j7xYQk6z/cU3Pf1QXGEI33OPYgaxvjhwNqBt34B1WWSI3Pg1qzFBRZc0D6fgQ8TnwXAYL13R63PC3pNJDU1k7ekPvWVIjcQfsg1JAJDHQH+7b6u81tNHW8WUQpb6ea8HymK4q3frDuXHcTJk29F7UFjDThqbE6e/wDCwi7IRlJXuqbiJbQ26bHWG7ioKg9lLVnLjqlAGwuQtNUP7OAlJ7E0MQSmA1jr0XbTm0FtuAcAaG/GVgVgWs1SJpdJHWpUHEINY7IpSJYVsesmR0kEJAJDEAGZgBuCF1UeSSIgEQgZBBgQI60Dg6hGxjccViCvB+DSDCL1GLspqAvCB2grIx0Rk3ghZ28V5MUkxCl8uL/whqdjoydejaSJlDEZGOvqOAtSTTWd3Gc7DsVA4fBRGRg1/ipEDyM7VP/YkV1/QUf7GePNFOXprJy1eklPJtv40tVjjCr3n+P9A4/cRSIQbAT4u/xXANS98Me0gQyuxaD7rzy0QCJr817CbAo1YgJqJSuXvwrgY0aLTrrmWqTfYPhxQH0ZqMXY/bb/+fU4W0UWZX0j/eRVjzyKiGF9u996Zmz/1S/R3d5muIaq4u6c9RuM2xUuzOQGLZpF2Dpe7f1vpUWrL1Pg2m2G2bQrH+2XYhGtD00nP8DJIy9DdWkfez4aGQrdbz3eVO0vtNKA/UFWbsF3g/D9ZPcBfwfYoRAs40MEE/cM0sokXLBQlutKBADqqfIeTbp3b2PyYqsdgMqK8pm0s6ygYHFjZ7txoUN41HBkzHsIvH+R8aOmYiPIriFo5+BQ12QtLtwsON6XYWQKeEwzkcm+ga/Y9OU0/T/HKgH3PQD8T++334wCnQVkLAzh88oME924nhN/xXMv638E5I4SAYmARCBEEJAJuBC5ENINiYBEYEgiQKFiUkMZmWjAlN1w5G+36oZj8CeQ9B8Buyjlm/PuUxVFjwbx4h4Z8+5HZGz/67ywqr3p1D53J1l3lzXFmBaU6LixYPIwbkQalDC+q/SPsYPAjFbG7YVLXZq1VPfFmIla6gb1GOkoGYCTJhGQCIghwMIKI6F6sRU+GuUdyOgJgtihL9abb9cHw/ElK5f/J4DvGw2ITx2PeZ8MpsxpwI7i80JnjhzBvrXGOjpcOHX+Aky9bZEpHWfZC8/jdDkb1oxM+cvidS+IBBa3axK/1F7pw5NYVpSv7XTutfH4AdCBc7m6UFO+AS2NR41RcDiQPudeRPVjQYvZl6O+cgfqKk104IDXsnILAp2FDlSCX+R7L/o8KrKWHCMRkAgYI6DtYOZIZrxI+Wd2c+izYllR3hZA0dJa9hnHgJ9RZp0JuMlzP4n2llOordgorM8J4CAcypqsxWtNizwC9EXgvU0rNku91J8FaP2hvMwoT3GuET26VeyABT9kefiiDki8bzBBmgdgiQmIZOlh4acdQcGhfE3k2SQCEoFLFAGZgLtEL7w8tkRAIhB0BEZ6OiPMqpa/BOA3AhXH/K1mcO1pC69Dlt6hvDi/WFWx2Mj/2PjxmDTbOx8U9OsDqC63Bk3d8TfQdrbSPt2k4sCo8VcgMfVykOalv+3k4ZfReGKPcQATqM7MLdAT1IsF0AQgwmvyjQC29fcZ5H4SgUGKQDyA35pR6vpwLgYyVgJ4z9Ph9DsAolktvQ46H1zQn1J01+3XOBwOJnwM7dovfxXhMcGn3Q3YoewspKr4YO2zYBLOyMIjIzFr1WqMmDDRdOXa93fjYLE3e2Tv4QpwZNG6DRkC7lF/5dte43j/ZzV6LysvzluvqiY6cKkLkJx+k8B2gRtyQVONRfPGzVbxo6cjZeoSd1dGKJhAwYuqtqjR2fmFnQHyNxkAr+kdAVpPZBl2xbNwzK7wrcjacoxEQCLwEQIPAvizBpC9niTcWVGgSkvyEhWXwmf3WaZz+FNrEPVzhEW6iwhPH7X1CvAaHN1rshY/z8RKfxh14KgHx4JUb5PU+dbo853v1wD4ndMzqwQc5zAJR0mNz1tvpzuCbEC8txi3Yvq4sJwmEZAISAQGEwIyATeYrpb0VSIgERhMCJCSrNiEC53CXaSMPCZ4qHGeCjazCuuQTMCVbb5rEpRw03MmZ9yCxJR5glD4P8zZ1YZTR15Fc0MFVFe37QXDImIxMXsl2P02UHZw529MK1VV4BfZuQVf0/GPlDXeehOHAEwdqHPIfSUCgxABFkT8Iwh+/x3AowDSPFoaIn+XTMTwP/vtuzYOsGXl8ka1L23WxRWy7lyBMZlmbMs2Nguxoc21J7Dn6afgchprgCWkpWHOmo9DUcxfrdrONOCdP/yf6QnDwpSsW9e+UG4BAwta+IzRYxyfpZ1TVrTqS4BKCkNd4z0sfa6hNGtQrkTl/rWm+kIORwRSZyxDXOKUoOzvy6KqqqJix6/MnxdcuDVraUB04PwNdvpyxJ45nwZAejdJRekPinKuRMAaAT1qRVZnmHUS9Vm1tGRNtuJyMnumSyFiknu7sJYS5i5ItPEn/1xWboG2G836tP6PmAlgB4A4r6VYTHgVgAP+Lz+kV6D22i8NTsjiXjKgkEnBzHwtCuG690iN8SH9/ZKHkwhIBAQRkAk4QaDkMImAREAiYAOBMA8lA2m7jOyrHi500SCHiB5QaCbgivJJE/ITM/z6S4fG2X0eZ0/vR0PNu+jusHrXMPZ4WMIkTMjOtwy22vjO2BraXHfALZJuZi5FWTgzZ+27OmM2aV7wfwTgO7YckIMlApcuAiLdzb6iwx8ldsFRP9QoWOK9Nqlj+fsa1OQbNyxZuZw6pXcZHWzcvHmYtjjX13OH9LwDmzfi5F42JxjbrPzVGDVFLGH0zh9/j7YGE+1OVXlk8foXSDttZqxq1153tt9VeU8qK1k1Dy51l/n99wv91sXNTrKqskK4nMaFLzHDU5A2h/VJofWaWrm/AK1NJrVELvwga2lAdODY9cag6HA//jA2AOC9/rBnDdJZMmlLaluzdV/xdPb2V2eLH0eUUyUCgx4BdsFpO5P+ZEP71Q1AWUn+LXDpa8iZ0U/aRk/Fr7KWFFDLa6Bshac4yXv/twFcraOjPlA+huK+CwHwnpCi45w3+4KV775Qr/cUljVbLS4/lwhIBCQCQx2B0HqzGepoy/NJBCQClwoCVt1qrFQnX3qpDUAcHpHk/zCZYyakbGOrwA4tK8pn8M+wvW34qGmgDk1QTVXR0ngEdZVv4nzrKUAVzXvqe8UK/YwFn0F4JGOg/W/VBzbgXP1Bs413Z+UWaKlaOJ4vX7Waibw27/f/KeSOEoFBiYBVd7O/h2IFPIs4jPQ6etZ/0ROkO+XvhiLzS1bc+TAUlbSYuhY7KhELP+MrO5GIBwMzpr2pCbv+8id0dxozCw5PHovLPnkfHOFidIkHS4pQu9tUNuf5xes2MNBoZRQlu9ZrELNW1PfsZWVF+dQXog6Mro3PvBPDR4k0W1q5Y/05C0dYQGJmE2fmY1gCm0BDy+qrdrgpq41MUZRtmTlrSefsjwUqwU86UhZleRvf+5klZkGUGT06E4DmFT7+nFDOlQhIBLwR4D2funDexu44Q91VPfjKSvLugUthssO2CSXpVPUbWUsKQ0FzjdTL7Pr3NhYs9G8rt22UB3QCu6rNaM3tFHNRq/BvACYJnMhOck9gOTlEIiARkAgMbgRkAm5wXz/pvURAIhCaCLBLgN0CRuZLp5pIB9xqAGtDCZL9xasud6iqqehy6vTbEZ80I2hud3e2oe74a2g6XeqhWQnMVmMzFmFkypzALGZjle6uNnz4tmEcvGelb2blFpCvX2tf8GgB9Pw7k6MLbGwvh0oELnUEzKh8tNiwA6UAAPXTWP3LBDjvDxSzT/QDSFZ8fwqAFU2hH1v0nrp11Z2ZTqdaZrbgws9+DrGJhnmegPnSnwsd/tcrqHp7p+mWmUtvR/Ls2cJunS4vR9kLxo8ICtC0aN0GJmKs7Iea7mXdzomyovznzRIuieMWIHly8HXgzrecxrF9/4Bq0v0WHTcG6XPuBRTWHIWWCejAudrGJEQvWPCnLj88Z4catdisut/Y3f64h4b06xo9QG5v9pzJtZmE+5yBn6Qspa5koPTs/IBDTpUIDHkERgB4HYD2JsLOuL/aOX1ZSf434NIwjlhwUIok3xxQPjEjd22f4g47vgV47JM6GrksUOU9UZo+Ard5ugeN7i1kQiHzQocFgPzKsJuaXNpmSTgyOrAQxFzwVV4tiYBEQCJwCSEgE3CX0MWWR5UISAT6BYEoj1AxEx1Gxsp2BsTsWBKAZwDcYjDpQw912Qd2Fg322NKi/J8rAOk2dS0sPBrTrjSDyncPqe1Gqskzte/B2dXu+0IGM4clTMbE7BWAheZPoDduPLEbJw+TJcrE1O60rCXPs/JQa9qOCQbZTOlBA+2/XE8iMIgRYGfaD3SC3doj8W+PmhrU6KK4itZYcfBrAAyI2DWuTR3H1+xO9Hf8lpXLD6vAZKN1puXkYtxl/afl6e95rOZ3nGvG+0//HeebKDOjbzGJiZh//wMIj+StX8y629ux/Ve/MB3scrmuzX3+JWrFmhm/P1u8BlQA6FPNYqUDFxOXgrS5lGgJpqmorSjC2Trzxv/U6csQnxSqWoIqDrxlrgOnKo5bsnOe+5ePSPK9/P95fmOMlmBQk2wH7FjoebC5XUdfh5pQ1KrUdrz3rEtKShZs6VUR8QHjbgB1Pp5DTpMISATsIUDaad7TtRUs7IwrsbNU6ea8xxVFYZFPIKzOAXX1jNzCfwdisQCv8ZZH/8172XwAhQHeZ6gsx0JeFmY+YnIgdlD+t4e6mM+ubOvnDfkyz/2iJznHexV1AP9gUizCAhEm9cxewOM9bA/Ut+/h8G7z/C3w2YbPNHrP0EPlmshzSAQkApcYAjIBd4ldcHlciYBEIOgImAU1uDlfGBjY0EuOmDnHysh1AIx4oviCxggaqaZCxkqL8qsUYLyRQyNT5mJshi8xaOMjqi4nWs9WurveWHFv18IiYpE08Wp0tJ9BY60xTVhYeAzSL7sXEVEsXu0/O/7BM2hrrjbcUFFQkplToKWz4XgGZrUdMxkAjvSf93InicCgRkCkE1m06pedp/xNF6Hx6QFNdO2ggFyy8s4/A6pWr+biXmMys5B1p6FMXFB8Cuai1e++jUNbt5puMfmmmzHxyqtsu7H7b0+hucb4dxzAdxev28Bkr5lF6wS3yN3Y6/kiFHTgOtrqwXsXdViNLHrYWEycld9venS2LxqAyv1r0dpk/PimQv1+dm4h6eN8MT5M/MVTTKU33+jvX+/5kGP5HGCUxDXTKg7Jgi5fAJVzJAKDCAFtQQVdbwRAyr99ds5Rtjl/LRQwGeWzKQr2djuVNbOWru23Tnubzk7zvFN7Jy2ZvKEenLloq82NhtBwXzTceHxqgpLi2jsRy+QcC2x/rIOPFaUlKTE/DYBdi2ZsEEzCsUiUyWmZiBtCX0R5FInApYqATMBdqldenlsiIBEIFgIPeAIoRuszoMbqZadNB4K1rk03xIeXbcpbAodCCjZDmzhzNYYlTBRf1GIk9d0aqt5BS+NhuJz22JOo6xY3aipGT7gKUTGJ6GhrwNG9fwc76YwsZcoiJIztPxpKBjGP7H7CFAVVVT+VvaTwKZ1B/6nRlOCLFOmupEkEJAJiCDDhwdYlM7Ez/u2xwrjVYkkGL3gvYIWwqLFjlfsb/yiJruTDuOIVy9coirsTW9fCY2Jx7Ze/4sPKoTfF2dWF9596Ei11xkUcEcOGYcF99yNqhP0ijKOvbcPxN8lMamjbFq/bIKInxsDU9V6rUAeHeji9rKw4vx6qiQ5c1l0YnthTgB7463H62GtoqCZzqr4pioIx6TeCdJihbPWVb6Gu0uy6qduycgtFrpveMa30g6l7xOSe9u/fKHGnpwPnve+tAF42wJtBf9LiSZMISAT6DwFSS2sf8vd7fuOZjBOyxx57zJF/eek2KMp1VhP0KChZyHf+fOeay+7cYNz+bbVw/3y+FMBGzVZ7PJ1xxtUe/eNbqO5Cvul/eCjR7fhIauTPaDqjmUhjV533MzGfP5iYM+qgTgVAmuM8G5v/HMCPAJyxMUcOlQhIBCQCIYeATMCF3CWRDkkEJAKDGAHyqv+vpxNN7xisSKbwvV16IpGuC1ZOmpfq9zOwZcWr/g5VNeS1ioxJRMZ8w2YKW96qLhcaqndeoJs0qbA3WjR6WLI7+DcsYQKAC7dGdtJVlhaAui9GFhM/Hmmz1vQbDSUDfwwAGpkCdDS2qCOvzi/Uo/wgPeksr7nUfyF9iDSJgERAHAFtIls70yro7T1eVO+Jc6wqisVP4OPIV9bcntzd5ThpNn3effcjfhzzCIPbrHTaeLoJC69Axi3MYdi3pmNHsecZc0mdrg7nsGUbN7Ki38xY1MMq8h5jB9VD2gllRfkMni03Wigx9XIkp/uaNzJ3kDqsh3f9ybQoJjwyDpMv+xTCIvi4E7pmpQOnAM7WqoSYBZ/xSQfOjEGBXSgMWOpxeBpR41rpDV/j0afUA5zdDqGk+RS6XwrpmUQgsAjw91zb/cxOIOpuCVvFxrxUZ5hCKlrzygrlgjx2D5u+AjyZmVtwv/BGAz+QyR4maLyN9LrURZfWFwEKrJKJh8+UVlqj2tlfAvAbviJ7fZDs0Ry9A8CfPfqhRoky77F2rw2LRVjcxg5taRIBiYBEYFAiIBNwg/KySaclAhKBEEVgvqcSL8XAP19pIq1oLa20Pvodrvc2LouNDYthtWak0eajJ16NpInX+umbiub6A6g7th2d54WLQy/uSfrI0ROuxIgx2VAcbEjpbfWVO1BXSdk0fVMUB6Zc/jmERzTb2/UAACAASURBVLIIMPh2eNef0dlues6/Z/1/9r4DvIrr2nrNlYRQpUl0EMUUCQw2YBtwbwEJ22CDBI7jxHacXmynOE53Xv6XF6f3xCWOSxyDBAZjI4nEJW640YyRAJsm0RFFFAmEpDv/t8TIHoY5U26R7pX2/j5e/Ljn7LPPmsudmbP3XqugmPpQVrsIwFuWv8wCcDD6UcsKgkCHQoAVwE6Jaz8H1/w3yGpht4M10ilRb6PdqaDK58xaCYD3OlsbduVVGDyFDFDxbasefQTH9qpzjQlJSTj/ttuRnt07tI3qOl795QMINqmbGTVo109buNixixyAtYvpAwB8ZjjDKsuK7oGO36iC7ZreF0PPY/Nc5M29awwtzwJ8Joh503VsfPM3LQU6KgtAvzpEzSSnZz0mVqnrpErI2unAuVGeSwIu5r9wEmAnRYDPGHzWMNvfAfiqWty4bN4kXQvyHTHNnDGhU/7/GgsONf00uR//E/hZbkExdSjjzVhsQEpDszGJ+aN420gbxcsX3nsAsKDMTxKOz6BMbFr15tnVxm5Edtap2B8olPu/RndcqNtkGz3/DbArVEwQEAQEgbhDQBJwcXfJJGBBQBCIUQT4e8qHWdKDqYxVeqRdsL4HuW3JjX6StAx8iPZLa+m2bsifVyybe7um6Y5cicMm3IHkVJ4/h2I6GuoPYf+2l3G8dhug+4NUCySge5/xyBp4ERKT1e8eTOptWcmCPrX1GXoFeg64MJRN+JpTV1uN6vXznedomJGXX1xqM4jVofz+tRq7ITqOWJMvJGWwIBAWAnYH3WaHfhJwvG/wsMtN6yvUe0dYG7WbXDZ75i80Tfu2ynHPocMw7mYWV8evHdq6BRULS9DskBzrOWw4xs1jTjR0W7fgaRzaskXpQIP222kLF7txevJQix3P5ne6oQC2mx1vWF44UW/WmDxV2sjJX4+4/ho70resfMixMz1eut9agauuWIC6w2odOE3HT3JnFN8fwjfDKQHHg2Sn34lQdOBuMQ5M7UL18zsWwlZliiAgCLggQGpFJjXM9j8GDa1n8DaUFl0fBJa6Hfrp0L82pqDkT54dx97AlwFcYQlLfsfU14lJON4DWJjjpMNm9cDvyL02+rNu3wi+KC8JgfrS6pdJOFK1tntBmtuG5XNBQBAQBKwIuN2LBTFBQBAQBAQBbwh46WQgJcOzBr//OwC8iJSxtYoPu7cpwgiV1tLbrkIcVVFaVK4B01TTUzMHImdcaIe0jQ3HULt3LQ7vfQ/NjW7sXGdGwI61rhn9kD34Uk/acy00lOvno/7oLiUS1LAblFcIJvWiaXu3LMfhPQ664hp25OUXqwT1eFpo/ozgPx3NeMW3INBBEbA76DZvlbpu/OO1KsBJh4l+9wC4HsCqWMCzvPCG6dADZcpYNA2X3XsfAgnR/T2MFhakM9649Fnsq7Rj+vt41Ymf/Rwy+pBNKXSrfutNbH1JzUitQ1+Xv/BZLyKj7HCgZlersQv6CWtklaVF7HhWHrQNzL0RGb1GhL4hm5nUfdtf9apjkUx2zsXIGsRmrPiwmuo3cKD6DWWwuoaXx+QXU2fHr2UDLRqL19hMdEvAqXTgmMBl4ZfVMgH8EYCq7THmaM39ginjBYE4R4DVgdT4PN+yD3bGPeRnbxvKCj+v6xq7xOysMajj5rEzihf58RmDY3MAvGlJ8LDFnK3V78ZgvLEQEs+CpwD4HYALPAbEcwfKS/A8w6vxgZD6pSwWjoRxbf472BcJZ+JDEBAEBIG2QkAScG2FtKwjCAgCHR0BP1o+xIIJEdKJLASwCacJQOzMjdbyBeMAhYe0MWEbyuYN0fXgNqdg+g67Bj36T/Ad79EDm1BT9aobDaOt38TkdPTOuRyZWbnQAqTA92YHd73b0mmnskAgCcMm3gHSWUbTPnjrD45dBBrwq9yCYrvOFB6kUT+i1UgPwmBjpmMymriJb0EgwghQ4IzaSNZK69Zl+JtOipwjHtfloREP3VX8ezFFMVxcWNglU2+pfFBm2NgZxg6xeLT6gwew6u+PuHa/jS0sRCDhbNpiP3smxSWpLp0sGAwMKnjmmZ0uftkVYT7YsqUqc9OB6zXgghYt1EhZ06njqK5YiIa6/UqXCYkpGDbhdrALLl7MTQeO99Z9Kfu7Xnnlf9X8ovabddIRpl4PO2FPKnDyowPH93+2b5Lmzo4CgBo7c2xoxuLlEkmcgkBHQWC0kYSzch2zM26Zn01uKCv6sa7jzM5cHdVaQJ+Xm1/CxFVHMOv7DvdUaSSZjnaEDUZpDyz2JYUnaY75TOpm1GNj8YbXBJiqQMS8DhN7TBJTroOFbkywnUWnbZrQ7rrIbiDJ54KAICAIWBGQBJx8JwQBQUAQCB+BcCu7SKdA3vRiAOaTKi+0ljx0I6e6126L8Hfr4qGytOg7AH7uNGzERV9DYlKK51jYgXag+jWQhtGvJSR2Rfc+56LnwAuRmORfq62p4Rg2r3oYelB9lpadc1mLlly07GjNBuzaRDYatTXrzRecO2ORHcUYOTTNuhGPGfQd0QpX/AoCHRkB/nCxo8Sqz9K6Z7apzjUKK7zg4OaPRRbsWK3x4qwtxpTPmcXDF3bu2drgyVMw7CrWpMSfbXz+Oexdp+401jQNo6+/AX3GnhuRza34w+9w6vhxB1/aZ6YvXHxWN5tlAjum/mP6OyZQRlqdViwr/IamaUqa7JT0vhgSQR24I/srsPsD5zPinv0noQ+Tflr8vJLquo5NK34NXVfVTfGBTL96TEHJSz6/JKokGt14ScR70YFj9dFsAL90OGgNVa/Y53ZluCAgCHhAgDdTPgeYjckkdj2v9TD/oyEVpXMf1KC3aqW9pWmBm3Pz559BV+zHX4yO/arR3WsOj9SHN8ZovLEUFp9HqRnORCarcVpfbJkc43ftdQB8/mNHoUrrzW4/vYzCNSUzDoA/GNSWDYYDdoQzYfxlB4DuM6Q//Ba7xBLmEosgIAh0IgTi522nE10U2aogIAjEHQJuHRF+NvQ8ACZMeNjCwxhWsqteGtj1NgsA6SxjxipLC1cDmpUy5aP4MrJGYuBohu1uwaaTqKlegdp96xBs9sLYafapIb3ncPQaeCFSMwaEfMBHGsodlYtRV7tVGXAKKTXHFkELhNcRoVpg54YlOHbwA+X6moZVufnFkxQDao2Ot9aPZwCw04lzvyAyQhAQBIgA9T6pm6GymQCW+oCKyTx2o9iZ34SenQ/+MA3EaVpgUhCSboi6YSHZ8sIb79N1ndqjtpbRtx8m3kHp0viyE7WHsfrxx9BYpz5XSsvKxoTbb0dCUpeIbG7D0iXYt369+rcdeHzawiUqCurWeQyG19Pc2j0MwBmd6O8vmz0pQUtwpOIaNeUuBBIoKxem6Tq2rP47Tp0g87a9JSSlYvDYQnRNC4/KM8xIQ5pevX4B6mrVOnC6jp+MCU0Hjsl7ldgrD87ZMqkquHLTgSMN9deM4gG1+O3pbsqYKuwK6SLJJEGg4yDAbqPHLduhBtZlAA742eaG0qKlOtCUhGM3jygoa012+HERD2NJr8tEnNkeAMCEjVjbI+AlAWdHs8yq2e8Zf+yi5jkIdf78Fru0PQKyoiAgCAgCFsFuAUQQEAQEAUEgNARuAhBp7nyeWjGxRmEU1UGJX6qz0HbnY1bFc4UXagkaO/qUNmDUTGRmO7FKAMFgI44f2oyaqhU4dYKyNf4sISkFfYZegcysMb7oJlWrHNr1DvZtoxSD/bkXuyKGT/oikpKdzrT87aF1dNOpOnz4zp+dJ2v6vXn5Jaxot1qh0VnZ+ve7AQwILRKZJQgIAgYC/F2mDprqH7xfHTg3qmFWur/qA30W2DGrQdF73p9Il9lKK7TC6KhTZw9cFiovnHUhdDj+zk+96250SYsfWkFuufrNFdj6svM5zqiCGeh3nrK+xMclOj1073vvYeMyh+5mDTumlyxRaXua1yNPspkWlUk764EtKkuL+GzRQxXowLybkNHzHN/7sE44UlOJPR8sA7vFVEY66AGjKW8Yf3agegVqqtkMYG8a8FJuQXEobaBjAJQAyLXxzH+z1Pfjw4idqWi+mNDrCoDxuD2kcA3ST9p108ffhZKIBYGOgwATEUyMm42dz+xW8mzvLb81bfy0J/10L3n2HWMDSb1vxYaVQY/GWJydIRw+czwJgAWgKiP9JIvbrMVhTML9wqETjsVun7MwCHUGTGWPgoAgEIcISAdcHF40CVkQEARiCgGWivPB8OvtENUXDb70dljafsmKZYW/1jTtG6qASAc5crIzVCeO7cH+7f8FdVb8GjvQqGPTo98EJHbxTzepWq/x5DFsWfU3x8PErEFTkZ1zid+QXccf2rMa+7ZY2WfOnBZs0nPG3lBix89JWlMm4Vrt9wDudl1UBggCgoATAm5dz36LI7KMw4npikW9/Nbz8J2ZIR44MenmVOXgN6F3Vljlc27cD+ikCLK13Jmz0GfM2Lj5FjU1NGDlIw/h5BG1dF9K9x6Y8JnbkJQWuXvLydpavPWXPznipOvB8fmLlq5zAZNJX1aQtxoPGc9qQ6wsK1wCXWOHpq31HHDBaUrIcEzXsf29J3Hi+F6lF00LYOj5tyM5lYXx8Wekw65er2pUa9lPU+5xvatWVOJXa5VfLn4hVF2PTKCS4ps6lATYzIPpRGHpFeSfAfgx4/c6QcYJAoJAmyHAajwrJZ/QytvD3w8AC46GWD7mi9obbXbFOv5CTK79FMBfAVQotssufd63mGBTGTs6+b5q56Ov0f2tSuC5dYd3/KsgOxQEBIG4QEAScHFxmSRIQUAQiHEEMgEUALgFAIWx28KcHlTbYn3bNSpLi3Y6dVj16Hc++g63lw5qPFmLQ7tWonbf+y0dcH6MibfUzIHoM/QqJKfxLDuyRq2XHZUlqDusbhpJyeiPnHNvhhbgGVjkrGrdU6AGntr0sryCEn7/rMYDedJPmo2dO3whFRMEBIHQEXA7TKAGF7tI3JImrRG4HZzbVQYzBup88d8+/zCp5tVYJEEdu5Bt+exZ83WtRevO1vqOPw+jZ7TV7TDkbXw0cc/a1figrMyxyCJn6sUYekWYySmbUN99+EHU1ThK/N0zfeES0oY6mVUnaDOAEdYJG8rmfkPXdbUOXEY/DBl/a1iAki5558algINGWnqPYRg0hv9E4tR0HRvf/DX0oFoHLhDEVaOvK2Znol/zyqpAXZ6/GDo5J41F7HTgvK7PrlZefP5+iQkCgkBsIkA9M2sRBTvjfhCb4bZrVHwuoqSD2XhvnBpLurrtilD4i/Psgzr2mwCwWExFF+PlvsYuTxY12xWusLiMxW12XdysUiVNKykpxQQBQUAQiFkEJAEXs5dGAhMEBIE4RKCV9ounSuQkp5BxNM2sF0dB7na1DcvmXqdrugOXFloSVKndBp0Rpx5swuE9a3Bo92o0Nqi7D1Sb65reF70GTER6r5EIBJKihkHt3nXYs7lc7V/TMHT8p9E1PXJ6Ng11B7B1jTNbiqbhttz84rOoxgDcaegJtsbMpG1e1AASx4JA50LASbeNSPAewC4Vr+Z0cM6kOf3xtJ+aL+TtY8KFem6hGKmAvgKAB/gh2fLCWZ/XdTAxaGtdu3fH5C9bJVhCWirqk5obG7HmicdwfN8+5VqJXVMw6bOfRddu3SMez+Z/L8fOlWppNl3Dc/klS/j9cDLe/EjdZK4AGQ7gDPHSjcvmTQpqQUcdOHaps1s9FNObm7Br01IcO8QzTpVpGHpeZO+VocQa7pyq9QtQ76QDp+H+MfnF7Ez0a72Ne7fbNadf0qzxALSVq9tOB87L+m70ll58yBhBQBCIPgKpRpLDqvvMzjh2IYmdiQC7o6zPKtTBdqJDFAy9IcDuN7NWPTu0qTPK9nBrdcpQAE+7nI2wCORmq36tEYp1LWuETNCRklVMEBAEBIGYRUAScDF7aSQwQUAQiHMEAkayY55xcNqqvxONbfGBlw+1/MOH13ahDqpcVvQktJZDYlsj1dSwCR8zYlEbpqFuH/Ztewn1R9g458/Y9ZY18CL06D8x5MNCPys2n6rDljWPornRSk//sZee/Sehz7Cr/Lh1HFtT9RoO7HjTaUzDvn2p3a+8/bHW6nfzWKv+wf8Y1FIRi08cCQKdGAE33TZ2mN0H4JRHjEI9OPfo/oxh7wEt3WusWA7JygtvOAd6wLFT5sIvfBGpvSLfkRxSwA6T9m+owIYlSxy736LZ0Xdg0yasX0TZL6XVTV+4xIugHgXszC16twMgPdkZVrGs8LCmacpM4qC8m5Aeog7ciaO7ULV+PvSgmnkxo9cI9B91XVQLZiL9HbHzd6D6DdRUq5nMdOClMaHpwHE5drgwUe6m2WZNwKl04Jwg4TMkE/ILlEK3bQGorCEICAJeEWB3MzuNSLNoNv5uUBNL7EwEfgXgmxZQ2FXuRIkoGLojQJ1hdmSav4cs7GIXGzvtzS/MLA4ivfEPXdzyOvH52Sog68YU4Vd72X13MkIQEAQEgQgjIAm4CAMq7gQBQUAQsEGAVGF8SKVI8I0eDlTCAZFVzKxGI00DD1fV/EjhrGKZS1HvpOaGwwCULWhZgy9G9mAyIAKNDcdQs/0VHD2wwfHQ0z5EDZnZo0DNteTUtjvcJQ3lro1LQXotlXVN74ecc4sQSKA0YPi2ZdUjOHWCZ2MqJPB4bkGxnVbMYABWvkwKMqn4+cMPVjwIAp0LATfdNtIesTNlt0dYQjk49+jadljYB3Vls2dt0rQWGkxbGzltOvpPtBbphxNy5OeyEOT9BfNxaOsWpfOExERMuP0OpGWzMSny1nSqAa//6peOjgOadsUnShbzwNXJ7rcUWfwDwB3WCRWlRc9qgLK7qteAC9F76BUhbXTXxmdx9IA6r0uK5gEjr0dGlvJrE9K67TGp/kg1qt530IHT0Lj+mJ5S5F8HjtvhQwRp5ayHxtatWpPpboeU1vlutGHtAa2sKQgIAu4I8EfaSnFbZ3TJr3af3ulGkKHFyov9JQB/63RIRG7DTkwQpEdmss38EmuXsLNGo+qCc6N+fwTAXQDqI7c98SQICAKCQGQRkARcZPEUb4KAICAIuCHQlnpxrxm87KxO2+8WWDifV5QW3aGdTvwpjd1viV3ScOzAJuyveg3NjT6fkTUNXZK7t3SYpfUYCk1jk2Hb2uG9a7F3MxkurIV5RhyahmHn3x6RxGBdbRWq17MgXW06tIIxBQvKbEbw0I4Vn632FoApbYuWrCYIdGgE3A66qUVBqshVDii06rhdYxwMkVayrSzsauHyOTP/CmjU/LC17FGjMWZ2bOt81R88iHcf+ptjIUjvvDzkzrwRmha916Y1TzyOIzt3qK+9pv3P9JLFrB53MrZfv2gaQPpJ0lCeYRWlRd/Uzrw/nPE5C0mGnudfB+7k8f3YtpZsyIr7I4Cu6b0xZNytEddKbat/NOZ1WJSzacVvwP9VmaYFrszNn2/VIPIaLvmsSZ1m1Xsyz7frZvWqA/eEoRvl8MXzGqqMEwQEgXZAoFV/y7w0qwRJVa3mVG6HQGNgSVJ2k1LEWv3B5y52j4v5Q8AtIUZvfIklJWWryG0agD8BsCscNa9upwXnRkFp7Qb3txsZLQgIAoJAGyAQvTfJNghelhAEBAFBII4RMOvFkZ/+3CjvhXpxrEZ7FQArJCNqlaWFywGN/Ou2Rt03VtUf2v0u6o/s8N31lpCUih59x6NH/0lITEqJaOx+nDWdqseWVQ8h2KxmlevZbwL6DOd5eni2Z/O/Ubt3rdKJDuwYU1DMTjc7Y8LNrEH4DYPSI7ygZLYgIAiYEXA76GZyyqw9wqoBimBGQsct3CvBLmnqRPoX3jRWLptzY6EGvVgVSGJyMi755rfDjTOq8ysWLkTNBxuVa7D7bczsQvQcflYeK6JxbX/1FWx/nTUz9qbr+hv5i569xGVRJoVJR5xoGkeqsjME2TaVzb2gWdffcfI1aspdvju5d216DkdrKDWqtoG5NyGj1zkRxa49nbFIhsUyKtOg/Ti3YAHpn0O1bIPKS5URJd0Xn714z281NzpbHlQ+YFDYtQlLQqibl3mCgCDgisB3APzcMooJpbYs6HENMkYGsBCRmrpmYwEC/35XjMQYL2HwZZxUkeyCU9nPjK58szQG71d8/nSiV+aDRKGFtcVtXtjPtPECvMQpCAgC8YuAJODi99pJ5IKAINBxEIhrvbj3lhYOTUrUWGmvtK7pfdBQXwM96PesR0NG1gj0zrkMXVJYvNj+tnPDEkcayi5de2DYhDvCrvD/4M3fo7m5Qb1hTftlXv6Ce20GMJm7zvL3PPT3L7TX/nBLBIJALCMwGgATUKoCiocB/BQAD8RnACgAEE09UDesSAXEDilSMbEYgwdPfn+UP1rjmRtv7JWaoB9wWnTCrbchc9BAt7ja5fO6mhqsefIJNJ1U63pm9O2LCbd/Nqrdb9x8bXU11v6TDUlqS9CSul9bUuKWMH3BcvBK4dVHrV4rS4tIGa3UgRuYdxMyfOjAnTpxEFvXPOao/dY1vS+GjP9Uu3SvR+sLRg04asGpTX8xr6Ak3Iocdg2QKu1HikNLJmbNQdjR2fLf/rNG9wEre0L+dx8tLMWvICAIhIzAH4xOI7MDakh+OmSPHXfiZ2y0UXnfvLbjbjkqO3NLwFEjmBQI1vdRMgH90cN305q862toy6mKUVhkTPYXO030qAAgTgUBQUAQ8IuAJOD8IibjBQFBQBCILgJ8oGXn0u1R1ovjywZfzEiTFpatX1Z4X0DT/k/lhDcaNSGVeumUzP7IGjgZ6T3ZeRA7t6vjhzZjR+UzysBJU5Zz7s1IyQz90PlozUbs2uSso64F9Um515XY0dux2t4scs1q9+lhXWSZLAgIAnYItLVuWyhXgQk3dkDzN5/UVOr23RC8Ly+c+aaua5NVU4dcdjmGXHJpCJ6jP2XLSy9ix1tkpFLb2DmFyBo5KvrBAHjtV79A8yn15Qlo+k2fKHl2sUswTNKQXrTVyAl5Ft3ThrKiZ3XdQQdu4EXoPeRyz/veu+U/OLxnjeP4AaNuQGY2c9YdxzxQRTfmvpPXVbv//nATXnwIGmpQRvJQ09w9MM+g+moFtpUe95MASgGQhpwJuoizH3ScKyk7EQTiHoFFAG6y7IKdcd+N+51FfgNM7lhxYQLnK5FfqsN6dEvAOXWkuXWzETS7LjiuySQbi0+tHXTC9NJhv2qyMUGg4yAQOyeaHQdT2YkgIAgIApFCIJp6cezK4CFdc7jBViwrWqNpOC9cP63zE5PSkDV4CjKz85CQ2DVSbiPmp+lUXYvOTdOp40qfPftPRJ9hobO/7NywGMcOsnhQYTpW5c0onqT4lC8t5lNO2w6IiAEijgSBzosAn6O/b3S5xQoKzIIsA1AOgJ0uUT10L59z4/8COvU6bK17Tg7Ou8W/nli0wWw4dhQrH3kIjSfUxdJp2dk4/9O3gVSabWHrS4px4EPmSJW/+3+avmgJ9VSc7AoAL5sGbAMwzDqhorToWxrwS5WjlIx+GDLe23VrqD+I6opiNDWQDdHektOykHPuJ2Pynh7WtdV1bFjxK0BXlxk1NwevPPf6haHqwNmFRy2cqUZH7QSjq+0py0B+aRul0y2sqyuTBYF4QoD/5l+x0M8zft4zqLsldiYCTBDNtoByFwB2E4p5Q4DFniqKZdKv3wPAjmLAaxec3VkFWYN43fj80soo4UVz2WlHpO1mco8v9qHUDHtDS0YJAoJAp0dAEnCd/isgAAgCgkAcIMDfarZTsbKRyZRw9eJ4SpZvoSwKCYaKZbMv0rQEs/ZISH44KZCQiPSeI9E75xIkdVUyY4XsP1ITdV3Hro2koVQnyJLTspFz7jwkJPrXq6PO3IfvOL8ra8C3cwuKf2WzJ1JRmYWE+CLBLh31yWikgBE/gkDnRIC0Rf9ux61TgIpdLky68beYVHNtdoBQNmfW1drp7jqlXfrte5GQ1KUdITp76aoVb2Dbf815qrPHDLvqagyeTGmYtrGd776Dzf9x/CpVTl+4ZIxLNDyc4oGXGfCRAM64YVU8V3ihlqC97eRr1JS7EUhwv27uNIxA76FXtOjAdkSrXj8fdbXVyq0Fof94bEFJODpwHRE22ZMgIAhEHgEWWzAJZ6Xg4PujW/d05KOJbY/pANgCP9YSJt+PWcAk5o6Akw4yKVDZUah6//TSBcdnlJsBsJDIaiw+YbL0YoNS9KshFpyxk45FZPcZFO1kDfgPgH1t+SztDrWMEAQEgY6AgCTgOsJVlD0IAoJAZ0KgVS/uDiMhF4qeEF/CmMijBkxYVrms6DfQcA9Pe8O5oXRN742+w64Ji7YxrI34nHykphK7N5HVTW05425BauYAn56BQ7tXYd9WssaprTkhMPjcafOp32S13wP4uukvqU8113cQMkEQEAS8IsDf4H8ZHSle54QzjocZ/IEgD27YOm7hBMK5OqD9u/DGel3Xle3KYwuLkDWCOaDYsKYT9VjzzydBDTiVJWdmYOLtd6JLGuW32saO1+zHyocfclxM05qHTSt5zu4wyjyPh0dm3bE7Afzd6riytKjWKNCwXXNQ3myDAlodUrD5FDa/+zc0N6k7CZOSMzFk3KeQmMzzzo5nB3a8gZoqBx04DS/k5ReLvlDHu/SyI0EgFhEg5zOfDczGH+jLALwbiwG3Y0wTAaywFKww8cLKG7f7bDuGHTNLk597AYDxNhE5Jc843I3CstWl7fOL8SF14f4XAJNm1u+8OaQRRicox/L6tpqTrhyfs+mXMg77YwZxCUQQEATiGoFwzkvjeuMSvCAgCAgCUUCAyTF2G/F/qfdxJMr0P6HqxUWMJ72ytGgXgP6hYtmla3d07zsePfpNQiCBsiXxYc1NJ7B1zT/Q1KCmoezR7zz0Hc4CP3+2fd0/ceLobvUkDaV5+cUzFAM4sZ/pM2rFUBdCTBAQBKKDgNdDg4MkTAAAIABJREFUhHBWZ0U7u9x4IPB+pHXcwgmMc5cXzlqm6yhQ+Rl4wUU459rYyT/UbNyAimecfxZzpk7F0CuuChca3/Pf+tMfcfIoHx3sTddwZ37JkrOSaZbRVlqoJwB8xuqxorRoqQZcr1qr54AL0WcoGS3VdqD6TdRUm5uuzx6bNehiZOewSL1jmgcduFO5+cVdNa3tOlM9Is3frlQADQb1lsdpMkwQEARiHAHqQj5tiXGLkYRzeMGI8V1FJzx2WLGIymy8qTFhKeaMAGlPf2Ep/DTPuNvoUlOxMrAtnhql5vdW64qPAXDqbuOZC/2r1mAy9a9GkpA6f9SPIzU7k3Kkm/Hyos6KW9I8MxkXdvGyfKkEAUGg8yIgCbjOe+1l54KAIBAZBHoZOhwUu+cJk1kUmJ0KLIteCoAPbzujSGdAPvXrALAzzkl8jDRUTMqsC3f760uLrteApa1Pvn78aYEE9OgzHj36n48uKYQw/mzXpqU4WrNRGXhCUgpGXPBlcK9e7WRdDbat+YfLcO0zeQULeKBqNSblzG157G6gVoyYICAIRBcB6lz8JoJLbDI63MhHSE03dUYmgouG6qp8zqxvArCjxG1xmd67Dybd+blQ3Ud0HimEVz/+GI7tZu2IvSWldMX5t34GqVnZEV3bi7ONzz+HveveUw/V8a/pi5bc4uLrcgBmzbHtAIZa52woLfqW7qgD1x9Dxn9KuRS73rasegTNjfXKMYld0jFk/KeR1EG737hxXQ9i4xu/dny806BfkVtQwkR6exj1bYYDIEU1/7Bb4XybQPhbw4NnsiSwe8FOu6c94pc1BQFBwD8C3zJ0sswz+RvkXFXhf52OMOPHAO63bOQRALHx4BLbCDNROV+RROPDDBOc1Ca3M7cEHufQB5lc+Fzsx3jOPd1IvpnZgkg1ya7HPyo691Rr8DznCwAq/AQhYwUBQUAQMCMgCTj5PggCgoAgEBoC5KX6PIAfAOjp0QWrER8wkl/R0uhx04tzqyTzuBWgorTonxrgdhB4lj/STfYZdg1SM60SBZ6XjomBblXvmqZhYO5NrhRe5s3UVL2KAzscJfVOJuFY9xEFZaxYtxqvrbnLgVxmfFkQEwQEgegiwOKLMksBhp8VqePGhAlpJd+JN+2J/8y+4fxmLbDaacNTv3oXumSa61P8wBO5sbVV2/Hev54CE3Eq6znsHIybxwaCtrd969/HhqXPOiys752+8FmnanHO5XMAkyc83Go1UkV9YHbsRcN15JS7kaDQgTu46x3s38bzXDWW6T2GY9CY2W0PZBuvWPX+06g/YscK/VEgP8orKP5pG4bFpNtFxuEnD0C9Pqe2hsjDTh5Q8rmC3QJigoAgEH8I/BYAu5DMxm4v3+9u8bd13xETF/5Wmo3dUr/07alzTeBzBqkdWYhlZ3yg4buomfrRPI76hG5MLexSI7W2V+P9j+/D/P5H4sGzBAAL7dSVW14jk3GCgCDQqRGQBFynvvyyeUFAEAgRAVZS8aHuxhDmsyuOhxo/dxAmDsGt7RQ+gOYCuN2kF8dydtIohGV7l9+adrC5oVYDuIYn0xKSkTXgAvQcOAmBQBdPc2J5UNOpelStexKnTqqbU0iv2Y80lJq32+2WlQ/j1Ek1u4WmaY/l5i/g9bRaEgB2vJFOqtXI+fZCLGMosQkCHQQB0vDyd9VrZXmrjlu5QWnD7uimeMaifM4sK/3tGdvJvX4m+px7brtukUm3955+CrXb2RCmtu45QzB2TiESk835q7YJ/dSxY1jxR0p5OlhCYOL0Bc84JjwBsHvSzPvJSn5W9J9hlaVFvIGxg97WmDxjEs1q7HrbUbEQJ47vdY5V09Bv+DR06zMWmsZ++Y5pNdVv4EC1gw6cjhfyZrSJDhyLw8hywMPQSPyDo2YUD/DfjCKDQ8f8UsiuBIHYQIBa0IWWUJhUYnJJ7GME+GLKzijqwpltpsFkI1ipEeBZA4uM7bTgOOtJ455kJ7zL5xQ+rzjZFwE86OMC8HmHbemRSL6RtpK03od8rC9DBQFBQBCwRcDbiaCAJwgIAoKAINCKQB/jIZAP5OEYq6m+5lARFo5vu7nU+pgAYHMk1qx8vvCzCGgfHebxZuK1pS8loz8ys0cjM2s0SE8Vz7Zr0/M4WlOp3EJS1+4Yet6nkZDY1XWbdbXbUb2e78lq03U9f8yMEh7aW40UqObEqi3lmGsQMkAQEARCQYAHNyyqYIWsykjptsxIuFHHrUPRu5XNmflPDZqyqr7vuHEYfd0NoWAbsTlHqquxrmQ+mhtOufrsMWQoRkybhtReWa5jIz1g5SMP4/h+VbE4KQ+1e/MXLXarymd3vrnjigdgn7bGWlla+Bygkb7a1noNvBC9h5ydVz52cDN2blwC6JS7dTYtEEC33ucia9BkJCVTJrfjWX1tFarWL3DaWENuQXGK5v1RyS9IzG5StPBnAC7wO9llPAsG+Nv2eLwXCkQYF3EnCMQDAiyUZKvyVEuwTKy7VHvEw/YiGuNYo9jA/HLKqkhip9YciGgIcemMxwDsHvybQ9KLSbbvAFhr2iELRqgh92WXXf/I8jzjBlKkzmpIS8r4OtTzuht48rkgIAhEDwFJwEUPW/EsCAgCHQ8Brw+KXnfuRsvg1U+bj6ssLTqjup5sXi3F7aYsXEtSjv8/T5z4uc0dJ6PnOS3JuIys0XFZHV9/ZCeq1j9tbNT+MgweMwdpPYa5XqM9m5ejdq+j9k913oxiM4+92Sc1W2aZ/kKqW10RlwGCQEQRYPLpnyaPpHCjYDuTbuwi6dDC7aWzb7wjoOl/VyGanJmBKV+9K6KA+3GmB4P4oKwUe94zn/04e0jp2RNDL78C2aNGg0mktrLNL/wbO98hE6nK9PLpC5/Nd4mHuixmzTHSnA6xzqlcVvhtaBoPmGyNBTNWHTg92Iwj+98Hu76aTnlnJ+ya3g99hl6B1G6D2grKNluHmGx88zeOzwJIwOV504pfjUJQpJdkstXtEDOcpZmEYxcCuxy81luFs57MFQQEgcghwHcH/vYMtrhkZ9zCyC3TITyRM9mKCQuopshvn+P1ZaL3JwC+5zCK9xEWi1KvnIXBdwKY5uFb47cDji7DScJJ0YmHiyJDBAFBwD8CkoDzj5nMEAQEgc6LAEVhqKsVCUqDVhQpBkyahLihH9u4vHBosFnbGsmvgRZIQrfeuS1dcWndzzojjORSEfXV3HQS29c+gVMnyf5ob916j0X/kQUu6+rY9ObvEWx27Mz4RV5BMasHrcYWDSutx4XGoX9E9yvOBAFBQInAeUZXM3UqeNBFbj739qAOAmjZrFlDtERsc9rOpDs/h/TePBNpezt1/Bje/ttf0XzKvfvNHF0gIRF9x4/D0MuvQlKKeydzJHZ2YPOHWF+s7qbSgVPTx56Xot1/v9v3i1Xb5qBHA2Bi+COrWDbvIk0LOgqPjppyNwI2OnBHD2xAzfbXHWmTrXgEEpLRe8il6NGPDfkdy6rXz0ddbbV6Uxp+mJdf/P8ivGserP8ZwIwI+7VzxyQudXXMid02WFaWEAQEgQggwC4uPpskmHw1AmCxhuM9IAJrx5uL7xrdxOa4n7DobFv3xJdXZ37reEPBf7x8wKPMhpXy1L+nj2cwGcaCIweOZ6V7vguzaMS9CvZjF7zPfQkA2Wak2CScKydzBQFB4CwEJAEnXwpBQBAQBLwhMMDgML/S23DPo/igR72OlZ5nxMDAirJ5V2t6cC50zIP2cULSDxWlahukqGpNxiWn9Y6B3TqHsGvjUhw9oGYmSUjoghEXfRVaQC2Xd6RmA3Zves55oYA2MW/6AjvdH74okKO+1dhGx2SAmCAgCAgCbYZA+Zwb1wP6GNWC51x7LQZecFGbxWNeaMtLL2LHW5SxCs3SevdG7g2zkN47+vekYFMTXv0FGU0dTNevnb7oWTeNT3ZgfsLk5fMAHrZ6ddWBy5uN9J5n68DRT0P9Aezb+hJIoezHMrNy0WfYVUjsQmKBjmE11a/jQDUlhJT2n7yCYvP1CHfjIwD8yXKNw/XpNp8dvexacBH/c3MjnwsCgkA7IFAEwFrdwcKZywHsaId4YnnJfwC4zRIgqZ3/VxH07wA8ZqFYjOX9RSu2cDrP7GIiw8tnQ2CR4LModeMu9rFRvj/znTr0h0Ufi8lQQUAQ6HwISAKu811z2bEgIAj4R4C/lTxwYPdbNIzUQaRtaI6G82j61O+/P7Dxosq5OrS50PVwdfHOCjUlvR8yjc64WNWLO3F0F7avM8uvWbahaRgw8jpkZlOj2t52Vj6DY4coz6cyfWVeQYlK1+VlAGaRHqcXxGh+HcS3ICAIdGIEyubM+oN2WtvU1rJGjMTYQp7/ta01nTiBd//+MBqOHg1r4aS0NORcfAn6nz8BgQRzE0FYbm0nr/3XP1G7XZ3U0oD/m7ZwiRPVE/1+H4C544oUqbdaF9xQWvic7qgDdxF6D+H5rL3pehAHd7yJmpbkk/eC8eT03ugz5EqkdVcxK0ce12h6rKutQrWLDlxeQXGk2iizjcPFG6O5J4VvPg8r6WbbIR5ZUhAQBLwjQD3H31iGv24k4dy6qr2v0jFG8qZG6kmz8SGGOu5m6w60MAAQWybhOrtFqjOb3W98ZqFkh1fjmQ27PdkZPt7rJADUZqae+nofc2SoICAICAK+EJAEnC+4ZLAgIAh0UgT6ASD1xDVR2v9/AVA/aHcU/JNjnbQYfIjdGQX/H7msWFbYV0NgrhbQ5+r6WS8sYS+d3vMcdOs9Gpm9cu0F5cJeITQHnmgos8ecpqG0EcJrbqzHB2+ziF1tGvCt3IJiUpVajW0J1szdKAAfhLYbmSUICAKCQGgILJ89a5augdXKtpaQ1AWXfvve0JyHMWvnu+9g838oWxq+aQkJ6DVsOM75xCfQtRvP3KJj2994Hdtf4aOBvWnA29MWLpnssvqlBuVY6zDyI56V7aosLeJFeUDlKyVjAIaM5yOKsx2t2Qh2gZ06ccht6EefJyR2RVbOxejRdwI0O6FYz57af6CuN2PjGzzXdkhC6rg8b0bYOnDM/n4DgFK7zyMapJ1rzUrze8FnBy8WakeCF98yRhAQBKKPwK8AfNOyDDvjKLUg9jECIwEwCdfLBEq9kZRbZ/q7uwH8FsDjNl1znRVPFonwvfWsoh8fgPiV6aBYLzX8qIMeSmWP3/V8bEWGCgKCgCAASAJOvgWCgCAgCLgjwJMnVo67GSvilhiJNB5kXGf8cZvH5BhpicLl4CfHYV8AFFe5BAAP33hAR0qFuVbtF7egwvl8Y9nN43S9ea5+el177qoQFwgEuiAzexQys/NipnJ+39YXcGi3HTvk6U0mdknFsAl3goeNVju0e2ULhZeTNaJp0PiCZ+wSqHxZ+D/TXOo7qFsVQsRcpgkCgoAg4IZA6S35mYGG5CNO48675VZ0zwnlXMRtdfvPmxoasPqxf6D+4AFHB0z+6Lr37q2u3bsjb+YsZA4YGFpgLrOO7tyJ1U84F9I3JjVnX//0c84bA3hYyEKcVssDsMG8fGXp3MmA7ki5NGrq3eC9180a6g/iQPXrOHqANSAe8dQ0dMvKQ78R0xypmt3WjoXPq95/GvVHHJjcdPwwb0bYOnDjAMwHoG6rPxsM0p0vBfA8gDUADtpoVPYAMAsAtWadknHhaPLEwmWSGAQBQeC0NpY14cYKAmtirrNjxXd5q0YAf0PZZXXSAIft6nywWQvg/M4OmGn/fPb4MoAfAx/LVXjE536jyIRatl6MZyBfNLT7MrxMsBnDext98N+GxweYEFeSaYKAINApEZAEXKe87LJpQUAQ8IEADyRIteNE88ME11eMKjnzAxt/Y4caFFA3u6z5KQAOPIZnzaZvlt/zMI385ky28WWgp806fwDACvcGH/uO2NDK8qJroIN6cUzGhfpQbBtPUtduoJZMt+xcJKex2K597MTxPah67ymQiktl/Uddh27ZvFxn2vb3nsKJY7ucAi/NKyieoRjArJ/5ZY/0b87tdO0DkawqCAgCnQCB8jmzWATA+5GtDbnkUgy5rO1qBPa9/z42PL8UcEiuZefmoufQ4ah6/TWcPOqYPzxjT1oggKGXX4FBF00G/zvS9sZvf43GEw5nTzrmTl+0pNhl3TIA001jeLhEXZQzrLK0iJ1QyvvzoDFzkN5jmKctBptP4fCe1aipet3xnmh1lpyWhb7DrkVqt0Ge1onFQe46cPq/8wpKpoURO7vfeJj5Q48+eJBIKq63ATR5nMOHKeocfc5hPDvw2PEhJggIAvGJAN8jX7G5XzMBZ6WojM8dRi5qYsKuQbO1dgxSJ456ca3Gc4PayC0d9574PeN7KuURvFAmbzJkOVjU7PWeRTFZUnK70XJ7AZMt/DzT4fWVJJwXxGSMICAIeEZAEnCeoZKBgoAg0EkRuNDoaiMNpZ2xqvgzxkuMCiI+GJIqiFVgKnNLwPF0j91tlwHg4Q056b3SBVGbjZXP7WrFxYUJ56ZhLgIaKSpviHQwKRn9kZk9uiUhl9iFkLedkYayev18nDy+X7loRq8RGDh61hk0lA11Ndi6xvzeZjM9oH86b3rJkzafsNNxleXv+R3Z13Y7l5UEAUFAEPgYgeVzZt2vn04Q2FrmoIGYcCvPq6JvweZmrFswH7XbKc1ib0ldu+LceZ9ERr9+OFl7GBuffx5HdpCp0Zuxc67b4ByMnD4dqb2yvE3yOKrimYWo2bhROVqD9uC0hYuZUHOy7xoV4a1j/mVQXp8xp7Ks6HnoUBV6oNdAZx04uwCOH96KPR+Wo+nUcY87BrRAErIHX4ye/SdFJanpOZAQB9bVbkf1esec6Mm8gmJzR6LfldhlwWvIgisnewMAadH4jBDKIaLbc+tfjE6Z1g4Qv/uQ8YKAIND+CLCFm0UzLBY1Gwsm3Yo72j/6to2AhSuftyz5PwD4jm3WGrsSgJo/um1jjqXVeI7BKlR+t/isYS4eZecZ71l812WXth/BXhYe/9ylYMQvDl7Odvz6lPGCgCAgCAgFpXwHBAFBQBBwQMBLpfHPjGpktyotJstYTaUSBLZLwJFOgQ+oTFYV+ki4mbcUTX25kL88leU39UMwaS6g80HcTcfG9zrUi2Myjp1xbcW2TBpJ0kmqTAskYMSFX0VCYvJHQ/ZXvYaDOxyYv3Sc0Ov07mOKSk7Z+OULB6miWo0UKRFPbPoGXyYIAoJAp0VgedFNl+nBIKvqlXbJN7+NxOSPfwejBdaxvXuw6lE2sKutd24ucmfd9LH+mK5j26uvYMdbbyHY7HZb/9hvUkoqRl9/PXoOPydiWma7V63EB8vLncL/cPrCJdSocTJ2yL9uGkAq47NazNx04FIzByBnnLsOnDWQxlNHUbP9NRzZX+HjMmstNNN9hl6FxC7pPua1/1A92ISNK5ybR/RA4LIx0+e/FmK01wJwEzR81qjgd2yt97C+E9UlD0rZJcCDUzFBQBCIXwQuMpJwZo5h0nmw4JNJEbGPEeA7tVsL/08AkD5RzBkBJuS6GVTITLiFUijCghR2eCuLh2xCYIcdk6k8f+B3386kC06+vYKAIBAVBKQDLiqwilNBQBDoIAj0N2ghr1DsZ4+hl/GOh/3yxYYJk3sUY80JOFZHk3P+2wAu8ODbachPDSqH5jD9RG36pvK544O6Phe6NleH7o3jymM0gQTqxY1GZq9cpPWIru5QQ/0BbF39qDIydkr0GX4tevQ976MxW1Y+hFMn1Uwluq4/NmZGye0Kp1sAmPH6tFE96BEdGSYICAKCQOQRKJ8zi4fyyszJmNlzkD1qdOQXtnisXLwI+zecIXd2xgjSRo6bezN6DLUU/+s6ju/fj8oli12148wO6Y90lIOnTEVi17P1Pv1uuP7gQbzz4F8dpwX0hJGfWLToQxffbEEzt4WPAVBpnrPuucIpiQnaCic/o6bcDd5T/ZoebMbhPWvAghM92Oh5etf0Pug7/FqkZJCAIH5eWV114KD/IK+ghBSPodgXAPzNYSKpJvnMoP7ie1+VWXKyN3zdZspyo5OSWnJigoAgEN8IzAaw0LIFtoIz2UR9M7HTCPBFklWTKlYcjmEBBLU0xaKLAFlgKLHBIiOvxoQy72eUbxgL4BGbJBwTdGQWYCFZKElBr7HIOEFAEOiECMTP20wnvDiyZUFAEGh3BNhNxAdplT0G4KsA6jxGyuSbqjSaQtik+yC15O8ikHhjSDwEJd/6ix7ja/dhlcsKr0UgcLozTlcf4IYSaJeu3ZGZnYuMrFHomtY7FBeOc3jIuO29x9FQd0A5LqPXORgw+saWDon62ipUrWdTpNo0DdNz84t50GU1Upy8ZPpL6vtRE1DooCJ+ZcWhICAI+EGgbM7MZzVoym7c/hMnYeQ0syyZH+/exjJ59e7DD0IPqnU5M/oPwMTbVPUNwKm6OnxQ+jwObN7sqCFnjSijbz+MmnEd0vv08Rasw6i3/vInnKx1kJPRg1+avmipU0KG3ksB5JuW+ZJdEqeytMgxcTp4TCHSeliZyrxvkfe83ZtL0XjSe9NUIJCEXoOmIGtQxBvlvQfuc2RN9Ws4UO3Q2Y6wdOCo/UbaM5XdaegW+4xaOZyFPY/bfMoOAj7TOogURioE8SMICAJtgAATE7+3rMMfMibhvFdOtEGg7bjEEKPz91sOMfCGTR04seggwPNrSnHwrMSrFAcjWWZcO9JLthq/27y/tVbomhN00YlevAoCgkCnRkAScJ368svmBQFBwAEBp8rf1mmsGHzGB4pWLZbWqTyNYrUcNT3uBZDhw6fT0MUAPgvgcIT8tZmbl1++IrH3iT5zA9Dn6sD1kV44JWNAC8VVpPXiDu58G/u3q9nXqG9zzsTPITE5vUUbp3bfOoet6VV5BSV82bMztkWYtX/+CeDWSOMk/gQBQUAQ8ItA+exZd0FrORyxNWqlXfgFN+kyv6ueOZ5abnvXrXV0MnZOIbJGOp/fMIFX/eYKVL+1As0NdkzA9ksEEhIxMn86+owdF5aW2abSZdizdo1yHzpQkr9wSZELWvcB+D/TmKcBfNI6p7K0iAdUBSpfoejAWX01NhxpuffV1ZrPwNyvdWq3QRgw8jokJkfq8ch9zVBH1B3Zjur31fJJGnAit6A4NUT/Tgm49wxaLVbwR8qsFKatfvl9Yiwxy64QKQDEjyDQiRB4wHgPNW+ZnXGUQeiMRgYcJmlIXcL/ZqGjF2OlinQOekHK3xjSVrJg+Y8AqP3m1R4GwOcgUkuajWfhNxsFSdRCJK2yv4cTrxHIOEFAEBAE4orPQy6XICAICAJti4CbZhupmniA5fVBjXxUvwbwZZttkMpyr0WQOBK7/SaA38Y7hcLGZ+f1D3YJtlBUArqKrz1kvNiVxkRcRtbosLV7GuoPYtvax0EdGJX1HX4NevQ7H5ve/D2CzeoD3QDwwOiCYr4w2Bnb7HqZPqAI+NKQQZCJgoAgIAhECIFlhTPPTdA1p+oCTP7yV9G1u9ezLH+B1R2owbr5T6PhKGVF7C0tKxsXfO7zgOatFvHY7l3YWPo86vbXeA6Gnc79zjsfORdfjORMSp34t/2Vlahc4ljnc3D6wiVZLp5Z3GPW8qE22EDrnMrSImqKkirb1lIy+mPIeLJlh2ctlJR717QUq/C/vVpyahZ6D7sS6d2GeL5uXn1Hchz3tHEFH/fUlqDpl47KLzFr83kNQdWRxvk8KGcH3BGvzjyMU2nOyTOHB/BkiCAQhwiwoM8q+MnOuLvjcC+hhsyHE+73NlN3lB9fbK0nS45Y5BBINApPf+azUJnj+UfFVkS/1JCjLqs1QRe56MWTICAICAKSgJPvgCAgCAgCSgTYOUZucJX51VZz05OL9KVgUo+dY6si7bg9/VUsKzwPCMwNBPS5uo7QubBsNpGQ0AUZ2bnIzBqNtO6h6cUFg6daKt9PHNuthCmt+1B065OH3ZvYbKA2HYEJYwrm27U+kFbUfCK7H0D4XGfteWFlbUFAEOhQCJTPmcXilMGqTY2ecR36jv9YDzNim9d1VK14A9te+a+jS1JE9vO5frCpCZvKS7H//feh696lQTL69sXwq65G9yH+b1mNdXV44/eso1GbpuuTpy16ltpfTmall6T+SYV5woaywim67qIDN/UekBYyElZ/dGfLfZBdcV4tISkFvQZciB79J0QsDq9r+xnnpgOnAd/PLSjmoaBfUyXE6IfPrHcBqPfr1GG8HXX6CwCYCORzppggIAh0PAR4A2Xnl9nI0PLLjrdV1x0xCXe/z0RcZ0tYuoIY5oAUozOT18Gr8Znne0Z3m7oq1qs3GScICAKCQAQQ8Fb2GYGFxIUgIAgIAnGEQBqAPxmVb3Zhh6KtdjUAUkK2FX+SX326OLo8p0PdUDr3Ezq14gD+4TWLmHVJ6dGSiOOf5LRsX34PVL+Bmmpzs8GZ0zUtgJTuOag/vE3pVwfeHVNQfKFiwL8MyozWj/9saBH6ilMGCwKCgCAQLQTKZ8/6B7SW6nFb6zNmLHJnknk5shZsbsLbf/0zGo6qdcZSevbE+HmfDKkDj4m33atXoer111o04rxaIJCAIZdfjkEXTfZNSbn6H4/i6B51UYcOfC9/4RIzxaRdWFZ6SXbjk8r4DKssKzrmpL86aMwcpPcY5nXbruMaTx7B3q0vou7wVui6Wq/P6iij5znoN7IACYkkF4g9q6l6FQd2vOV0j18+pqA4FCFEJ3YGJsbIzOC9TdMZOuoY/d3QEjaP/LyR7POehY69SyQRCQKCgBqBfgBIyXeOZQh/X0hh3BmNFJRMAFkTk3ZYkP/6/M4IUhT2HEryjQVg3wawCID3B4soBC8uBQFBQBAwIyAJOPk+CAKCgCBwNgITATwHgC8gduZXW42/td8HwK65aBk1P5YbIsPseiONQqc4HFn54OeTUgbXztV0JuO06yINcGrmAGRkj0Zmr1wkdnGXbTl1shZbVpKM95UQAAAgAElEQVRuPnT4NU37Zm7+gt/Y7IWJRgp8kzKj1fhSqBaeizQg4k8QEAQEARcEygtn3QodT6iGdUlLx9S7Is9otXvNanxQVuoY3aALL8Lwa9hIFLoxIbblhRdwZEe1ZyekpMwaNQpDLrscpMD0altfehHVb72pHq7hheklS9w2ZKWXnG8p5Gjx76YDlzVoMrJzLvMauqdxpGw+tHsVqKHa3HTS0xwOSkrOQL8R+UjrrpJK9ewq4gPrarejer1aBw46TuTNCEkHjoeRbIn8gk3Q7EhjVvudCGyIz62koXvS4qvEWDvutIUjgIm4EAQ6EwKTjCQcf3PMxgQUk3Od1fjOxeKiz7gAIOes4X9D+K5LOQ0lNbbNEtRCpZYbpUJCfxEPP3bxIAgIAoLAWQjIjUG+FIKAICAInIkAfxdJueMk4OFXW436LDzECKXaWXV9SE1YDoA0IZ0q4eb0hV37XOGA5ADm6gFtLnSoOshC/s5n9BrRoheXmc0idMUtVNexbe0TOFm3L+R1Epr1gaOuL6FOj9X40vcP019+CGBkyAvJREFAEBAEooDAc4XXDUjSE3c6uZ54x2eR0VdV5+I/KHanvfvQg6g/SIlMewskJOCiL38FyRmZ/hewzNCDQWz978vY+fZbvigpU7OyMOTSy9F79GhPWmaHtm5p0bRzsGCwriG1oKyswWHMFONAqnUIW+oGWMevX1Z4X0DTlN10KZkDMGScVR4obChbHJC6edem59F4kjUm3iyQ2BU9+09ooaUMJHTxNqkNRnnRgQtq+qVjQ9OBo/4anyntGBVIa/ljAOFSbvGQ/XEL7RppTqltRNprFqrxIPpZAG70p22AuCwhCAgCUUCACX0WnZqN7yb8fdgShfXiySUrP9gRR4zsRF6vNN7R42lPsRbrVQCoSej1QZH0MyxOOYNeO9Y2JfEIAoJA50VAEnCd99rLzgUBQcAeARXlTuvoULTVIkE/aU64vQtAqo9dvsEVpbPP15DQSlEZ0RJ5HvR1y85DRtYoW724Q3tWY98WskGpjWV5tjdhHcvyZhSrOvmsNGI8bGN3pZggIAgIAjGFwPI5s9bogFLobdhVV2PwZOaFImM1H2xE5aJFjskw6s5Rfy6Stn9DBba/8grqD7Hx3JslJCai/8RJGH71Na4TgsFmvPaLB8CEn8o0oGDawiVlLs6OWpI25wJYb56z4fl5U/VAUM2hDGD01G9AC5ibsF234HlAc2M99m19CUcPbPROSalpSOs2GP1GTEdSst05qOflIzqw6v1/of6IOgetA98fE5oOHLPHfzR02Kwxk3v1iwZNXCjV/8kACgH8PxvNIzIt0FiB1Gpc68GIAifOBAFBIJYQYDcRZRnMxi5bJuG8tyzH0o4iG0t3AGzn5x/zDYjFvL+L7FKdyhvPY3hv4f3Ii7E7m5jbFa96mS9jBAFBQBCIOgKSgIs6xLKAICAIxBkCFwPgIZZKq41Vx3wZUQvMnLnhBKMa+Yc+ceBBxzMA/g2AybcjPufLcBMC658vmpbAzrjTenHuPJI+0Evq2gPdep+mqExOY7Mj0FB/AFXr/uWLTqt1yYCGW0fnF7Piz2r9bV4sqDFArQExQUAQEARiCoHywlm/ho5vqILqOWw4xs27OSIx683NWFc8H4e3qbU1SQF5wee/hNRePSOyptlJXU0Ntr/6Cmo+2ATo3vMe3QbnYOS06UjLdqakXDf/Xzi0dasybh3ar/IXLqbmiZM9D2CGaQCfZf5inVBZWnTcSVc10jpw1vVJSXl471oc3PkWmk7Ve75WTL71HzEdqd1zPM+J5sCa6tdwoFpNHappKM/NL84PMYZcoxv+Ipv5zAR/CwD1Yp26Is1TmVFlNvxeAH4y1Dwg5aHniRD3IdMEAUEg9hFgsd93LWGyM+6m2A+9TSMkSwm74ngTYndw5IVu23Q77bqYmxyIOTjqPtxnyG+0a9CyuCAgCAgCTghIAk6+H4KAICAIfIyAl2TZnYYovVfcmDR5yqDqcZvzGgA+RP4HAPkLvZ/iuXmWz1sQWLny80mp+w7Pw2mKSvNBZEQQSsnoj26985DR85wWKq36o44MbHZr1tf37t590qSHGm0+vMtSTbkSwAURCVycCAKCgCAQYQTKC2+aAT3IpI+tkQ7y0nvvAxNj4dqR6iqsW7AAzY2nlK6ovzbmxtnQAoFwl7Od39zUhN2rV2HLiy/4SsJ1ycjA0EsvQ9/x46Fp9rFVv7kCW19+SR23htXTS5bwwMrJmFx5wDRgAYB51gmVpYWlgKZMDPUaOBm9h0RWB84u6LraKuzb9hIa6mo8Xy9+l3oNmoKsgVOgBfhI1352/PA27KhgUb7S6vMKiqnrGqrZ0USaffHf3i8BvAXA7h8GuzXGGvTo7DIwd7Z5jYk06OQkJaWpmCAgCHRcBEhJ+2nL9tgZ97WOu+WQd8bEG/8wIScWGgIsmKVWrZv93mCCqXMbKJ8LAoKAINDeCIT/xtveO5D1BQFBQBCIHAJuyTIK+/KBsJWGx8vKrA5c5DKQhyQ/AbAagJpjystqMsYzApteLBzQ1KDNC6ClMy7iiazk1Gw01KsPDnkDtmZYdeAfYwqK71Bs4nUA7NBste8A+IXnDctAQUAQEATaEIEVhYUpR/VGxxamcTffgp5Dh4YXla5jw7LnsG/dOqWfQGIi8mbdhKyR0ZfMPFy1HZv/sxx1+30kjhIS0GfMGIyYlo+EpKSz9nF09x6sfuzvjjgla0n9riwp2eswaDIAc0sWKbX53HOGbSibe5+u60oduNTMgcgZ98nwrpnH2c2NJ7BncxmOHdzscQaHaS3d6ANHz0SXlMh3O3oNRG9uwsY3f+M4PABcMrqg2JHy08EBHyOmGYU5bskzJuFIQUpjlneEDcWk162Zx5ENgsnaUPcQypoyRxAQBNoHgRcBUJfLbOw8Mhd2tE9ksmpHQ4BVPq+4bIpdmJ8VWY6OdullP4JAx0VAEnAd99rKzgQBQcA/AjcYlBGqmUyUUW+LmileEmXU0mCC5OsOofwVABMpXikt/e9KZrgi8GHpvPMbEZwHaHMBPWL8VXZJNnMwZCozN39o0KblFiwg7ajVSDdVafnLYQDUfGuuu5YBgoAgIAhEF4Hy2TNfgqZdqVpl8JSpGHal9TzPX0ynjh/DW3/5M4JNTcqJmf36YfynbkVCUhd/zkMcffLoEVS98Qb2rl3jqElndZ/Rpy9yZ81CSs9eZ3UGvvG736CxXp3PDCL4qYKFS9lx72Sks6aGWKuNA/C+ecL60qKLAwALPpQ2auo9CATOThSGCJfjND3YjNp961BT/TqYkPNqCYkpGDD6eqR1yznzRuvVQQTGkYraqRNe1/G9MTOKlclOjyFQ45ZFXNbuFI/Twx4mOnBhQygOBIG4QKA3gFdtumVvBWBHnR8Xm5IgYxIBFpWwS3+8Q3RCgRyTl06CEgQEARUCkoCT74YgIAgIAqcR8JIsa8WKVJF80VgCYL8DgG4Pj+SH/4JBNynXIUYQqFhWOB0IzA1oOjvjUsIKi9k1Fz0gdsEZN+PteQXFqlaQHxkHbK3hsAr1mrBik8mCgCAQywgwU3QuAGo8jQFwjilYdmMzQcKuFqd7ULvvr2zOrB9owE9VgWT2748Jt6mafr2FT2pGUjQ62ejrrkffcU7nON7W8jOKCcH9FRXY/MJyNDWoqTGtPtkBl3PpZRh80eQzEkeVixdj/4YKpxAenb5wCavBnew5i8YX6cNII3aGVZQW1mnQlHqpg8cWIq17mJ2LfsCEjvqju7F/60s4cZyNe94skJCIXgMmo9fAC6EFKHPWtlZT9RoO7FDrwOk6ysfMCFkHzryZXgC+ZNDB8ZC8LU0OQdsSbVlLEGhfBCYYnUnpljBYSfNy+4Ymq3cgBEjPzGcTJxpPdl5/CsD2DrRv2YogIAh0YAQkAdeBL65sTRAQBHwh4JYsUzljVxx126iD0Urv0zqWB2GPKCay420OALtuJ1+By+DoIFBRXNhFSw/MA3TSjhZEYxUm38gFZVBRPpBXUEwqFztjhwK1WlpNKs6jcUHEpyDQvggwQ8CEG+8dMwG48efxPkIKHvLckX8x5nRDl8+ZOVWH5khPd8k930BiijLX43hFmk6cwFt//hOaTjUox3Xt3h0XfO4LttSObXG5j+3biw1LFqP+4EFfy/U6ZwRGzbgOXdJOy4TtWbMGm8qWqX3o2D590RK3rNi3DF2wVj8UKSuyOq1YVlSmaZiuWixr0BRk51zqaz+RGNzUcAx7t72IYwc+8OUuvcdQ9Bl2dZtTUtbVbkP1ekcduLq8gmLrQbaXvfUwNGCvMDTczvcyKUpjRAcuSsCKW0EgRhG4HsBSS2ykP6Yupb8f5xjdoIQVEwhcbTzjZjhE8yQA6ts60W/HxGYkCEFAEBAEJAEn3wFBQBAQBE4j4JQs84LRIQBPG3/eNjrqnCq3hLfcC6oxMubD0lsGnkLjPO00ReUkz2GZ2tvs5pymqDz9fxN1/fyRM0rW2oyz6vZwCKvd+Z0TEwQEgfhHgHl4Vo+z0zWUrAYTcX8xKI9j7nehfM4sxsSEga3l3XgTeufmhXQVt7/+Gra/9qpjp/HQy69AzsWXhOQ/UpMaT57AjjffxI633vRFSZmWnYWR0wuQOXAQGo7UtlBtOllQ08cUlDxrpSs2T7kQAJ9RWm0fgL5WnxuWFX1X1/Az1VopmQMxpI104KwxHDv4AXZ/8DyCzWrKUbu4ExK7ov/IAqT3NDeTRuoK2/sJBhuxacVvHRfREgIX506b79zCefrfD7VqYyHhxv2sAVBuFJ+9Kxo80f0eiXdBIAYRYCEgZRTMtspIwtXFYLwSUvwhQHai/wXwTZfQyQrxbQBkh/EiERJ/SEjEgoAg0CEQkARch7iMsglBQBAIEwEvNAd+lqgyDiU+AaCfYuKdAP7ux6mMjQ0EKsvnTkBzcB40JuMw2PlkzfjUoS+lJf2m4528GcXsfLGzXwP4humDZwDMjg00JApBQBAIEwFW9n4PgKr71Y97tkd9BQDvQTFj5YWzFkJX/2b1P38CRub7bzI+VXcc6+Y/jeP7mEOyt6S0NEz+0leQ0KVttN8cQdd1HNz8IT4oL0fDMWvDvHpmYpdkDJoyBQMuuACr//Gocyedhq9NL1lyFqWkxfthAN1Nf3ceAB5gfWQbS4suDrrowI2e8g1oCW1P67i/6lUc3EH2Vf+maQH0GnQRevabhISk8Bimva6+fd1TOHF0l3K4pmnfzc1f8HPLgFhNuJG1gck3agmKCQKCQOdGgPTSP7BAwM44dvCLCQKRQKAPANIcu32nRNYjEmiLD0FAEIgqApKAiyq84lwQEATiBIGJAKiLokqWRXobPOhi8mZTpB2Lv7ZFYGN54fRgUJtnXM+udqtTAo5ScCrjR0Fd/+aYGSWkkbOzagCDTB/cDGB+2+5UVhMEBIEoIMCDhT8CKIyg75g7hCibM/PLGjRl61Zqz5648Itf9g0B9dUqn2UzudoGT56CoVdeBc3pR9j3yuFNOHH4EDaVLsOR6mpf3XDdBg1C127dsG/9eof7ibZ42sLFN7lEyO/IDaYxXze+h2dMqywtYheDkht00JhCkNqxLa3pVB22r30Sjae8JzDt4kvvMRy9h1yG5LTsqIe/f/urOLjTKWGol+UVlDADnWPoApP6sz0pJYlJa4ebJNyi/g2RBQSBuEbgUQC3W3bAzjj/N/W4hkGCjyIClAlh0fLFijVisvgsiniIa0FAEIhTBCQBF6cXTsIWBASBiCIwA8APDe2diDpWOPuDwVeuFq1piyhkjYgh8GFpfnIjMucCwXmAln+m49MUky1ZOGbjAGjQoJvkmgKJgQGjPzF/t01A0wyap9aPjhudC80RC14cCQKCQHsgwM7rX0TpkIp0lNTEiAkaqOWzZ4/WteYNTiBf+IUvI7WXm+Tdxx50XcfqRx/BMafut5RUnDv3ZmT2b6vaGu9fo2BTE6pXvIFdK99F48mTnicmpaSg8cQJp/FHpi9cYu5usxtLOqdfmT5YaJcE3lBWVKbrsaUDd2jXu9i37WXPeDkNTExOR5+hVyIzKzci/lROjh/eih0VhFhprTpwoWoRRyJ+SbhFAkXxIQh0TgSYqL/WsvXvA2oa484Jk+w6DARGAGB3P9mFzEZKbSaAHZ8xw1hXpgoCgoAgEDEEJAEXMSjFkSAgCMQ5AtTg4eHHHEMPjpXI0TKrXpw/IZNoRSV+I4LA+8vnDUpsDs7VNcyDDnZXtqTa1Ddc/fm8ghIKmtvZI8b3sfWzfwC4IyKBihNBQBBoLwT4c8Cuo99FMYBPAXgqiv59uS4vnLUZOoarJlHnrP+ECZ59HtqyBesWUHZVbdmjRmHM7Eg2F3oOz/PAo7t3Y+NzS1B/MHLSfbqmXZpfsvh1hyCoJfaO6fP9ANiNeYZVlBZ9Tzutv2JrqZkDkdOGOnDB5gZsWf13NDWwDiVy1mvAJGQNvgSBhOjQlOrBJmxcoWpwP72P5mDw4nOvW/g+AHaK3hq53Sk9ScKtDUCWJQSBToIAdalfBWAVc70NwOOdBAPZZvQRYJUWaU9buyuZfKOkh5oWIPoxyQqCgCAgCHhGQBJwnqGSgYKAINCJEKCoCfW4Pmtwjnsvy/cPErV6SKvAg9LtIh7sH8BYnrHh+cKJwYA2TztNOWqmkfwobD2IW8dcV/xPm33wHl0LINP0GWmqymJ5zxKbICAIuCIwBkAJgGi23rwA4NMA9rhG0wYDyufMfAjQPqdaqnduLvJu9C5t+d7TT+Hwtm3KyEk5ef5n7ojJ7jdr0KeOH8cHZaU4uGUz9GDQ39UwGqzPmKRrP56+aPH/uDhixo86Y61GysO15jnrywovCejaa05+Rk/9JrRAgr+YQxx9ePdq7N324ked5HZuUtL7ITm9N2r3niFp57piWvccZOdchpSM6HRLVq17CvUOOnBBXf/u2BklDwBg1wgPGCNtknCLNKLiTxAQBMwIjAfwCoBuFljYGcfnETFBIBII8IyGxdJfM/ST+Z0TEwQEAUEgLhCQBFxcXCYJUhAQBNoRASY/rgDAg8ProhwHD7qYiFkCgBXpYh0IgYrSufka9Fa9uGRja3W5KXndtSvvt+uCLAKwwATBLgADOxAkshVBoDMiwGzFjw3a42jvnxmtZ6K9iBf/y+fcOE+HrmxZS0xJwSX3kBnR3Y7t3oW1T/0TzY2NysE9hw3DuHmfdHcWIyOaG09h18qV2PHO22is88McaiU0bum2fmXawiV8bnEyPmfMNA24CwDpsc+wymVF9dCQonI0eGwR0roPiTqKweAp7Fhf4pjECiQkY9iEO5CUnIHDe9biwI43QM04r5aU3A3ZOVPRrfdYx551r/7M42qqXsWBHU46cCjNKygmHToPq0nnFq4x4UZdnHKjO+BIuA5lviAgCAgCLgiwSJC/O2f8/AG4XCgC5bsjCAgCgoAg0NkRkARcZ/8GyP4FAUHAKwL8vSRFE6uuSO3FDrlo2vMAqONDSg/vJ0jRjEh8RwSBbS/f1vXkyfq5uq7N1aHvGVNQzE5LO2OHDL9vrUa6unsiEoQ4EQQEgfZCoL/R8eyWIDHHx07pD40O6WwA7FbyYo8B+Gos3EOW33hjbz1B3+cU9ITP3IbMAS41BrqOTeVl2LNmteP+x3/yFvQYMtQLRjE15ujOndj8n3/j6B47SVB1qFaa46NaUkZRSYkTV+M3APza5HGR5X7T8lFFaVG5BlCL1NZ6DZqM3jmXRR3D+toqVK0316OcvWSPfueh73Dmr06/3p44uhP7t7/imLSzetG0ALr3PQ99hl0NdlFGyo4f3oYdFbylK+14XkFxhkGFzo2ym8SPScLND1oyVhAQBKKFAAtWH7I4Z3c1k3BHo7Wo+BUEBAFBQBAQBGIdgci9WcT6TiU+QUAQEAQih4DoxUUOy07taf3SwsFjbyiptgGhO4DDlr+/GMCKTg2YbF4QiH8E+O+YNLI8bHczFmKQSpCH6+Yu2cEG/c4XXPyQfpL6kqvcFmqLz8vmzHpXAyap1hp6+RXIufgSx1BO1B7G6scfc+wSy+zfH+M+eQsSu7Q2GrfF7iK3RrCpCZv//W/sWbfWPyWlEYauBWfmlyxd6hAVr8O7ps9rAPS2jt9QWvQ93UkHrtsg5Jx7c+Q2b+tJR9W6p1F/dKdynYSELhg0thApGQPOGEO9uJodK1C7bx2ge6f3TM0cgL7nTEdyKqWNwrdgsBGbVvzW0ZGm6VNz80uoZeNFBy6WEm4Uz6O+I4sKqMnjnB0PH07xIAgIArGNwP1Gp785SnbGRZtJJrZRkegEAUFAEBAEOjUCkoDr1JdfNi8ICAIRQIAHDxcCuKMN9OI2GRSV/xK9uAhcudh2Ya0grQRA3SgxQUAQiG8EbjF+x912wQOsX7CRRzGQOhifAcBTfadkHjudnE/+3SKJ0Oflc2ZR4+pelbvuQ4bivE8SHrVt++/LqFrxhnqApuGca67FwAt4W45foxbc/or12PbaqzhZSylQ79bSDafj99MXLbnbZdZBAGaN2wlGsvejaRXPz7lUCwTYia+0aOvA1dVWY0dlCfRgszKG1O45yBlLqVV7O1JTib0f/huksvRqiV3SkZ1zKbr3iQwl5fZ1/8SJo46djfflFRTz37ydDlysJtxuAMCigtbfoC8CeNArxjJOEBAEOiwCjxha6uYN8reBvxFigoAgIAgIAoJAp0NAEnCd7pLLhgUBQSCKCFAvjvz3PEGMdpUf9eJ4SMP/Fet4CFADhlxarfYTADyQFxMEBIH4RuCHRleb0y6eMDrc3OiamITjb8P3HJwtBHAngHbXgCqbPXOapmnUpLI3TcNl3/4OAonc1tnWeOIkVj36ME4eUW+lS3oGLrjzc0hKTY3vb4kR/fH9+7DlxRdweNs2T/tppaLUgffzFy4Z5zJpMYBZpjFM2P3eOqeytIhJ4K4qX9HUgdN1Hbs2LsGxg2RgVX9vcsbOQ2q3QY7bPXl8L/Ztfcmxk87qQAskolt2HvoMvxqBQJKna6AatH/7qzi407MO3E8NLaWXYkDDjYVmIwFcg9N0pOaEm3W7PGAnVbaqcCAsDGWyICAIxBUC7Pafbon4RwD4+yYmCAgCgoAgIAh0KgQkAdepLrdsVhAQBNoIgbbQi+NpFPXB1rXRnmSZtkMgx+hwNK/IEvyKtgtBVhIEBIEoIeCWgDsG4EYAL3pcn52xFJfKVYyPmXvFgxMnJuUMHVQPwD7DBmDc3JvRczjZ7M62PWvXYlMpWTnVNuSyyzHkkks9Qhfbw5pOnsThqu04vHUrajZuQOMJ55zG6eQbHz/4X4CWqA+eNv/ZHQ67ZKLkN6bPnwEw2zq+srRwOaB9QuUna9CUlk6xaFj9kZ0t2mmkcFRZSkZ/DBlPaV53a2w4jkO73kHtvjUINqs76qyemNzrd840dEkxNwy6r2ceUXd4G6qddeCO5RUUs5Crvc1Pws0a63+NIjR/IobtvWNZXxAQBKKBAOn02UF9rsU5ta8fjcaC4lMQEAQEAUFAEIhVBCQBF6tXRuISBASBjoIA9eLyAMwDwBMiJlciYY8B+CqAukg4Ex8xhcC3APzSFNGbAKbGVIQSjCAgCISKwKcBPO4w2e8BNg/Lf250najc8t7zVKgBR3Je2ZxZyzVAmcwZPHkKhl119VlLkpLxnQf/hhOHDynDSUpLw8Tb7kDXbt0iGXKb+qqtqkItk25V23FkhzV31trfZh8SP+UDx+n0G2kotdumLVrs9F2bCGClydsBANlW75Wlhd8HtP+nAiI1cxByxkVBB07XsfvDchzZ/77jNRiUdxPSe57j+TrpehDHDnyIvVuWo7nppOd5CUkp6D3kCnTvYz1L9uYi2HwKm978nctgbUpewQLHNjlvq/kaxd8QbopZVLcONzfHLCDIB+DAE+vmQj4XBASBDoQACwhfsdAdc3vsjFvegfYpWxEEBAFBQBAQBBwRkAScfEEEAUFAEGg7BFr14qjvxQ4HJ90et6hIKfZ3t0HyeVwi8LahK9gafMxoOMUlmhK0IBBbCFAz6VmHkKibchcAdop5NWasSCeouqdQA+4+AN4FsLyu7HNc+ZyZ3wE0JgxtLaNvX0y8g7e3M23f+vXY+PxSMBGnsr7jxmP0ddf7jKh9hx/ft68l2Va7fXtL4q25Ud3p5TdSDdoT0xYupk6gkzHp1ss0gEm51eYJFeXzLtWCQQcdOA2jp94D0jVG0poajmHzqoehB5uUblMzB2Bg3mwkJCoZMpVzG+oPYvempThZV+M5bE3TkJmdh77Dr0EgIdnzvNaB2997CieO7XKa9x1DB863bx8TeKHYZnoVAKuGmw83yqGiAxcJFMWHINBxEGBi30o/zWqayw2K3Y6zU9mJICAICAKCgCCgQEAScPLVEAQEAUGgfRAIRy+OCRqWm3sThWmf/cmqoSFAzZ73LFMpbLMzNHcySxAQBGIMAf4bpy7bCEVcoSTg+hsdblcofPrtqosaZGU33XSBFgi+47TA1K/fjS7p6R8NYVJq/aKSFipGlQUSEjDxs59DWlZW1GKPhOOGo0dxeDs73La1JNwajrJhyL/pOqC5vMXp0HflL3x2oIt30k6yIKjVbAs+2kMHbt/WF3Fo9yp1+JqGvsOuRY9+5/kH0JjR3HgCB3e9jYM73zX1Drq7I+0lk3DJaX3ApJxX27/9FRzcyUc4helYljejOFoawv0AMCF7G4BRXmMOYZzowIUAmkwRBDo4AnfYFI6yvZlJuMMdfO+yPUFAEBAEBAFBoEUoQEwQEAQEAUGg/RAw68V93oYn3y6yPwC4F0BD+4UtK0cJAQqT/8DkmxWjpHMSEwQEgY6BgFuyjJRMtwA46GO7CQD42/FdxZxI0MKR3ZDFAKQ9ZtdUyFY+Z9Y+AL1VDnJvmPX/2TsPcDuqqg2/54Yk9AyhMlcAACAASURBVASkt4CI9C4goIB0Qock9KIiqNgRVJqgotjQX7FgQ6QTegnViySCCiLSQoeE0CGkEEi/8z/fZQ4Ok1Pm9Jk533qeGLl377XXemcyZ85ee63F8huoatW7Mn3SJB64+MKK2W/Lrr0O6+63PwrEpUnmz53Tn902ZcK7pSVnvCbXmy2lS1MGMKUwoPCJ3S+/Jn6oI2qAsi2jdRGvjQXk+sc+NuagWwOC8n3gVtuGZVf7WNMcmzt7GhMeuph5s2eU1bnQwEVZc4vj6OkZ2NC6Kkk5481neOWZ25k3p/x68UUGDl6iv/fdksuskzj7b8aUZ5n0qOLvZaUVfeBUVvQE4PMNVl5Iyjk1Af+kBnucCZhAWwiU6oHr7zltQe9FTMAETMAEOk3AAbhOXwGvbwImYAL/I5C0X9y+wPUGl0sCj8dOprtReS4vs53qYgKLACoJeVwZBjoRPgrQs6AWqVbastZStvqOsDTwUWBPYHjYw7ThfnK3jtj30oCC+qKWlBU23ph19gxLSQYBD4++nMlPP12WRc9CC7H+ASP4wIeS9wGrBWytY6e/8AJTJjzHmxOeY9rzz9c6vabxC4TeguDOoFDo7SHo3e3K6+5JoGzTWMlJlQWLlqTsVzH+plGnUugP8paURYesyrANm9cHbvIL9/LaBMVxysvyH9yRpVf6SAIXkw2ZM3MKLz81hnemv5Q4G07Zb0NX2JjlVt8+UUnKvr45PHFPW/vAbQbo0Na2ySg0ZZRSVfUMq5C+2JR1rMQETCB7BJQhqwOnUVHmv9ozWEzABEzABEwgtwQcgMvtpbVjJmACGSegTdqtgE/G+sXdARwJvJxx/2z+ggQ+DkT77KjZ0RAg+ZF8UzUBE8gCga8C51QwVJlGt9foiErKXQ5sXGbehcDxQKWah/rc2RBQvxYF3fQZFJeG+8ndcuD+n6EQ/K6cfwsPGcpHj/9C/6/VI+2BC85n/rzyfcCWXGllNjniyI5lv739xutMnTCxv7Tk1InPMW92+5LTC/DfoEBvISjcOWf2vN69b7ihlt6BxUvwGqAsqaJsAfw7en3G3zRqOwrcVf6eLLDOtl+jUGg8A3H+vFk8+8D5qAdcOVlo0GJ8cLNP19X7rdK/q775c3h94jimvvIQfX3J+/ENXnQZVl57LwYvVjax871l29gHbl3g/DL/jmt8vFQcPhFQtFSZLHqHeQUo36yxmStblwmYQBYJ3Bi+Y0RtPxM4I4vO2GYTMAETMAETSELAAbgklDzGBEzABDpLINov7gFAX1Lmd9Ykr94CAjql/sWIXm2ml80SacH6VmkCJtAeArsAt1VY6mTgBzWasgTwK+CIMvOUjaLnSTSVbCFgTWBHQBl0ypKRnkqiQyCHAq/XaN97w8cctN+aPfPfZ8cCqrb4zHEstuyyPDlmDC/99z/llyoUWH//A1h2HcUa2iNz3n67P8Otv7TkxAnMmjq1PQu/u8rzBPTSQ+9ABvbuNHr0i01YXDURD4zoUbnCBQLE48eMmgUMLrfeahscxGJDhzVszpSXH+gvB1lJlll16/7yj62StyY/3Z8Np2BgUlFQcJlVt2HIchvSM0D/tErL6xPu4o1KfeAIblxv+OgwBTTp6guMU0BVmSbR/n51K4tNdMCtWSStxwS6k4C+1+pAR7yBpzLjft+dSOy1CZiACZhA3gk4AJf3K2z/TMAE8kRAz2zt6iQ/lp0n7/Pvi7IaV4i4OQK4Kv9u20MT6DoCilJcAmxTxvMk2Wrxqfp8OCXsBVcOqPpJPgRsF5aUVJabykzWInpOKTjQUHm5W0bsFy+3+z4bPrTrbizzobW4/4Lzmfu22s6VlsWWWZbNP31MS7Pf+ubP7+/f1v/nuQlMf6WtCegzAgJluPXO7wl69xx9nUqUNlu+BPxfROl1wH7xRcaPGaWgsYLHJWWZJvSBUwbaxIcvYdYMJeWVloUGLcqwDQ9l0CK13rq1YVMfuhcfv5GZbyWPcRZ6FurvCbfcsI+z0ODSsWz1m5s0vuJH+/T1hl+h7PdGRH0kL2pEQWSuA25NAmk1JmAC7xHQqRkF4aLZ1/ql3kvGmJMJmIAJmIAJ5I2AA3B5u6L2xwRMwARMIIsE9gJuiBg+pY6N8Sz6bZtNoBsJVMtWexA4CHiiRjjVMutqVFd2+GfD7Jq69d1y4H6/psDnyilYZu21WXKlVXj2zr9WXGPt4cNZcRO1uWquTH/pxbCk5IT+vwnUba1tMq4AvfMLhTuHj76mQtnHptmjLARl1xel5OfP+JtHnUrQ2j5w018fz4tPqDpZeRmy3Aas9GG1JGy99M2fzesT72bqqw+h4GBSWXjx5Vhxrd1ZeLHomZp3Z0vPE/+o3AcuCHo+uv6el/0r6XqxcYsB5wJH1zm/GHC7OixF6pKSdYL0NBMwgYoEdi5RbnsasD2g9yCLCZiACZiACeSGgANwubmUdsQETMAETCDDBC4Ie/sVXVB/pOMy7I9NNwETqEygWh+4fYHra4RYLbOuRnVlh6u0neyfWa/CMSP3HdETFEaXm7/QwMEMXHxRZk5RLKi0LDxkCJsecTSDl6xWNbO6lTPffLO/nGR/WckJE5g7s55WatXXKT0ieDSg0NsT0Dt/4dm9wy++eXq9mhqY9yoQbWC2JXBfVN9DY0ZuvxAF9foqLYUC62z9NQo99fWBC/rmM+Ghi5g1Q6aUlp6egQzb6DAU4GqfBEx//Qlem3AXyopLKsqGW371HVhqpQUDxBMevIiZb71UXlUQnLTenqN/nHSt2LgPAZcBmyecr2Z7inSrh5v+THIPt4TkPMwETKBRAkcBf44pGR9m6k9uVLnnm4AJmIAJmEBaCDgAl5YrYTtMwARMwAS6lcAgQE2EFokA0KnQyqkf3UrLfptAPgio39rNFXquqden/lRLvVJZ4lWA3YDdgZ0S9HFrlOA9YR84ZcrUJbeM3G1pgkUa2lxbZYst+dAuu9a1/ryZM3lzgspKPtdfWvKdyW/WpafOSS+rrGRP0NPbNzDo3eOyayfUqaeZ0xQMVdnjonwd+Gl0gSCg8Jj6wBXQZ1ZJGbbBQSxaZx+4d6Y9z8SHFTcqL0suszYrr6PYdPtlzqypvPzkGN6Z/kLixQuFHpb4wFost8YnGDhYbY/eldcm/I3JL9xbXk8Q3LjennX3gdOz5e8JjBwH/DZ8DpWPdCdQ5CEmYAIm0AAB9b09KzZfJY/1XmMxARMwARMwgVwQcAAuF5fRTpiACeSUgAIyi4a+zQZm5NTPbncr3qtFm7FrdDsU+28COSewEnAxsEMZP68EjgHiKTd6d18eUIbSAeF8Zb61W1Qiamwji94yYj8F8rauR8dCgwfxkU8fy8JDhyabHgT9gTYF3ZTh9tZLyft6JVug0qjCrEIh6A0CeunruXP3q6/+T+M6m67hi8AvIlqVfblApGv8TaNup4AOiJSU+vvABTz/yBW8PbVCTLdQYNgGB7PokFWb7nxShUHfPF5//m7efOk/BH3J2/GqX90Ka+7CYmFwcsaUZ5j0aPk+cIUC09bd44qEN/cC1icJwJ0B/KiRLNakzDzOBEzABBIQ+DUsUJb6fOBTCeZ6iAmYgAmYgAmknoADcKm/RDbQBEyggwSiAbCoGco4UImfgSVsWxNYpsTPPwBsXOLn0qGfL13FzwMB9eOw5I/AtbGNTpWdOil/btojEzCBCAFlEZ0dlnIsBeapMCPpIWAIsCmgdC8F3dbuIMliuTr1mGooS/eWA/f9HoXCKfX4suKmm7L27sOhUP6rzFuvvMLUCc+9W1py4kT65s2rZ6m65hQKwT+DoKdXmW67X3ltb6F6JmNd6zRxkt5D/hvRp6zspeL6x48ZdRrwnXLrKjg2bMNDajbrnWmTmPTolfRVCGopeLXaBmqN2GkJeGvyU7w+8e/MfueNxMb09AxiuTW2Z6kVNmF+31yerNIHbkBPsNXau4+ukCZXdulqAThtdOsd4+3ExnugCZiACbSewHXAPrFlvgfoc8diAiZgAiZgApkm4ABcpi+fjTcBE0hAQM+5vcNsgU1KBM16gLWATmQQJDC/f8i/AO1oPZd0gsdlhsCyqkYVs3YL4N+Z8cCGmoAJ1EtAfR5VAq6cXBMezlC2WSflLmBMGHB7GJjTDGNuHbn/jkEQLBjEC4KKgbUBAwey0SGHMmSV92dCzZo2lakTJvYH3KZMeI45M9qXNB4EPNmf5UZP78D59O58zTUNlddsBt86dLwSZlcWp24FvC8A9NiYkdsHFfrAFQoF1t7mBFR6MakEQR+vPH0rU1/VrVVOCqy2wUgWG7p6UrUtHzf7ncm8PvEu3pr8dE1rDVluA5ZbfXsmjb+aWTNeLjs3gBPXH37FT2pS/u7gSgE4BdD3AO6uQ6+nmIAJmEArCSwG6H0j3r/yc1XelVppk3WbgAmYgAmYQFMIOADXFIxWYgImkGICKwJ/gfIlk1Jse9G0nwHfbNamZwb87SYTPw/8KuLwg4ACxRYTMIH8E9Am0w2APqfSJE8AtwIKAD5Qogxm02y9dcR+7wTv73+JvpxUanw3dLXV2OTwI5k3ZzZTn1N227ulJd954/Wm2VVdUeF1gqC30EPvnL55d+591Y3KWMy6XAGMjDhxIvC+AFB/H7ibR82C8n3gVttgVE2Bsrmzp/H0fb+reNWVWbfqegfSM6Bs+7mOsA+C+Uye9E9ef17VVKu1a/yfiQMHD2GRJVZk+huPl7U7gBvWH35FPBskiZ+q0KBmevFNbM29HzgYqC1qmGRVjzEBEzCBxgl8OAzCrRBTpWeh3pcsJmACJmACJpBJAg7AZfKy2WgTMIEaCOwUbiIuUcOcNA3VaeX9Gy31lSaHbMv7CNwZ6wF1aolG5EZmAiaQTwIqV3whsHuH3XsTuCnMclNfN2VC9bXDpltG7H8jBHvWstby62/ArGnTmPbCpFqmNTp2PtBbKBTeLSs5+tp6SgM2akOr538B+GVkEW12LhAAGn/zqNsJyh9qWnbYtiyzqpKwkskrz97BlJfKt8VTVt0Ka+7G0BU2SqawA6NmTHmWV565g7mzVLkzmRQKA1AAr4JMW294XX3g9L6rgz1HlNCtSOGhQIVme8ns9ygTMAETaBGBT+jzNqZbKe2qBpDGHqotwmC1JmACJmACeSLgAFyerqZ9MQETiBOo1mMnC8TuAI4EytcpyoIXtrEUAZ1Sj2dN6ORnHjIpfMVNwASqExgAfBf4VvWhTR2hgx0qQXd9uMn1DNC+BmkRV24euf/XCkHw06Te6YuLIoNt+gJzf9Cf5dbTO52FekeNHt2U0ptJfe3AOEW4lIVdlGnA0Lgdj4wZeXoPhTPL2bfo0NUYtoGSrKrLnFlTmPDgxcyf+07ZwcoWW3Pzz1DoSV7WsvrKzR+hTL5Xn7uTt954smnKg/nBVuvvXVcfuK8C55QwRO+SKsuuTDiLCZiACaSVwOHhAaWofcrO365E6f60+mC7TMAETMAETOA9Am36/mriJmACJtARAmsAlwLqY5JVUePps2qqbZRVT7vPbm26fz/itjJPOt3rqfuugj02gc4SUIbRdW0wQb1EleWm0pJqtjWzCWsuDqgcYd3Bu9tG7rdJX9Bf5jIMq1Uu41etPGUjPhXg2YBCb08Q9M7tmXPnnqPHKBOw20QBmmjpr4+GfWjf4/DYzQfvEAR9yt4uLYUC627z9Yp9/IoTX584ljcm/bMi4+XW2IEPrLxlJq5D0DePyS/exxuT7iHoq5jdlsifoI8T19+rrj5w6wOjgXVLLHQM8MdEBtQ3aCFgFWAbYNewnNz59anyLBMwgS4moPYLP4j5r76xO3cxE7tuAiZgAiaQUQIOwGX0wtlsEzCBRAQOAK5KNDKdg7QRth+Qx1JX6STeXqtURmXTyJIq/xXtB9dea7yaCZhAJwisA6j31oZNXlwl5pThdiNwHzClyfqXB9Sf9GzgoUZ03zJivxeBlQICChVy2xSaa+YXlwJMDVTmKij0DliI3l0uv+axRvzIydzLgVERX04Cfhz1LTjjjJ7HthyvwOvAcj6vtsFBLDZ0WEUk82bPYMJDFzF39vSy4wYOXoIPbvbp1PV+q3at33rzaV5+6mbmz60hzh3e4NEgc6HA9evuccW+1dYr8Xtl1+raRQ/5FIfpufCZJmaRxANuOwDRi38eoIy8GmDU4bGnmIAJ5JGAyiLr+1FU1Nv9qDw6a59MwARMwATyS6CZ32PzS8memYAJZJHAYsC5wNFZND60+UpAJ5VVBsqSLwKbA/+OuaQN7dfy5aa9MQETqEJgCPAHYESDpNTHTSfD1bdL2bRqkNaqPm5Lh4E3beKrTNTFjdh+84j9Liz062l2iK2kVX9T2c2+vr7e4VdfrzKclvcTOD58dyr+VFmTe8UhjR8z8g4oqMduSVlmtW1ZdrXKfeDefPG+/pKNlWS51bfnA6tks4jBvDkz+vvCvTW5oZKUU9cbfsVSdd6kymTUs6VUj0Vllqj0az3Zq9UCbnFz9W/uMOClOv3wNBMwge4mcHXYDz1KQZlxJ3c3FntvAiZgAiaQJQIOwGXpatlWEzCBWghUKr9Ti55Ojv0soJPDlvwRUNbINyJuadNcpegsJmAC3UVA7+KnhL3gavVcATdluKlXqHb529GjTIdbfgR8PjRWWXDazK977VtG7PtJKPypVucTjS/wYCEo9Pb3upv+9p273Xbb24nmde+gDcISpUUC6he4ZBzHY2MOOj0gKNsHTtlvyoIrJ0FfH8/cfx5zZ0t9aRkwcFFW3+gwBi1Sb/wpDRcxYPIL9/L68ypJOTexQe9mggYEAQzoKWy59h6XK4u1HlFZ6wtiGWnSI/D6d6wgXLXMtFoDbnE7tdYeYd/JenzwHBMwge4msHBYyjZei9iVQ7r7vrD3JmACJpApAg7AZepy2VgTMIEaCBwH/DbheGUOPAhod+Rp4PmE8+LDlBVwBLBimfla47vA5Ar6X41kQWnTou5NzTp98LT2EHgG+GBkKd03F7Vnaa9iAiaQMgK7ALclsEm90pSRdAvwX6DdwSQF39ST9MsRWxvObrl95MjV5gdzVTKz8Ry4ApMKAb3q5dbXV+gdfvXVLyTg6iHvJ9BfEjTyI/Xy+kd0yCM3jvpETw8KbJaUQqGHtbf5Gvq7lEx95UFeeeY2AkWYysiSy67LymvvnYtrM2PKs7z6bC9zZup1szYJ4OvrD79CgbJ6RN/1PwEowF2qJug44IfAPcBUQP/GhwJrA8rU/3jYy03vt42ID5Q1Qs9zTcAE1gyDcCvHUOwPXGs8JmACJmACJpB2Ag7Apf0K2T4TMIF6CGgDQZsVCsIlEQW6vgf8HzA7yYQyY6r1nGs4U6AB2zw1PQR2DEvFFS3SPacydI3ce+nxzpaYgAnUSkAb45eEG93RuQpKjQmDbv8EtHtfPmJR66q1jVcWzAlh6cnoTPUqVZTk/trUvX/0LQfu9zAFlH3VL9E+WFX0vh0U6O0PugV9vXtcdX1D/ega8SFHcy8FDo74owxHBWnekyuuGDlg/cWZVaCg+6KkDNvwYBYdstoCv+vrm8OkR6/inWmqklpaCoUCa37kWAYO1kdjPmTOzCn9JTdnTHmG/tS2KlLMguuD69cfXlcfuOgKmwG/ACrXBa1mVP2/dx+4+tl5pgmYwLsEtguDcFEeyuDVz+Nl/c3MBEzABEzABFJFwAG4VF0OG2MCJtBEAjqtq2yzYpmsJKp/DZwWbnImGR8dMzgs5/OlMhMV5NMpPZUMs3Q3gd8AOg1elAuBI7sbib03ga4msAigAxqHhp8RynDTn1b2casFeLngW1FHw9ktt47Y9/8CCuU+P99naxAEdweFQm8Beve48lpl4FmaS+BzgN6HiqIg8AJ9xB4dM+qvBdCBkpKiHnDqBRcXZYMpAFcpljx0+Q1Zca3dw1Bsc51rtzaV2Xxn+iRmTn+BmdMmMeudybUEmGXulPWGX9FoBpr0LAt8JXz/aIa+WlA2nClby2IeawImkFsCh4QHlqIOqnqNgnA6EGQxARMwARMwgVQScAAulZfFRpmACTSJgDY1TwLOqEHfNcBXgf5yWDVItZ5z6tGjIIu/HNQANadD3wA+EPFNvd/UA85iAibQvQRUVun1FJYdVg1BBQYVkFmizOVpOLvllhH77wtBuTJS4ynQ20PQW2BQ7y6jR0/r3tukLZ7rfeaRyEozSl37x24e9e0gKP9+tejQYQyL94ELAiY+clnl7LeeAayx0REMXny5tjjb7EXmznqLmW9N6g+6vTPtBWa/U6nq+IKrl8r+7Al6tlhnz8uakeGhChHqx6b3Yl3ndon7wLWLtNcxgfwTODE89Br1VEF+ldu1mIAJmIAJmEAqCTgAl8rLYqNMwASaSEAn93U6//sVNg/jy/0LOL7GklqfBv5QwW5l1ql3TvW6Q0103qpSR0BZkFdHrHoNWD51VtogEzABE3i3EqROm6ufarngmzipf5SCdLUeXHmP8XX77LPE4EE909/9QfAKQaE36FHQbX7vbqNveM4Xo+0E1Dsv2mtHqWy6zu/J47eM+kRfX4U+cD09rLP1CVD439fNt6dOYNKjVxIEfWUdWmKZD7PK2vu+b17bva9hwXmz3+LtMNj2zrTn6+rztsByelOMfEsvFAonrLvH5efUYFZ06IfCf8c7AdvXqaORaQq+qfrDj+P3UCNKPdcETKCrCfw81o9WMC4GDu9qKnbeBEzABEwgtQQcgEvtpbFhJmACTSSgZ50CH9q8KNWEvtRS2kj8GqCMuGpBM21M/go4oozNynrbD7i3iT5ZVTYJqM+TNrSLci7wxWy6YqtNwARyTECfm6oBqJK5ST43dwVub4THzQfuf+L8nqB3r9HXNtRPrhEbPPc9AvHPqm/F+/8FV4wc8NjihVlA2T5wq21wMIsN/V8fuBceu5a3Jj9ZFnOhZwCrrncgiw1dPbWXYu7s6f0ZfO+opOT02jPcKjtWuvthEATXrb/naL1H1iO7ALfVM7HOOcWAm8rojgWeSWFmb52ueZoJmECKCIwGRsTs+RHwjRTZaFNMwARMwARMoJ+AA3C+EUzABLqFgJ53Ovmrk/xrJ3RamwinAL8DZleYsyWg0lkrlhmjIJ4y5KYkXNfD8klApZ+mxjYrdU9qg8piAiZgAmkioGfTBQmDb7L7ZOAHaXLAtjREQJUDFHwtys3A8LjGx8aM+mtQsQ/cx1hmtW36p82a8QoTH7qUvr65ZQ1bZImVGLbRoRQKqnyaDpk7e1p/oO3taS/0B97mzHyzNYbpLVWJgaW/nb+03vArohmJtdigDLjLgM1rmVTDWAFRhpv+OOBWAzgPNQETaIjAQOAuYOuYli8Dv2hIsyebgAmYgAmYQJMJOADXZKBWZwImkHoC6nmhfjUqp5RUzg5LWCogFxc9R9Uz7qcVlGkjS2taupvA0cD5EQRKA0gaDO5ucvbeBEygnQTWDZ9VWyVcVJ+N+py7NEHGeEKVHtZhAusBj0ZseBtYPG7TozeNOqNQ4NvlbF1s6DBW6+8DF/DyU7cy9dWHKrq1yjr7ssQynf1Y/F+Gm3q4KeDWgbNTAS/Sw1iCYFzQ0zd2/d2vil6LWm+NalUaatXngFutxDzeBEygVQSULq3A/6qxBZQZd1WrFrVeEzABEzABE6iVgANwtRLzeBMwgTwQUDmtn4VlKZP6ozIXCrS9GJuwDHBhWKqrlK7HgJGxjayka3pcvgjcFMsgUE/AU/Plor0xARNoIwG9x6uH5A7AxwFluujzTRGDyYD6maoM3APAvIR2SZ8OjOybcLyGfTM8hJJ0jRpUe2gHCUwCVoms/zHg7qg9j44ZuWOBgjKfSkuhh3W3PQEFtZ79z/n0zZ9TdujCiy/HsA0PpWfAoLa6rAy3d/qz257vLyvZiYBbAC/0UBjbFwTjBhWCsWsNHz2+yRBUQlS9kOsRB9zqoeY5JmAC7SKgQ7UKwkVTp/Vhs134HtQuO7yOCZiACZiACZT/WmQ2JmACJtClBJYO+5l8pgb/tfH0JeA/kTlqaq8SkzphXEr+DHwB0OlxS/cSWKlE8HYT4MHuRWLPTcAE6iQwGNg57HOiwFs1uS8sEdkbFrkrN15lctU/5fPVFEZ+/2vgJH/G1UAsO0MvBg6NmLtAmdE779xhoeVnLqc+cAPKuTVsw0N4a/JTvPnSvyt6vtLaezJkWRUpaK3MmfVuScliH7eWlZSs7MakgMK4ngJj+4K+ces3P+AWX72WPnAOuLX2FrR2EzCB5hMYBVweU/ts2H7iheYvZ40mYAImYAImUBsBZ8DVxsujTcAE8kVAm43aUNKfpDIR+FyYVaCTdt8FdLK4nBwIXJ1UucflloD6Efw84p02xNU70GICJmACtRBQ4F6fO3vVMikcq2DZaUCpJlb6TnBM2PM0qWplf58AvJ50gsdlisBxYd/cotHKptwj7sGjN4/qLQR8opxnS6/8Ed564wnmzi5VxfvdWQMXHsoHN/0UPQMWajqgdzPc3i0nqUy3ObPaX1IygEk9KNhWGNcXMHbDvS5XdYR2SqU+cNGA29+AZ2rImG2nD17LBEzABCoR+FqJlhDjwiBcYHQmYAImYAIm0EkCDsB1kr7XNgETSAMB7faod41K85TLYovbqV0kBe20GXUBsE0ZR1T+6xDguTQ4ahs6SkDZk9H7RBkjP+6oRV7cBEwgSwT0zr4/cE5YZrJe268DFFh5NaZgI+AyQP3fkkg5PUnmekw2COheiJZCfAfQwaX3yWM3jzojCMr3gRu0yFJVyzou/8EdWXqljzSFypxZU98Lts18qzMlJYHnKTA2IBi3UM9CY9fe7dLHm+Jc/UqifeAccKufo2eagAmkm4B6sisQFxW92+j7uMUETMAETMAEOkbAAbiOoffCJmACKSKgTLaDgV8CKk2ZVO6pEHyTDvWZU2+c8k1Pkq7kcVkmEN/ElC9rEGe+rwAAIABJREFUABOy7JRtNwETaBsBva8fBPyqxs+ocgbGy0aqpKV6UiqbLYnocMkngXZn8SSxzWOaS+B5YNWISpU8/Xt0iUdvGLFTYUDPHaWWVcpBtS+bCw1enNU3OoyBg4fUZbkCbu+VlJw2Cf13+6UwMQiC/pKSc+fPH7fR3ld1OuBWCoH6JL3hDLf23x1e0QRMoK0EFHDTO1NUFJj7elut8GImYAImYAImECFQ7TuRYZmACZhAtxDQ83D7sNzS2k1wWllyylb4axN0WUW2CXwbOCPigjYq1Y/FYgImYAJJCCg16MoGM9/i6ygLV9l084Fa9KsM81HAXUkM95jME7gIOCzixSlhxYD3fvTv844duOgqU2dRQIeZapalVtyMFdZUS8NkMnfWVN4Oy0m+M+15VGKy/RJMpNAzVlluPUHfuHX2GP1E+23wiiZgAiZgAiUI6LNI7ygfi/1OmXE6HGsxARMwARMwgbYTcACu7ci9oAmYQMoJbAb8AtBJ4UZEQZYjgZcbUeK5uSDwCLB+xBOVf/tdLjyzEyZgAq0msGSYna3Pk2aKAmkjgPsBBVXUV66aqHTd8cDlgPupVKOVj98fC5wXceVWYPe4a+PHjLwTCjvEf14tA66nZxBrbHoUKlNZTtSzTb3b1MNNmW6dyXDrz1gfS1AYV4Cx6+55+ZP5uLx1ebE4oJ5ymwMrAXpvXjTU9DSgP/cCevfpRHS0Lqc8yQRMIFcElLk9Flg95tUoYHSuPLUzJmACJmACmSDgAFwmLpONNAETaDOBYWGprz0bWPe0sKSXNykbgJiDqR8F/hHzQ2VOp+TAN7tgAibQegI7AdfU0KO0Fot02ESnwX8PVEtBUla3+qVe6uBbLYgzP1YVAaLlFGcBi8S9enTMyDMLFE6v1dshy63PSh9+/6vWnJlvMnP6i2GW26SOZLgVCjwXBIyjEIxlwMCx6+16yVO1+paj8com0X2wN3AAsFVC3/TMUK9klXfXe9C8hPM8zARMwASaQUDfwRSEGxhRpqz/7QC1kbCYgAmYgAmYQNsIOADXNtReyARMIGMElgVUL/6IOuxW1tt+4QngOqZ7So4IqMTbVyP+XBVmneTIRbtiAibQIgKDgLNjz5BmLqXPqnPDXqVLVFGsfqb6TPQmejOvQDZ0KftLB5OKonLd2tR8Tx69+eCdCkFfyT5w5Vws9AxgjU2OQn8ru+3dPy90JOBGwHP95SRhbN/8+ePW2/uqbg64FS+ZAq17AV8E1PuvEbkRUDnuBxzAbwSj55qACdRIQJn+8Yw3VQDQ55j+tpiACZiACZhAWwg4ANcWzF7EBEwgowQWA04O/9TigjahDgVer2WSx+aSwCRglYhnB4fl23LprJ0yARNoKgGVd7sYWKC0X5lV1HNUG90PQ38/Lm0wHd6E3nG/BtQz7u2memdlWSHwl9hhJGX4fy9qfPDvYwc+9tpUZccl7gM3aOGhBEEfc2dPbzuHAoVnFXB76Y0Z937/Nw9M+es9Ly0XllI8uu3GpG9BXcMdw15/WzTRPJWwPTXMuHUgv4lgrcoETKAigS8DP4+NUAac3pH8LPLNYwImYAIm0BYCDsC1BbMXMQETyDCBwYBe3LVpUC1DIOqmNiy1SaUNB0t3ElCfnJsjrqsc01Cgrztx2GsTMIEaCawDXAFsWGXebcC3ymSXKJv7DODzNa5dHH4doL6Vr9Y539OyT+CYMGhS9OR2YNe4W4/dfNCdQRAkDRa3m8ozQVAYp8y9QQXGrjX88mfC3qzqU1aUV4AV221YytZTiWw9S77eQrv0PPoRMLOFa1i1CZiACUQJ6JlzYgyJMuPUE85iAiZgAiZgAi0n4ABcyxF7ARMwgRwQ0GlgZS6pj4U2J5LKTcDxLnGRFFfuxv0R+FTEqz8Bn86dl3bIBEygVQS2Bf5eRfm/gE8Cj1UYt2T4+XVkjYYm0V2jSg/PIIEPA09E7J4d9oF7X4/b8WNGfSc8eNRxFwN4RuUk1cNtXtAzbsN3A26lRFmdi0Z+sRqgzPVulGb0P07KzSVtk5LyOBMwgWYRUEUBVaiJijLjoq0CmrWW9ZiACZiACZjA+wg4AOcbwgRMwASSEdDzcrewhIWa0SeVB4HPhQ3ok87xuOwT0P0yLZY1uQdwS/ZdswcmYAJtIpAkAHcgcHUCe7YDLqshw0e9UY4C7kqg20PyT+A5YPWIm8p0e9+9Mf7GUTsXerg9UFiu/d8wn1Z2WxAE4wYGfWM/vNdVzya8JApw699ZUfYFrk84N0/DlgfOA+R/O0QVAdSbSdm7FhMwARNoF4G/haUno+spM+4n7TLA65iACZiACXQngfZ/PepOzvbaBEwgPwQ2B34FbFWDS9rI1Mv9VS4/WAO1bA89KNzsLnrxArBqtl2y9SZgAm0moMMelwMbl1lXPUx0mlufMdVkCPCHcNO72lhtjn8WuBR4X5ZTtYn+fW4JXABEMyhPB74b9fbRK0YOKixRmBUEFKp9wVSQruqgiigLT0EwrlBgbKEnGLvObqMVIKxHVNngC5GJZ4YlW+vRldU56nes8mz1lqmt128FOj8DvFavAs8zARMwgRoJqLfuWGDN2LxDYt/balTr4SZgAiZgAiZQmUC170fmZwImYAImsCCBtYBzS/VAqQBLG5qnAL8DVL7Jkm8CVwLKTCnKz4Cv5dtle2cCJtBkAioJdwmwTRm9twKHAZMTrqtebr9NMFafbye5R1MCUt0zROWTFcAtyh3ALnH3x48Z9bcgYPueQvnIbV3BtyB4CnrGUmDs3Hl94zbep+6AW9xklW9VeeiiKCjUriywNNw92gtQjz+9mzYq/wSmAwPDQwNJSrZrbZXrtpiACZhAuwhsEQbhFo4tqEoB6hVqMQETMAETMIGmE3AArulIrdAETKBLCCwL/BQ4okZ/ddpagTgF5Cz5JLAU8GbMNW2g/yOf7torEzCBFhHQs+RCYM8y+msNwG0E6HCADpGUE/WSU8/Th1rkk9Vmk4DumScjps8J+8D1Rd2J94FTlptSKAONKtRUmfJJBdsICuMKhcLYdfe4bEKLsG0CPBDRrf5v6gPXLaKyohfFynDW6vvDwCjg8cjEhcIg3AmAMkvKyTVhb9wptS7q8SZgAibQAIH9S5TvVrWS7YGkJYwbWN5TTcAETMAEuo2AA3DddsXtrwmYQDMJLAGcBXyxRqXacPgSoBd9S/4IHBv2Uil69iiwQf7ctEcmYAItJjAIOBv4apl17g+DZep/lUSSlKFUHyitNzOJQo/pKgLalFwj4vEnAPXTeU8evmnkLgMKhQX7eukbZ9D/P+WAPUmgsmDBWBg4dr09L0lSVrVZ8BVMVNZWUVSi7OVmKU+5nnhmYzlzdWhM767qmafnw7qxgbsCt5eYPBjQO5HelfXOHBdx3g+4N+WcbJ4JmED+CKj8sA7GRuVfYRDO1Wryd73tkQmYgAl0lIADcB3F78VNwARyQECbC18GTi2zuVDKxVr69uQAUde5oE2onSNenwGor4zFBEzABGoloM3ucypMKrfxXWqK3vuVgf2+3l2xgSqVq5K5FhOIE/gzcFTkh98GvhMd9NSYPQbPKywxU33gquB7QiXAAvVw65s3br09r25nwC1umjZct4z8UBmnY7rg8isgpp7G1So5qDylAmjPh++5peacDPygDDNlw+kdSGNKiZ85XXCz2UUTSCkBPbe+GbPt6lgbgZSabrNMwARMwASyRKDal6Ms+WJbTcAETKBTBLS5oE0pbVqWOuEbt0sv+6cB8ztlsNdtGQGVc3oupn19YHzLVrRiEzCBPBNQn60FM4r+53Gtm9fV9B0OXJxnoPatbgKfivXr+mvssEm/4vFjRt0FqJfOe1IoFFSecGzf/GBc0BeM3WCf0QrmpEV+A3w2YowOVCnglHdZG7g8LBVZyldlvekAwAXAvMiAbwHfj01QqdzjK5RX13vQ6BKZc1Lza0ClKmflHbj9MwETSCWBv5Q4iKDMOFWrsZiACZiACZhAUwg4ANcUjFZiAiZgAv2nvXcHtJEzrAIPbWio7rw2riz5I3Ai8KOIW8p23DZ/btojEzCBNhH4EHAZsHmZ9aptfMen6fPpEkB9KUvJ6VUy5JK4rc/D5cOsIvWUeyrJJI9JPQHdi9FrOTfsA/e+w0Tjbxr13YBgBIWesQq6DR5QGPuh3S5Tb7W0Srxs9FXAiLQa20S79G6ikpLlRFkh6nUcDb5pbKkgfrVyuIuEh9SOK7FYrb0sm4jAqkzABEygn0AvoLLKUflG7DudUZmACZiACZhA3QQcgKsbnSeagAmYQEkCW4dBuI3L8LklPGX3hvnlkoD6mGwR8Uynx3+eS0/tlAmYQDsIVCsTV23jO25jpY1wja03G0X95TYFVBLzAEDZNRJlFqmvnCUfBJ4BPhhxZUfgzqhrD9968KobpjvgFr8S+syO9iBTr7s183G5KnpxGHBRmRG6pipN+WKJ35c7FFCtHK4qP7yvZGmou9ZnWBdcGrtoAibQZgI6NKRDIx+OreuqAG2+EF7OBEzABPJKwAG4vF5Z+2UCJtBJAmsB54YbkXE7VGZHpSqDThrotVtCQEHX/8Y0r1JmA6slBlipCZhALgk0sw+cACkL5bdlSN0BHAq8XoXkIGBDYCdgOLB9mfH1BvRyeSFz4NT5wNERP/LQ41RlxJXNF5VlgbwflKoUgKv0rlruUIACbCrdWe79tlwA7kHgIEB9AS0mYAIm0CkCm4VBuMViBigz7m+dMsrrmoAJmIAJ5IOAA3D5uI72wgRMIH0EVg4DbSMjpr0M7Bc7aZ0+y21RvQS+B5wSmXxzuDFdrz7PMwETMAERUKk4PU/K9RittvEdp6hyljcAK5bAq8+pvQFlpUSlB1g1LLWscssKvCXpeapNK230v+RLmQsCnwT+FPFEZbt0L2RddL9r87Uo1bK5su6v7K8UgKvmf6194AaEpW01Ly4OwOXhbrIPJpAPAvsA18Vc0XuRDhm5nHY+rrG9MAETMIGOEHAAriPYvagJmECXENDmpE4DfzH0t9ZePV2CKTdu6vR2tHTJpwBlC1hMwARMoBEC1fq2XQkcA0xLuMgygD6PFEgrJSob+TtgaeCjwJ7hYYJK/U3LLa2+p3sAdye0zcPSTUDlJ1WGsijq/7ZwiT5h6fZiQev+AHw68uNu6P1TaqO5iOBjVf7NluoDVymQpmD/X4CdS9wYLkGZtX8tttcE8k3gc2E57qiX/w6DcO/k23V7ZwImYAIm0CoCDsC1iqz1moAJmMC7BNRv5yRAZZq0QfpHg8klge2Au2KbkkOBGbn01k6ZgAm0k0C1vm06lT0CeCihUSofeTag0palRIcJtMmknm7NkK+FGeHN0GUdnSfwdKxHmoIqf+28WQ1ZcHxYOryo5DLgkIY0pn+yguu3lclkrZYBV0sfOO036P1XQf1SclPYb25K+pHZQhMwgS4hEK9qIreVGadKNhYTMAETMAETqJmAA3A1I/MEEzABE6iZgPqLjAr7g42vebYnZIHAL4EvRAzths27LFwX22gCeSFQqW+bfDwcuLgGZyuVn6tBTaKhzv5OhCkzg3SQSBneRfkO8O3MWF/a0G1iGV8KQq+TcZ+qmV8uiKZ51YLmSfvAaa9B/ZNUtrRcBq36In8TmFPNYP/eBEzABNpIIN7zVEurr60ObFhMwARMwARMoCYCDsDVhMuDTcAETMAETKAkgVeA5SO/ORC42qxMwARMoEkEKvVt0xI/ANQLTiUBy0mxj5sydnUoZK8m2VZNjUvMVSOUrd8fBfw5YrL6/CnIkmVRlmm8tJiy2JOWdc2i7+WCaPLleuAzwGsVHKvWB24wcCjwk7CcbTlVfl/K4t1jm02gOwjcXqJ07snhO1d3ELCXJmACJmACTSHgAFxTMFqJCZiACZhAFxPYO9ysKiJ4E/hAF/Ow6yZgAs0nUK1v2y1hGbc3IkvrPb8Zfdya4U21knbNWMM62kNgDeDZyFJ9YbntrGcwqYTrhhG/FFRUcDGvoufDKcB3yziorLSfVujvV64PnPoerx72P96iCrx/haU+n8srZPtlAiaQaQJ69xoLrBvzQgdR1NfSYgImYAImYAKJCDgAlwiTB5mACZiACZhAWQL6AnZE5LfnAZ81LxMwARNoIoEB4Ua5sk5KycuADgM8DmwC7A7s2cQ+bvW6ot5gN4aHFKJBm3r1eV46CDwJrBUxRcGYO9JhWt1WXAAcGZldrQxj3QulaOK2wM1l+sC9Bai86G+At0vYXKmEZVIXvwL8AgiSTvA4EzABE2gzAb1Tqc/3krF189D/tM0ovZwJmIAJdC8BB+C699rbcxMwARMwgcYJqMTSVGDhiCp/IWucqzWYgAksSKBa3zYF4VbsMLgHgJsAZeT9t8zGfYdN9PJNIPAH4NMRPcqiOr0JejupQsEg9SMrinoXRgNynbStVWsvBain3/4VFpgYZgLeG/67LgbSK5WwTGLvneHhpReTDPYYEzABE+ggAR1o0mGiqKhE7/bhwacOmualTcAETMAEskDAAbgsXCXbaAImYAImkFYChwPapCuKyih9MK3G2i4TMIFME9gIuDKWedRph7Q5PyYMuv0TUAleZ7N0+qq0fn0FppQxVhRlB+zQ+mVbuoI2UqMlJx+JlaRs6eIdVK5AqgKqSSSeFViqD1wSPXpuqISb7huLCZiACWSBwLGAqpxERYeO9NmhjGGLCZiACZiACZQl4ACcbw4TMAETMAETqJ/AdcA+kek/Ar5RvzrPNAETMIGyBIaEG+UjOshIATaVlbwh7IsyCVAPMEt3EVCPr2jfLgVdFwFmZxiDyotNi9m/GPBOhn1KYvpywO9j7zLl5inLMdozrlQfuGpraqNaZbovdbC+Gir/3gRMIGUEziyR7a3MOJUAt5iACZiACZhAWQIOwPnmMAETMAETMIH6CGjT6tXY1C2Af9enzrNMwARMoCIBvbefEtsAbweyYh839fhS7685dS7aE264O0OuToApm/YE8OGITbsCt6fMxlrNeQxYJzLpY8DdtSrJ4PgdgYsSlLBVic5vRp4BtfaBU+bbicBVDtxn8C6xySZgAiIQL8Gsn7n/t+8NEzABEzCBql/kjcgETMAETMAETKB2AscD50amqd/RprWr8QwTMAETSEygnoyTxMrDgQqsXA3cBqi8UjwrqFZ9Gr9CmB38c0Cb8JbsE1DW1DERN74HnJZxty4BDon48MXY53zG3Str/kLACcDZVRzUJvNXgZnhuFr6wCmQqT579zvzLa+3kf0yga4hoD63u8W81eefPgctJmACJmACJrAAAWfA+aYwARMwARMwgfoIqFeM6v4XRZkp369PlWeZgAmYQCICtWacJFGqgJieZwq63Rtm9jYrS03fNZRd81NgYyAPWVJJmHbDmCOAv0QcHRv7TMwiA2VnqZR0Uf4EqEdaN4hKiJ4EnFHBWfW81eGjaL+jan3gVLZWm9K/A97uBpD20QRMIPcElgrLcG8Q8/RTwPm5994OmoAJmIAJ1EzAAbiakXmCCZiACZiACbBWWIotikKluJ4yGxMwARNoIYFaMk7KmaHNc5WV1AnuW4EXgHktsFkb+p8Hvg3IbolOiJ/lDJgW0G6/ymHAhNiyuuaz2m9K01bcCVCp1aIoA3SzpmlPvyJlwn0mDJgtXcJcPS8OAyZHflcuK1eZtL8ClFUYHZ9+CrbQBEzABKoT2BC4C1AwLirKjFMFAYsJmIAJmIAJvEfAATjfDCZgAiZgAiZQO4GTw03k4kx9AduhdjWeYQImYAI1E1AJuHNqnKVn1Jgw8PZwA33cki67KvDDWDk/zb0yLFvYjLKWSW3xuNYReBxYO6I+6xuPCjrFg0WDgLmtQ5hKzdpYVmZbtBynDFWmrAJwL0WsjmblKtvtUuCyMJu23n6RqYRio0zABEwgRmB34ObYz/QZogopj5qWCZiACZiACRQJOADne8EETMAETMAEaiegU/GbRKZ9ITzpXbsmzzABEzCB2ghsG274FLPKSs1W9omyVW4C7gOm1LZE3aPjJSfjihT8GwUocGPJPgGVFVTGVFGU3Xhqxt16Glgz4sNWYTAp427VbH4PsB5wEDAyDLQ+GP63ni9FUdajSsvq3/QzLcqmrdl4TzABEzCBNhFQmeI/xNZ6KAzCTW2TDV7GBEzABEwg5QQcgEv5BbJ5JmACJmACqSPwkXBDO2rYcsDrqbPUBpmACeSRwErAxbGsW2WeKNimLDf14noF6Guz86VKTpYyYV/g+jbb5uVaQ+BwQH3BijIO2K41S7VN62hgRGS1zwLntW31dC6kPYMlgdXCsqPRHnDptNhWmYAJmED7CJwOnBlbTplxw9tnglcyARMwARNIMwEH4NJ8dWybCZiACZhAGgmorNpJEcO0kawNZYsJmIAJtIPAwsCPAZV+0/OnNwWZJ+VKTpbi8YOwF9z8dsDyGi0loIDMxNgKiwIzW7pqa5Wr9OL3I0so+KYgnMUETMAETMAEyhGIZ4Rr3O+BY43MBEzABEzABByA8z1gAiZgAiZgArUReBZYIzLlCOCi2lR4tAmYgAk0RGAAkIYAVrWSk6WcvAXQc/ONhgh4cloIPAasEzFmD0DXOKsS7+lzL6AylJbGCCwFbBOWZds4VKVyn8raVebk9MbUe7YJmIAJdJyAKhHEs97OKJEd13FDbYAJmIAJmEB7CTgA117eXs0ETMAETCDbBHYC7oi4MAsYAszJtlu23gRMwARqJpC05GRc8cvA3sD9Na/oCWkk8FvguIhhynA8OY2GJrRp+bCEa3H4PGBgwrketiCBZYGvhFmES5cBpBK63wOUQfK2IZqACZhARgmoVK/KgBcPGRTdUK/UeJ+4jLpos03ABEzABOoh4ABcPdQ8xwRMwARMoFsJxDca1fvmyG6FYb9NwAS6lkAtJSfjkLTZrgw4Zb5Ysk/g0LAnYdGTu4GPZdwtldVUec2ibAY8kHGfmmn+oIQHj8TtF8C2CRe/Dfgy8HjC8R5mAiZgAmkjsB5wF7BMzDBlxqkvnMUETMAETKALCTgA14UX3S6bgAmYgAnUTWAyED3BvQ9wQ93aPNEETMAEskWgnpKTUQ8VnFE2jLLfgmy5bmvLEFgFmBT73eIZz2S6Btgv4tOngT/5DkBZr+qHt34YKKuUrbYucH4d5Tv/BXwSUGlTiwmYgAlkkcAugA4URGVqWIL3oSw6ZJtNwARMwAQaI+AAXGP8PNsETMAETKB7CBwAXBVx91Vghe5x356agAl0OYF6S04Wsf0EUHlCZcBZ8kXgUUCn/ouS9ZP+p8d69vwK+EK+LlnN3qiU5E/D7FWVkVWAUv3xSomeFT+LlSatZcHrwrl6z7KYgAmYQBYJHB0eQojars/K7fwelMXLaZtNwARMoDECDsA1xs+zTcAETMAEuofApcDBEXfPBb7YPe7bUxMwgS4mMCzcUN+/DgZPAKcCVwN9dcz3lPQT+E2YGVW09GzgW+k3u6yF6lF4feS399RQRjHDbpc1XX3xzgP2jYz4bhiknF9ilvrlKotwiQZgKFNW5SudKdsARE81ARPoKIFTwv6WUSOUGbdbR63y4iZgAiZgAm0n4ABc25F7QRMwARMwgQwSUDktlQ4ZELFdJxjHZdAXm2wCJmACSQnou4I2in4OrJ10UmScNuG/Djxbx1xPyQ6BQ4BLIuZmPWAVL6s5E1g0O5ejqZYqm+1HJTIAVSpS1/252Gp6T1JwrtEA7IPAQYAC+BYTMAETyCqB+AEV+aGSxiptbDEBEzABE+gSAg7AdcmFtpsmYAImYAINEVA/kmj/lyfr3IxuyAhPNgETMIE2EtDG+wnASXVksrwF/Bg4J+O9wNqIO9NLrQy8EPNA2U8zMuzVi8BKEfs3Ah7OsD/1mq6stwvLPAOOAf4YU7xUOH7PeheMzNPzR6UsnQXXBJhWYQIm0DECyqhWZnVUdFBB5Y4tJmACJmACXUDAAbguuMh20QRMwARMoGECY4A9IlrOCkuqNazYCkzABEwghQQaKTmpzBVtnPd64zyFV7Z1Jj0CrB9RrwCMPjuzKjcC0SDSUcBfsupMnXYrmKYAW7nSs8pwVRbHlIj+DwGXAZtXWPMm4Kth0PbAsESbnjlxuQM4ElDPOYsJmIAJZJWAKqncBWwWc+CzYXnfrPplu03ABEzABBIScAAuISgPMwETMAET6FoCpU72bww81LVE7LgJmEBeCTRaclJcTgN0SMFZK3m9S0r79Wvgc5Ff/RD4ZoYRKDtBvQuLojKsChp1k+wCqF9ROVGmq4Jzf40MUODtBmDFCvN2BW4Pf69nzpfCMrfxKaX0dxN/+2oCJpAfAirjrSCcempGRZlxOvBhMQETMAETyDEBB+ByfHHtmgmYgAmYQFMIfCUsgVRUdh+wZVM0W4kJmIAJpIdAIyUno15cCag03bT0uGZL2kDgYODSyDr/ALZpw7qtWuIA4KqIcm2c7tCqxVKoN2kvt1+EZWpnhz5sC/y9gj+lerspWKfswp1LzHNAP4U3h00yAROoi8COsQMLUqKDBtsDD9Sl0ZNMwARMwAQyQcABuExcJhtpAiZgAibQQQJ3xzYRTwR+0kF7vLQJmIAJNJtAIyUn47aU2mBvtr3Wlz4C6pemvmlRWTLcXEyftdUtWgN4NjJsOjCk+rTcjEjSy00lKL8e47QPcF0FCvcAhwITI2O0J6Hswp+WmOeAfm5uKTtiAiYAHFGinPHjwHbA6yZkAiZgAiaQTwIOwOXzutorEzABEzCB5hBYD3g0pmr12MZRc1ayFhMwARNoP4FmlJwsZfW+wPXtd8crdpjAw8AGERv2AtTvK6vyGrBsxPh1AW2UdoOoXNrlgEpul5LfAN8oEWA9DLioAqBbAY2ZHBujzLmbgSViP9c9NaqLuHfDvWUfTaDbCag88w9iENTzUmV/LSZgAiZgAjkk4ADYLbYUAAAgAElEQVRcDi+qXTIBEzABE2gagW8DZ0S0+ctR09BakQmYQIcJNKvkZCk3tLGk0nHzO+yjl28vgV8Bn48s+aMwSNNeK5q3moJF6ldWFGVuRctsNm+l9Gn6aNj/LR4Qk6WqDHA4MKGE2fUG4JRBeXGZMp/RnnHpI2WLTMAETKB2AucCx8emXQAcXbsqzzABEzABE0g7AQfg0n6FbJ8JmIAJmEAnCTwCrB8x4Fjg9500yGubgAmYQBMIfDAspbt/HbpUdk6BFR1Q2L3M/FvCMktv1KHfU7JL4CDgsoj5/wS2zq47nB0LIP447HeWYZcSm16pl9sJYW/coIS2egNwiwL/F/aPjKv9LHBeYss90ARMwASyQUDvU/vFTP0+cEo2zLeVJmACJmACSQk4AJeUlMeZgAmYgAl0GwFtGqpXSVTUE2Vqt4GwvyZgArkh0APsEfZaUom5WuRN4HvAb4E5wHeBb5VR8DKwN3B/LQt4bOYJrAi8FPNCfdPUPy2LEg8odlMWfKUA3PbA2DIXtN4AnDJyfwYcV0LvmYD+lAr4ZfG+ss0mYAImIAJ67t0FbBHDocy4XxuRCZiACZhAfgg4AJefa2lPTMAETMAEmkvgHOCrEZVXAiObu4S1mYAJmEDbCCwGfA04sUSfpWpGqOTcV8KAWnETfB/gugoTjwL+Uk2xf587Ag8BG0a8UiD2xox6+WHgiYjt6lu2TEZ9qdXsjQC996xVYuLHwjKUpXS2IgCn7De9j82s1QmPNwETMIGUE/hQGIRTGd6oKDOu0jtWyt2yeSZgAiZgAlECDsD5fjABEzABEzCB0gQmAatEfqWT8FcYlgmYgAlkkEAjJSd/AqinmzLgorJO+EyMBluiv1c2yzfDbLkMIrPJdRKI97XR/aOgb1ZlCjA0Yrw2S5/JqjM12C0/VU508xJzWhGAq9QDzgG4Gi6ch5qACWSOgLKK/xaz+h1gO1cSyNy1tMEmYAImUJKAA3C+MUzABEzABExgQQLqa3Rz5MdvASqj5fJHvltMwASyRKCRkpPK/FGvJz0L+0o4rWfiH4ARZYBoM0nZMPGShFniZ1trJ6BM8ehhlXuBrWpXk5oZvcAnItbIP2WG5V1UcvtCYM8SjlbKbq0nA057EscAvysD1QG4vN9t9s8ETOBQ4OIYhqfCINwrxmMCJmACJpBtAg7AZfv62XoTMAETMIHWEPgj8KmIav23NocsJmACJpAVAo2UnLwU+AagTOByou8Rp4S94EqN0cEF9ZtT+UpL9xBYHohvFma5f+pPw9KtxSv4/fC+z/sVHQScHSvFXfRZGbGnAfNLQKg1AKfniA49/QYYVgaqeiHpMMCsvEO3fyZgAl1N4CTghzECdwI7djUVO28CJmACOSDgAFwOLqJdMAETMAETaCoBZYxMjfVI0ubQrU1dxcpMwARMoHUE6i05qTKTp4eZbbMTmLcLcFuFceo5p1KUlu4i8F9g44jL+wLXZxTB4WEmWNF8ZYQOz6gvtZp9HPDbEpPuAI4EXi7xu1oDcB8HrgWWrmDcyWEZ3Frt93gTMAETyBqB/wO+FDP6IuCIrDlie03ABEzABP5HwAE43w0mYAImYAIm8H4C6vWmvidFeQFY1ZBMwARMIAMEGik5qUDat4AHaii3q4yVS4BtyrBRicovA+plYukeAr8AvhhxV1lkX8+o++sBj0ZsV3bfihn1pVaz1f/thjL+HghcXUJhrQE4ZUeqysD+FYzbFbi9VuM93gRMwAQySkBljvWMjYoy49RX12ICJmACJpBBAg7AZfCi2WQTMAETMIGWEoh/6TknLH3U0kWt3ARMwASaQED92P4Uy+CtplalIn8ZlpvT/69FFgV0Wrtcid57APU1mViLUo/NPAHdh6MjXtwHbJlhr2YAKulaFAWen8+wP0lNXybM/lMVgLhcByhD7tXYLxTEV5nOcqJ3LD0vpkUGHABcVWZCpWy7pH54nAmYgAlkiYBKAN8FfDRmtDLj9L5mMQETMAETyBgBB+AydsFsrgmYgAmYQEsJ6CS2SrBFZWvgny1d1cpNwARMoDkEKmWslFrhifCAgcrq9dVpwlcBHVQoJ85eqRNshqctVyIwoxKDUzLq0zjgYxHb9wMUgMq7VOvzqECb/rwdglghLF+7ZwUw54V95WZGxiij8C/AziXmHRvqDPIO2/6ZgAmYQITAGsBYYJUYlXLZx4ZnAiZgAiaQYgIOwKX44tg0EzABEzCBthPQRo82h4ryCLBh263wgiZgAiZQH4FKGStxja+Fzzudsp4DPAdoU1xZcPrvpLItoADeEmUmnAacVUNZy6Trely6CaiU6SYRE7MctIr35DkTOCPd+JtmnTIX1aOtXNlNBSdVHnIwsE+Cdyax0594QO3TYaAtariyKJVll9XAbdMughWZgAl0JQEd/FAQLrpvq/682wH3diURO20CJmACGSXgAFxGL5zNNgETMAETaAkBlTraKaL528B3WrKSlZqACZhA8wkMAL4b9nJrVLuy41Q6Uv3b/hMG5x4Ls11Udk4BvHnA4sBFwA5lFixVcq5R2zw//QTiQassl3M+Gjg/gvx6YN/0X4KmWLgI8LMwENYMhUeF2W5xXcr2uBTYKvzF3YCCcnoOWUzABEygWwnEe5OLwzPA9sCL3QrFfpuACZhA1gg4AJe1K2Z7TcAETMAEWkVg9TADJKp/PUAbzhYTMAETyAoBZaGkqTzeU8AnAWUUT3cmXFZuo4btVJksBV+L8m9gi4a1dkbBxsB/I0tPAlbrjCkdWVXZFpdVyIJLatTLwN7A/SUmaF9C5Wx/CtwEHO/ekUmxepwJmEDOCZwA/CTmozLjFISzmIAJmIAJZICAA3AZuEg20QRMwARMoC0ETgR+FFlJp6+jPV/aYoQXMQETMIEGCWwUBj7WalBPq6arxKWCGSp3+TTwfFj2UpkuKn35EDCtVYtbb9sILBtmSUYX/ECJPqttM6jBhVT2a1BEx0qAAkrdIAuFZSNPbtDZa8KstnIlJXXoaTjwm0hfuQaX9HQTMAETyAUBZZHrkEJUlDV8aC68sxMmYAImkHMCDsDl/ALbPRMwARMwgcQE7gM+Ehn9FUAltCwmYAImkCUCQ8JeSiOyZHTE1sOBizNqu81+PwGVLt008qP9w35iWeT0D+CjEcP3BMZk0ZE6bV4+7BnZSOnNY4A/1rm+p5mACZhAtxO4HBgVg6DMOB0itZiACZiACaSYgANwKb44Ns0ETMAETKBtBOLlpbTwysBLbbPAC5mACZhAcwjo/f6UsBdcczS2V4v6TX0zzIZr78perdkEfg58OaJU1/ZrzV6kTfp+DXwustapwFltWjsty6wdBtC2rcOg0WEfuXLZb3Wo9BQTMAET6CoC6vN7FxB/BiszTp+3FhMwARMwgZQScAAupRfGZpmACZiACbSVgDbRoqWVdKpdp9stJmACJpBFArsAt2XRcOBvwGE+AJHRq/d+sw8Aror8SL2/opnmWXLyM8DvIgbLr6xmmTbCfRigQKqyGZOKgm/aIH4x6QSPMwETMAETKElA/UfV/03P4qgoM07PWosJmIAJmEAKCTgAl8KLYpNMwARMwATaTuBJINov6ZPAn9tuhRc0ARMwgeYQWBX4JdBIubjmWFK7FvXV2htQsMaSbQLLAK/HXNDPJmfQLQUOVaq6KM8Ca2bQj2aYPBg4EDgdUFZcOXkT+F4YuHy7zoV7AD3PlPGxK7BK2EduYp36PM0ETMAEsk5g6zAIp/6cRZkHbAeoXLLFBEzABEwgZQQcgEvZBbE5JmACJmACbSewfZhxEf0CMxSod7Oo7Q54QRMwAROoQGARYNFwE/sD4Yb5SsAmgP472tcqLSA/G/abSos9tqN+AgqkbhaZrqy4a+pX17GZKv01B1BAqCjLlQgwdszADiysZ8vHw0D/huGz5Qng4bA/3jhgeh12ifXuwEhgh1imx1vAHsDddej1FBMwARPICwFlYMcz3iYA+l77fF6ctB8mYAImkBcCDsDl5UraDxMwARMwgXoJnAscH5l8KXBovco8zwRMwAQySKBUkE7BOQVO9LeCdUu00a/zwpJ1M9u4ppdqDQGVK/xKRLX61KgcYRbl38DmEcN3y3Cp17Tz1z1yThkj1UdQ91VR9PxaLwwGTgMuBJQNYjEBEzCBPBPQZ2v0WShfdThBQbj5eXbcvpmACZhA1gg4AJe1K2Z7TcAETMAEmk3gVUCn2IuS1dP5zeZifSZgAiYQJTAoDMLpebl8WH5PfyvzRX9vDCzdJGT3hAchXGauSUA7qGa/WMbbA7GMuA6aVvPSvweOicz6JvDDmrV4QhIClfpY/iEsE74FoCCoylMWDwgoQ07BuwschEuC2WNMwAQyTuDHwNdjPlwBHJRxv2y+CZiACeSKgANwubqcdsYETMAETKBGAvsA10XmqC+N+tNYTMAETMAEaifQzCCd+j3dXrsJnpEyAgrKxnu+ZbV04+eBX0X4Xg4cnDLeeTFnGHAJsE0dDikIp2ul+X11zPcUEzABE8gSAT3rDokZrMw4ZQtbTMAETMAEUkDAAbgUXASbYAImYAIm0DECKlN0eGT13wKf65g1XtgETMAE8k9goTBbRb02tcmufnSrAusAqwBrhT8/DTgLCPKPJPce3gd8JOKletdclUGvtwaUnVmUJ8O+Zxl0JdUmq6Skyt+eCexUp6UKwqmXpMqK+xlSJ0RPMwETyAyBu4DtYtYqM+6nmfHAhpqACZhAjgk4AJfji2vXTMAETMAEKhJYGJgKDI6M0kZPr7mZgAmYgAl0lEAPsBgww5vnHb0OzVpcG4DRk/i/AL7cLOVt1KP3hnhfwqXCd4k2mpG7paI93PZqIOgWB+MgXO5uFTtkAiZQhsDKwFjgg7HfK0tb2doWEzABEzCBDhJwAK6D8L20CZiACZhARwkcAfwlYsGzYU+jjhrlxU3ABEzABEwgZwT2Ba6N+PRfYNOM+vggsFHE9h2BOzPqS6fMLgbcdOhpOLB9Cw1RH0kFf69xML+FlK3aBEwgDQS2DINw0cOlygBWZtzf02CgbTABEzCBbiXgAFy3Xnn7bQImYAImcD2wdwTDD4FvGosJmIAJmIAJmEBTCShL7M2YxuWB15q6SnuU/Rk4KrLUCcA57Vk6s6u0M+BWCpKCcCovfouDcJm9h2y4CZhAMgIHlCjxPCk86PBcMhUeZQImYAIm0GwCDsA1m6j1mYAJmIAJZIGANv5eiRmq/jT3Z8F422gCJmACJmACGSNwL7BFxOaRwJUZ80HmqnTmzyN2XwQoo97yPwKDgA8DOwPNLClZL2MFf68Oe8q9UK8SzzMBEzCBjBD4IqBSz1H5ZxiEm5MRH2ymCZiACeSKgANwubqcdsYETMAETCAhgS8Av4yMfQDYLOFcDzMBEzABEzABE6iNwE8AZYsVRZ/BX6pNRSpGq5TXXRFLHgU2SIVlnTViIWAr4JDwz9IdNEcBt5vCjLd7AAXd5nXQHi9tAiZgAu0mcDbwjdiiVwEj2m2I1zMBEzABEwAH4HwXmIAJmIAJdCMBbZ5pE60oJwM/6EYQ9tkETMAETMAE2kBgH+C6yDrqpbZJG9Zt9hJLANNjShcH3m72QhnRp/2ETwBnAB/vkM0OuHUIvJc1ARNINYELgcNjFiozTpncFhMwARMwgTYScACujbC9lAmYgAmYQCoIqCzSEzFL1gKeToV1NsIETMAETMAE8kdgKDAl5tYKwKsZdHU8sG7EbgWe/p5BPxo1WVlv6of3M0CByXbLw8CngP86w63d6L2eCZhARgjcCewQs1WZcT/KiP020wRMwARyQcABuFxcRjthAiZgAiZQA4FTgO9Fxv8tPL1dgwoPNQETMAETMAETqJHAv4AtI3NGAaNr1JGG4RcDh0YMUSnNaFnrNNjYDhtUSeAyYMV2LFZijbeAPYC7O7S+lzUBEzCBtBPQQZexgA6bRuUw4JK0G2/7TMAETCAvBByAy8uVtB8mYAImYAJJCeik9MaRwccDv0462eNMwARMwARMwATqIvBj4OuRmecCX6xLU2cnyQf5UpTzw0ysqFWrAz8H9uusqS1bfZEw8+24FqwwEdDhqNsA9XA7EjizzDqfBc5rgQ1WaQImYAJ5IbB5GIRbNOaQMuOiPU3z4q/9MAETMIHUEXAALnWXxAaZgAmYgAm0kMAWwL0x/csBr7dwTas2ARMwARMwAROAvYHrIyAeih2IyQqjnYA7IsbqYM+mkf9W0E1BuQuAr2TFqRrtHBZmT2xT47xSw+MBtxdiJSV3CYNxpeYq+PZVYGYT7LAKEzABE8grgX2Ba2POvQRs7zYMeb3k9ssETCBNBByAS9PVsC0mYAImYAKtJqB69ydGFrkux6fTW83S+k3ABEzABEygFgJDgKmxCSpf+EotSlIwdingzZgdg4E5wBnAt8Pf7V9iwzMF5jfFBGVU3FBn+clowE3lIycBfRWs+lBY6lJrxkWZciqlpo1kiwmYgAmYQHkCnwd+Ffv1fWEQzocYfOeYgAmYQAsJOADXQrhWbQImYAImkDoCzwEqC1WUwwH1crGYgAmYgAmYgAm0nsA/ga0iyxwEXNH6ZetaYZMwoHZnWKZLmW5FeQpQYKgoytJSj1mV9CpKnr9rbwv8PSFVBStvAm4J+7VVC7jF1S4RbhofUWI994FLeBE8zARMwASAs4CTYySUGacDIxYTMAETMIEWEcjzl4IWIbNaEzABEzCBjBLYGbg9YrtO+g0NT6xn1CWbbQImYAImYAKZIhDPRNdp/C+k2IOjw3KSMnFC2JtMm5X6ebS/22TgAxE/1FcnGoxLsYt1mZYkA+43gP48FispWc+C3wK+H5n4BHBrGNhTUHd6PUo9xwRMwAS6kMCfgaNifqf9s7gLL5NdNgETyBMBB+DydDXtiwmYgAmYQCUC6hNybGTAX0p8+TBBEzABEzABEzCB1hHYKyxdWFzhEWDD1i3XFM2lNiurKVZfsp9XG5Th31cqCym3VF3geGBak3zcDtg9DIDeH5YADZqk22pMwARMoNsIqI+p+plGRQcdzu42EPbXBEzABNpBwAG4dlD2GiZgAiZgAmkgoBJI6ttSlL2BG9NgmG0wARMwARMwgS4hoHKC8WyllVPew0vZ8uo1tnEN12hTIFqysoapmRhaqSykHDgd+G4mPLGRJmACJtB9BJYFxgLrxFw/Eriw+3DYYxMwARNoLQEH4FrL19pNwARMwATSQeBA4MqIKa8AK6bDNFthAiZgAiZgAl1F4B5g64jHhwCXpZyA+sEpCDckgZ0TY/1mE0zJ5BBl+Z1TxnJt4CoDTj3aLCZgAiZgAukjoM81BeF0oCIqyozrTZ+5tsgETMAEskvAAbjsXjtbbgImYAImkJyANvYOigz/JfCl5NM90gRMwARMwARMoEkEVOLqGxFd6hP2+SbpbqUa9Xy7JsECF4Q94hIMzfSQLQH1wyt1oOnlsEfevZn20MabgAmYQL4JxMtCy9tXge0B9dq0mIAJmIAJNIGAA3BNgGgVJmACJmACqSagU31TgZ6IleolMi7VVts4EzABEzABE8gngeHATRHXHgU2yIir6uv25Sq27h8GpjLiUt1mLgacWyHY+HtAWXJv172CJ5qACZiACbSawHHAb2OL/CcMws1o9eLWbwImYALdQMABuG64yvbRBEzABLqbwKeAP0YQ6DRfvN59dxOy9yZgAiZgAibQPgKLlyhNuArwYvtMaGgl9Xar1A9O/WZ18KcbZN+wX1C8hJlKT14NnAZM6gYQ9tEETMAEMkzgO+HzOurCDcA+GfbJppuACZhAagg4AJeaS2FDTMAETMAEWkTgZmD3iO7vlfiC0aKlrdYETMAETMAETKAEgbuBbSI/PxS4NCOkhgITyvSDexBQX51uEWXB/Qz4TOjwX4E/ATcC07sFgv00ARMwgRwQ0IFVHVyNijLjPpcD3+yCCZiACXSUgANwHcXvxU3ABEzABFpMQCfq4yevdWr9oRava/UmYAImYAImYALlCfwA+Gbk11nb5NsBuLOEe2cCZ3TZhV8L2C0Muk0Egi7z3+6agAmYQF4I3ArsGnPmVOCsvDhoP0zABEygEwQcgOsEda9pAiZgAibQLgLqPXJOZLF7ga3atbjXMQETMAETMAETKElgD2BM5DfjgfUzxkqBtm/HbN4UUIlKiwmYgAmYgAlkjcDSwNgSn8efBP6cNWdsrwmYgAmkhYADcGm5ErbDBEzABEygFQTuAbaOKD4R+EkrFrJOEzABEzABEzCBxARUunBGbPSqwAuJNaRj4LWA+qBJpgEqT2kxARMwARMwgawS2Ai4q8TnmTLjbs+qU7bbBEzABDpJwAG4TtL32iZgAiZgAq0koJP0j8QWWB1QeSSLCZiACZiACZhAZwn8Hdg2YsJhwCWdNanm1RVwU8bbMOA6YL+aNXiCCZiACZiACaSLQDxLXda9AWwPKGPdYgImYAImUAMBB+BqgOWhJmACJmACmSIQLw2lE3vxmvaZcsjGmoAJmIAJmECOCHwf+FbEn/OAz2bQv02ABwCX6MrgxbPJJmACJmACJQkcA/w+9psHwyCcMr4tJmACJmACCQk4AJcQlIeZgAmYgAlkjsCjwHoRq48t8SUic07ZYBMwARMwARPICYHdgZsjvjwW+9zOkptHA38DJmTJaNtqAiZgAiZgAhUIqM+pDrVGRf1b9zQ1EzABEzCB5AQcgEvOyiNNwARMwASyQ2Ab4O6YuSoT5dN62bmGttQETMAETCDfBBYF3o65uBowKd9u2zsTMAETMAETyAwBZcEpGy4qvwOOy4wHNtQETMAEOkzAAbgOXwAvbwImYAIm0BICPwO+EtF8JTCyJStZqQmYgAmYgAmYQL0ExgEfi0w+HLi4XmWeZwImYAImYAIm0HQCynpTX7ioKDvuO01fyQpNwARMIIcEHIDL4UW1SyZgAiZgArwArBzhcBBwhbmYgAmYgAmYgAmkisBZwMkRi3yqPlWXx8aYgAmYgAmYAEOAscBGMRbKjPuj+ZiACZiACVQm4ACc7xATMAETMIG8EdDpPJ3SK8p06P/SYDEBEzABEzABE0gXgd2AWyImPQ6smy4TbY0JmIAJmIAJdD2B9YG7gA/ESOi7d/RzvOtBGYAJmIAJxAk4AOd7wgRMwARMIG8E/gR8MuKUTuXF69bnzWf7YwImYAImYAJZJLAwMDNm+OrAxCw6Y5tNwARMwARMIMcEdgVujfk3BdgeeDjHfts1EzABE2iIgANwDeHzZBMwARMwgZQRGABMBRaP2KXT9belzE6bYwImYAImYAIm8C4BnajfLgLjSOBCwzEBEzABEzABE0gdAR101YHXqDwSBuHeTJ21NsgETMAEUkDAAbgUXASbYAImYAIm0DQCBwOXRrRNAlZrmnYrMgETMAETMAETaDaB7wKnRpT+AfhMsxexPhMwARMwARMwgaYQ0Ge2Prujosy43Zui3UpMwARMIGcEHIDL2QW1OyZgAibQ5QSuAg6IMDgHOKHLmdh9EzABEzABE0gzgV1imepPAmun2WDbZgImYAImYAJdTuC3wHExBm790OU3hd03ARMoTcABON8ZJmACJmACeSGwNDA55sxHgX/lxUH7YQImYAImYAI5JDA47AMX/W66BjAhh77aJRMwARMwARPIC4EbgL1iznwH+HZeHLQfJmACJtAMAg7ANYOidZiACZiACaSBgE7g6SReUVSLfsM0GGYbTMAETMAETMAEKhL4W9g/pjjoKOAvZmYCJmACJmACJpBaAuq7PhbYNGahvpf/LrVW2zATMAETaDMBB+DaDNzLmYAJmIAJtIzAHcBOEe06eacTeBYTMAETMAETMIF0E9Dn9WkRE13GKt3Xy9aZgAmYgAmYgAisA9wFLBfDocy4m4zIBEzABEwAHIDzXWACJmACJpAHAipV9WzMkXWBx/PgnH0wARMwARMwgZwT2Bm4PeLjU8CHc+6z3TMBEzABEzCBPBDQIVgdho3K9DCz/b95cNA+mIAJmEAjBByAa4Se55qACZiACaSFwEnADyPG3A18LC3G2Q4TMAETMAETMIGKBAaFfeB6IqM+CDxnbiZgAiZgAiZgAqkncCRwQczKx4DtgDdSb70NNAETMIEWEnAAroVwrdoETMAETKBtBO4DPhJZ7cvAL9q2uhcyARMwARMwARNolMCdwA4RJUeX2MxrdA3PNwETMAETMAETaA2BbwHfj6lWdvuurVnOWk3ABEwgGwQcgMvGdbKVJmACJmAC5QlsAjwQ+/VKwMuGZgImYAImYAImkBkCZwKnR6z9E/DpzFhvQ03ABEzABEzABH4FfD6G4c/AJ43GBEzABLqVgANw3Xrl7bcJmIAJ5IfAWcDJEXfGAHvmxz17YgImYAImYAJdQSDeQ+ZpYK2u8NxOmoAJmIAJmEB+CFwL7BtzR9/ZT82Pi/bEBEzABJITcAAuOSuPNAETMAETSCeBJ2MbdC5Z9f/s3Qd0HdX17/Hfldzk3nDDxr13THcAg6nBMjYtEEJJAFsG/hAe/0dCsyQTCCEhJCTBMiH03gyWIWBMC6HYAdu4V4xx3Hvvum8dPSCKQHOPrFvmnPnOWm+9f6I9Z/b+7Fmwc8+9M+HsE1khgAACCCAQJFD96/fAZZcJ6ijpC9gQQAABBBBAwBmB2pLeL/eKCJO8+WXcWGeqIFEEEEAgSQJswCUJkmUQQAABBDIicKKk98pceb+kBpJ2ZiQbLooAAggggAACVRF4R9JJZRYwj6wyj67iQAABBBBAAAF3BMwv2M0mXMtyKZtfxk1wpwwyRQABBKouwAZc1Q1ZAQEEEEAgcwJ/lnRNmcs/LenizKXDlRFAAAEEEECgCgIFkvLLnP+IpJ9VYT1ORQABBBBAAIHMCAyS9G65S++QZL5E+1lmUuKqCCCAQPoF2IBLvzlXRAABBBBInkrXTsMAACAASURBVMAaSc3KLDdcknnmPAcCCCCAAAIIuCdwsqS3y6S9RFIn98ogYwQQQAABBBD4+suxT5aTMK+QOEGS+d/yHAgggID3AmzAed9iCkQAAQS8FRgq6dUy1W2Q1NTbaikMAQQQQAAB/wXM+992S6pWplSzAWc24jgQQAABBBBAwD2BX0i6u1za5pHTg90rhYwRQACByguwAVd5M85AAAEEEAiHwBOSflImFfNCZ/NiZw4EEEAAAQQQcFfA/ALO/BLum+MKSQ+7Ww6ZI4AAAgggEHmB+yX9TzkF87/nL428DAAIIOC9ABtw3reYAhFAAAEvBWpJ2iKpRpnqzId15Z8x72XxFIUAAggggIDHAqMlFZap7zFJl3tcL6UhgAACCCAQBYGXJJ1TrlDzy7ibo1A8NSKAQHQF2ICLbu+pHAEEEHBZ4BJJj5cpgHfEuNxNckcAAQQQQOA/AoPKfaFmqaQOACGAAAIIIICA0wI1Jb0v6ehyVZhfxv3Z6cpIHgEEEAgQYAOO2wMBBBBAwEWBCZJyyyTON+dc7CI5I4AAAggg8F2BLEm7yv3KvYukRWAhgAACCCCAgNMC5gs1ZhOudbkqzC/jxjtdGckjgAACFQiwAcetgQACCCDgmkBzSavLJT1A0jTXCiFfBBBAAAEEEPhegbcknVLmL1dK+htWCCCAAAIIIOC8wPGS/lGuit2STpD0L+erowAEEECgnAAbcNwSCCCAAAKuCVwr6U9lkjYbb2YDjgMBBBBAAAEE/BC4XdKYMqWYx05f5kdpVIEAAggggEDkBS6U9Ew5BfNaCbMJtzLyOgAggIBXAmzAedVOikEAAQQiIWC+LWe+NffNYV7abB5ByYEAAggggAACfgicKOm9MqV8Kam9H6VRBQIIIIAAAghI+l9Jvy0nYR5Pad4Fy4EAAgh4I8AGnDetpBAEEEAgEgLmHTALylXaSZL5thwHAggggAACCPghYP53qnkPXM0y5XSVtNCP8qgCAQQQQAABBCTdJ+nn5SSelnQxOggggIAvAmzA+dJJ6kAAAQSiIXCbpDvKlPqupJOjUTpVIoAAAgggECmBSZJOLVPxVZIeipQAxSKAAAIIIOC/wPOSzi9Xpvll3E3+l06FCCAQBQE24KLQZWpEAAEE/BH4XFKfMuVcLWmsP+VRCQIIIIAAAgh8LVD+SzdPSLoUHQQQQAABBBDwSqCaJPPoyePKVWV+GfdHryqlGAQQiKQAG3CRbDtFI4AAAk4KHClparnMD5G03slqSBoBBBBAAAEEggRO+PoDuW9ilklqBxkCCCCAAAIIeCfQVpJ51/th5Sozv4x70btqKQgBBCIlwAZcpNpNsQgggIDTAuYxFOZFzd8cr0ga7nRFJI8AAggggAACQQLmPXC1ygR0+553wSKIAAIIIIAAAu4LmF/AmU247DKl7JNkvpDzifvlUQECCERVgA24qHaeuhFAAAH3BL6UZL4Z981hXsxsXtDMgQACCCCAAAJ+Crwp6bQypY2Q9Fc/S6UqBBBAAAEEIi9gfvFm3glX9lgq6URJyyOvAwACCDgpwAack20jaQQQQCByAqdKmlSm6p2SGkoy34jjQAABBBBAAAE/BW6V9KsypT0p6RI/S6UqBBBAAAEEEJB0g6Tfl5P459ebcCUIIYAAAq4JsAHnWsfIFwEEEIimwIOSripT+mOSLo8mBVUjgAACCCAQGYHjv34c1TcFf1Xu1/CRgaBQBBBAAAEEIiTwO0k3lqv3OUkXRsiAUhFAwBMBNuA8aSRlIIAAAp4LbPr6F2/flDlE0mue10x5CCCAAAIIICCZX73nlIHoLmk+MAgggAACCCDgtcAz37PhZn4ZV35jzmsEikMAAfcF2IBzv4dUgAACCPgucJ6kF8oUuUpSK9+Lpj4EEEAAAQQQKBV4Q9LpZSzyJI3DBgEEEEAAAQS8FjCfWb8vyfwavuxhNuDKP6LSawiKQwABtwXYgHO7f2SPAAIIREHAPGrigjKF3i/p+igUTo0IIIAAAgggoJsl3VXG4WlJF+OCAAIIIIAAAt4LtP76UdTty1X6I0nPe189BSKAgBcCbMB50UaKQAABBLwVqC9ps6Sy/74y34AzL2HmQAABBBBAAAH/BQaW+/f+vyW18b9sKkQAAQQQQAABSUd/vQlXo4xGiaQTJH2IEAIIIBB2ATbgwt4h8kMAAQSiLXCFpIfKEJh3vph3v3AggAACCCCAQHQEtkuqU6bcnpLmRqd8KkUAAQQQQCDSAudKerGcwFeSTpT0ZaRlKB4BBEIvwAZc6FtEgggggECkBcq/9+UOSaMjLULxCCCAAAIIRE/gdUlnlil7lKSi6DFQMQIIIIAAApEVuE7SH8tV//HXm3D7IqtC4QggEHoBNuBC3yISRAABBCIrYB4vZb7VVvboI2lWZEUoHAEEEEAAgWgK/FLSr8uU/oykH0eTgqoRQAABBBCIrMBvJN1Urnrzy7jzIytC4QggEHoBNuBC3yISRAABBCIr8H8k3Vum+imSjomsBoUjgAACCCAQXYHjyr3nZYWk1tHloHIEEEAAAQQiK/CkpIvLVW9+GffzyIpQOAIIhFqADbhQt4fkEEAAgUgLmMdJlN1w+99yG3KRxqF4BBBAAAEEIiawTVLdMjX3kjQnYgaUiwACCCCAAALSu5IGlYMwv4z7LTgIIIBA2ATYgAtbR8gHAQQQQMAImA/Vyj9qsu33PJISLQQQQAABBBCIhsBrkn5YptSrJY2NRulUiQACCCCAAAJlBFpK+oekTuVUzOOpzWOqORBAAIHQCLABF5pWkAgCCCCAQBmBQkmjy/znSZJORwgBBBBAAAEEIivwC0l3l6n+WUkXRVaDwhFAAAEEEIi2wBFfb8LllGM48ev/Pto6VI8AAqERYAMuNK0gEQQQQACBMgJzJXUv85+vkvQQQggggAACCCAQWYFjJX1UpvqVkg6NrAaFI4AAAggggMAwSePLMZj3xJpNuCXwIIAAAmEQYAMuDF0gBwQQQACBsgIDJf2zHElDSVtgQgABBBBAAIFIC2yVVK+MQG9JsyMtQvEIIIAAAghEW+AaSX8uRzD160243dGmoXoEEAiDABtwYegCOSCAAAIIlBX4g6Try/wXL0i6ACIEEEAAAQQQiLzARElnlVEwH7o9EHkVABBAAAEEEIi2wF2Sbi5HYH4Zd060WageAQTCIMAGXBi6QA4IIIAAAmUFzCMjWpX5L8zmm9mE40AAAQQQQACBaAvcJOk3ZQiek3RhtEmoHgEEEEAAAQQkPSbp0nIS5pdx/4MOAgggkEkBNuAyqc+1EUAAAQTKC/xQ0mtl/kvz2Enz+EkOBBBAAAEEEEDgGEkfl2FYVe5LOwghgAACCCCAQHQF3pZ0crnyf1nuyzvR1aFyBBDIiAAbcBlh56IIIIAAAhUIPCLp8jJ/e0jSVWghgAACCCCAAAJfC5gv59Qvo9FH0ix0EEAAAQQQQCDyAs0k/UNS13ISl0h6MvI6ACCAQEYE2IDLCDsXRQABBBD4HoFqkjZLqlPmb6dLmoQWAggggAACCCDwtUCxpCFlNK6V9Bd0EEAAAQQQQAABSf2/3oSrW07D/DLuXYQQQACBdAuwAZduca6HAAIIIFCRwEWSni7zx68ktYULAQQQQAABBBAoI/B/Jd1T5j+b98Sa98VyIIAAAggggAACRiBX0oRyFKslnShpIUQIIIBAOgXYgEunNtdCAAEEEAgSeFnS8DIB90r6X8gQQAABBBBAAIEyAkdJmlLmP6+R1AIhBBBAAAEEEECgjECepLHlRD77ehNuB1IIIIBAugTYgEuXNNdBAAEEEAgSaCJpfbmAY8p9wIYgAggggAACCCBgBDZJaliGop+kz6FBAAEEEEAAAQTKCNwh6bZyIuaXcWejhAACCKRLgA24dElzHQQQQACBIIHy306bJakPZAgggAACCCCAwPcIvCppaJn//jpJf0IKAQQQQAABBBAoJ/CwpJ+W++/ML+OuRgoBBBBIhwAbcOlQ5hoIIIAAAokE3pZkXor8zTFakvm2GgcCCCCAAAIIIFBe4EZJvyvzX74o6XyYEEAAAQQQQACB7xGYJOnUcv/9rZLuQgsBBBBItQAbcKkWZn0EEEAAgUQCHSQtKRfUXdL8RCfydwQQQAABBBCIpMCRkqaWqXytpOaRlKBoBBBAAAEEEEgkYF558Q9JPcoFXi7psUQn83cEEECgKgJswFVFj3MRQAABBJIh8AtJd5dZ6J+Sjk/GwqyBAAIIIIAAAt4KbJTUqEx1/SXN8LZaCkMAAQQQQACBqgj0lfS+pAblFjG/jJtclYU5FwEEEAgSYAOO+wMBBBBAINMCn0oaUCaJ6yXdn+mkuD4CCCCAAAIIhFrgFUlnMz+EukckhwACCCCAQJgEfijptXIJrZN0oqR5YUqUXBBAwB8BNuD86SWVIIAAAi4KmG+rTyuXeEtJq10shpwRQAABBBBAIG0C/0fSvWWu9pKk89J2dS6EAAIIIIAAAi4KXCXpwXKJm1/Qm024rS4WRM4IIBBuATbgwt0fskMgrQJXFzxfNx6rfWY8fqBnWi/MxSIr8OYzdw1eumDKD74BaNzssEUXXP2npyMLQuGpEYhlb1NWbEHR7WdNTM0FWBUBBMoKME9wP6RDYPHsD1tNfvEe8yFa6VGtes2dV976/G/TcW2uEVEB5omINp6yMyXAPJEpef+v+9YLvxm0ZM5HZsPt24PPIvzve2gqZJ4ITSvSlQgbcOmS5joIhFzg6oKJx8Vj8RfiUquQp0p6Hgk888cR2rJx1bcVnTT85+rab7BHFVJKyAQ+K8rPPSJkOZEOAl4JME941c7QF/PI3T/Wnl3bvs3zvLw/qmnLDqHPmwSdF2CecL6FFBB2AeaJsHfI/fzen/Anzfts0n8V0uOIM3RC7jXuF0cFrggwT7jSqSrmyQZcFQE5HQEfBEYWvN4jFjswx4daqMEdgZVfztKER275NuGs7Gr62c3PqVr1Gu4UQabuCcT0XtHo3JPcS5yMEQi/APNE+HvkW4ZvPnOnls7/5NuyBp55lXofM9S3MqknjALME2HsCjl5IsA84UkjHSjjtScKtHzxZ/+V6ZEnX6wBJ17oQPak6IUA84QXbUxUBBtwiYT4OwIREMgrLH5S0sURKJUSQyTwwWtjNWfq699m1LnPiRp87v+GKENS8VUgpth1Y/OH/MnX+qgLgUwJME9kSj6615358av66I2HvgVo3/04nX7hzdEFofK0CjBPpJWbi0VIgHkiQs3OcKl7du/Qqw//UhvXfPlfmQw6+zp1O/zUDGfH5aMiwDzhf6fZgPO/x1SIQEKBvMLiDZIaJwwkAIEkCkz/4EUtmfNPrV+1pHTV0y+6Ve27HZPEK7AUAt8vEI/plXGjc4fjgwACyRVgnkiuJ6slFli3crFeGndDaWD9xi3Vqm1PDRp2feITiUAgCQLME0lAZAkEvkeAeYLbIp0CG9cu06sP3/ztI637HDdMx51+RTpT4FoRF2Ce8P8GYAPO/x5TIQKBAiMKimtnxbQDJgQyJWA24MxG3NGnXJapFLhu9ASmFuXnHh29sqkYgdQJME+kzpaVgwXmT59cuvFmNuA4EEizAPNEmsG5nP8CzBP+9ziMFS5fPE2vPZFfuvFmNuA4EEizAPNEmsHTfTk24NItzvUQCJnAlXe+2rza/qzVIUuLdBBAAIFUCswrys/tkcoLsDYCURNgnohax6kXAQQkMU9wGyCQZAHmiSSDspy1wLIFU9W261HW8QQikEQB5okkYoZxKTbgwtgVckIgjQJXF7zaqSSWtSiNl+RSCCCAQKYFVhTl57bOdBJcHwGfBJgnfOomtSCAgKUA84QlFGEI2AowT9hKEYcAAh4JME941MzvK4UNOM8bTHkIJBLIG/N6f8UPTEsUx98RQAABjwS2FuXnNvCoHkpBIOMCzBMZbwEJIIBA+gWYJ9JvzhU9F2Ce8LzBlIcAAt8nwDzh+X3BBpznDaY8BBIJjBoz4cR4PPZeUNyhTWuqeaPqiZbi7wgggEAoBGYs2aGSknhQLvGi/NysUCRLEgh4IsA84UkjKQMBBL4VYJ7gZkAg/QLME+k354oIIJBaAeaJ1Pq6sDobcC50iRwRSKFAXsGEIYrFioMu0bZ5TZ16ROMUZsHSCCCAQPIEnnhrjfbsLQlcMCtet94DBSdtT95VWQmBaAswT0S7/1SPgI8CzBM+dpWawi7APBH2DpEfAghUVoB5orJi/sWzAedfT6kIgUoJjCyccFFMsaeDTurcurZO7MvT2ioFSzACCGRM4Nl31mr7rgOB1y+pVr3Vg7eesSpjSXJhBDwTYJ7wrKGUgwACYp7gJkAg/QLME+k354oIIJBaAeaJ1Pq6sDobcC50iRwRSKHAqDETR8Tj8XFBl+h2WG39oDcbcClsA0sjgEASBV76xzpt2rY/cMVYVkm3sbefvSCJl2UpBCItwDwR6fZTPAJeCjBPeNlWigq5APNEyBtEegggUGkB5olKk3l3Ahtw3rWUghConEBe4cQbpfjvgs7q07GujupWr3ILE40AAghkSGDCRxu0dtPewKvHS0qOHFd49qcZSpHLIuCdAPOEdy2lIAQiL8A8EflbAIAMCDBPZACdSyKAQEoFmCdSyuvE4mzAOdEmkkQgdQIjCyYUxmKx0UFXOLxLXR3emQ241HWBlRFAIJkCf5+yUSvW7wlcMkuxkx/IH/JuMq/LWghEWYB5Isrdp3YE/BRgnvCzr1QVbgHmiXD3h+wQQKDyAswTlTfz7Qw24HzrKPUgUEmBvMKJv5fiNwSddkyPBurVvnYlVyYcAQQQyIzA5M826cvVuwMvHsuKnT329iETMpMhV0XAPwHmCf96SkUIRF2AeSLqdwD1Z0KAeSIT6lwTAQRSKcA8kUpdN9ZmA86NPpElAikTyCso/qtiujLoAub9b+Y9cBwIIICACwLvzdikxSuCN+Ak/aQoP/cpF+ohRwRcEGCecKFL5IgAApURYJ6ojBaxCCRHgHkiOY6sggAC4RFgnghPLzKVCRtwmZLnugiERGBUYfGzcelHQemcfHgjdWhZKyQZkwYCCCAQLPDR7K2au2xHAqaSq4vyzx6LJQIIJEeAeSI5jqyCAALhEWCeCE8vyCQ6AswT0ek1lSIQFQHmiah0uuI62YDjHkAg4gJ5Y4pfU1w/DGI47YhGOqw5G3ARv1UoHwFnBKbO26qZXyTYgIvpF0Wjc+9xpigSRSDkAswTIW8Q6SGAQKUFmCcqTcYJCFRZgHmiyoQsgAACIRNgnghZQzKQDhtwGUDnkgiESWBkQfEHsZh+EJTTWcc0UcsmNcKUNrkggAACFQrMWLxdny7YFigUj+tX4wpyb4cRAQSSI8A8kRxHVkEAgfAIME+EpxdkEh0B5ono9JpKEYiKAPNEVDpdcZ1swHEPIBBxgbzC4hmS+gYxDPtBUzVtUN1Kqnbt2srKyrKKJQgBBBCojMD27dutwmcv3a5P5gZvwEn6Y1F+7s+tFiQIAQQSCjBPJCQiAAEEQiLAPBGSRpAGAt8jwDzBbYEAAq4IME+40qnM58kGXOZ7QAYIZFQgr7B4iaQOQUmcP+gQNahTzSrPpk2bqm3btlaxBCGAAAK2AmvXrtXy5cutwhcs36UPZm4Ojo3FHi4aPeQKqwUJQgCBhALMEwmJCEAAgRAIME+EoAmkgECAAPMEtwcCCLggwDzhQpfCkyMbcOHpBZkgkBGBvMLitZIOCbr4jwc3U+1a2Vb5NW/eXK1bt7aKJQgBBBCwFVi/fr2WLVtmFb5k5S69Oz3BBlxcLxYV5J5vtSBBCCCQUIB5IiERAQggEAIB5okQNIEUEAgQYJ7g9kAAARcEmCdc6FJ4cmQDLjy9IBMEMiKQVzhxlxSvFXTxy05voerV7P5x0apVK7Vs2TIjtXBRBBDwV2DTpk364osvrApcvm6P3py6MVHsm0X5uWckCuLvCCBgJ8A8YedEFAIIZFaAeSKz/lwdgUQCzBOJhPg7AgiEQYB5IgxdcCcHu0/U3amHTBFAoBICBQXP11gdy9kTdEq17JguP6OF9apt2rRRs2bNrOMJRAABBGwEtm7dqkWLFtmEatWGPXrtk4QbcB8V5ecOtFqQIAQQCBRgnuAGQQABVwSYJ1zpFHlGUYB5Iopdp2YE3BRgnnCzb5nKmg24TMlzXQRCIHDNXS83ObCv+vqgVGrVyNJPTm1unW27du3UpEkT63gCEUAAARsB84LjBQsW2IRqw9b9Gv/BugSxsVlF+UP6WC1IEAIIBAowT3CDIICAKwLME650ijyjKMA8EcWuUzMCbgowT7jZt0xlzQZcpuS5LgIhEMgrGN9OsWpLg1KpX6eaLhgU+Iq4/zq9Y8eOatiwYQiqIwUEEPBJYNeuXZo7d65VSVt27NcL7yXagNOyovzcdlYLEoQAAoECzBPcIAgg4IoA84QrnSLPKAowT0Sx69SMgJsCzBNu9i1TWbMBlyl5rotACARGjHmtd1a8ZGZQKk3qV9fw45taZ9ulSxfVq1fPOp5ABBBAwEZg7969mjVrlk2odu4+oKffXpsodmNRfi4/102kxN8RsBBgnrBAIgQBBEIhwDwRijaQBALfK8A8wY2BAAKuCDBPuNKpcOTJBlw4+kAWCGRE4OqCiceVxOIfBl28ReMaGnKs/WfU3bt3V+3atTNSDxdFAAF/BQ4cOKAZM2ZYFbhvf4kee3NNoth9Rfm5NRIF8XcEEEgswDyR2IgIBBAIhwDzRDj6QBYIfJ8A8wT3BQIIuCLAPOFKp8KRJxtw4egDWSCQEYG8womnS/E3gi7e+pAaOuMo+w24Xr16qWbNmhmph4sigIC/AvF4XNOmTbMu8LE3V2vf/nhgfFF+bpak4CDrKxKIQHQFmCei23sqR8A1AeYJ1zpGvlESYJ6IUrepFQG3BZgn3O5furNnAy7d4lwPgRAJjCp89fy4sp4PSqlDqxyd3N/+nW59+/ZVtWrVQlQlqSCAgC8C06dPV0lJiVU5T01eo117gmNjNWKNx948ZJPVggQhgECFAswT3BwIIOCSAPOES90i1ygJME9EqdvUioD7AswT7vcwXRWwAZcuaa6DQAgF8gom/kyx+N+CUuvSOkcn9LXfgOvfv7+yssyPSjgQQACB5ArMnDlT+/bts1r0hffWacuO/YGx1bLiHf58+9ClVgsShAACFQowT3BzIICASwLMEy51i1yjJMA8EaVuUysC7gswT7jfw3RVwAZcuqS5DgIhFBhZWHx9TPpDUGq92tfRMT3qW2Ufi8V0+OGHW8UShAACCFRWYM6cOdq9e7fVaa/8c73WbwnerDsQz+r/14Kz7F4sZ3VVghCIpgDzRDT7TtUIuCrAPOFq58jbdwHmCd87TH0I+CXAPOFXP1NZDRtwqdRlbQRCLjBqTPFt8bjuCEqzX6c6OqKr3QacefSkeQQlBwIIIJAKgfnz52vHjh1WS0/8eINWb9wbGBuLxU4YO3rIB1YLEoQAAhUKME9wcyCAgEsCzBMudYtcoyTAPBGlblMrAu4LME+438N0VcAGXLqkuQ4CIRTIG1P8G8V1U1BqR3Wrrz4d61hlX7NmTfXq1csqliAEEECgsgILFy7Utm3brE57818btXztnsDYeJbOGnd77utWCxKEAAIVCjBPcHMggIBLAswTLnWLXKMkwDwRpW5TKwLuCzBPuN/DdFXABly6pLkOAiEUGFlQPDYWU15Qasf1rK8e7ew24GrXrq3u3buHsFJSQgABHwSWLFmizZs3W5XyzvTN+mLlrsDYLOnCB/Jzn7NakCAEEKhQgHmCmwMBBFwSYJ5wqVvkGiUB5okodZtaEXBfgHnC/R6mqwI24NIlzXUQCKFAXmHxk5IuDkrtxH4N1fnQHKvs69Wrpy5duljFEoQAAghUVuDLL7/Uhg0brE77YOYWLVi+M1HsiKL83L8mCuLvCCAQLMA8wR2CAAIuCTBPuNQtco2SAPNElLpNrQi4L8A84X4P01UBG3DpkuY6CIRQIG9M8auKa2hQaoMPb6j2Le024Bo2bKiOHTuGsFJSQgABHwS++uorrVu3zqqUT+Zu1eylwe+Li8d047jRub+3WpAgBBCoUIB5gpsDAQRcEmCecKlb5BolAeaJKHWbWhFwX4B5wv0epqsCNuDSJc11EAihwKjC4nfi0klBqZ15dBMd2rSGVfZNmjRRu3btrGIJQgABBCorsGLFCq1evdrqtM8WbtP0RdsTxRYU5ecWJgri7wggECzAPMEdggACLgkwT7jULXKNkgDzRJS6Ta0IuC/APOF+D9NVARtw6ZLmOgiEUCCvcOK/pPgRQanlHtdEzRvZbcA1a9ZMbdq0CWGlpIQAAj4ImM03M+TaHDOX7NDU+VsThMbvLcof+r826xGDAAIVCzBPcHcggIBLAswTLnWLXKMkwDwRpW5TKwLuCzBPuN/DdFXABly6pLkOAiEUGFlYvCAmBb607ZwTmqpxvepW2bds2VKtWrWyiiUIAQQQqKyAefykecyDzTFv2U59OHtLYGgsFntw7OghI23WIwYBBCoWYJ7g7kAAAZcEmCdc6ha5RkmAeSJK3aZWBNwXYJ5wv4fpqoANuHRJcx0EQiiQV1i8UlLLoNR+dFIz1audbZV969at1bx5c6tYghBAAIHKCmzYsEHmRcc2x+IVu/TejM3BoXE9W1SQe5HNesQggEDFAswT3B0IIOCSAPOES90i1ygJME9EqdvUioD7AswT7vcwXRWwAZcuaa6DQAgF8gqLt0mqG5TaT05trlo1sqyyP+yww3TIIYdYxRKEAAIIVFZg8+bNWrJkidVpy9bs1lufbgqMjUuvjcvPHWK1IEEIIFChAPMENwcCCLgkwDzhUrfINUoCzBNR6ja1IuC+APOE+z1MVwVswKVLmusgEDKB859/PrvJvJz9nFG+uwAAIABJREFUidL66ZktlJ1l94+K9u3bq3HjxomW5O8IIIDAQQls27ZNCxcutDp35fq9en3KhgSxsX8U5Q850WpBghBA4HsFmCe4MRBAwDUB5gnXOka+URBgnohCl6kRAb8EmCf86mcqq7H7VD2VGbA2AghkRODygvENa8WqBf48pHq1mC47vYV1fp06dVKDBg2s4wlEAAEEKiOwc+dOzZs3z+qUdZv36dUP1yeKnV6Un3t4oiD+jgACFQswT3B3IICAawLME651jHyjIMA8EYUuUyMCfgkwT/jVz1RWwwZcKnVZG4EQC1z9q1falBzI/iooxTq1snXR4GbWVXTt2lV16wY+0dJ6LQIRQACB8gK7d+/WnDlzrGA2bd+vl95fFxgbkxaPzc/tbLUgQQgg8L0CzBPcGAgg4JoA84RrHSPfKAgwT0Shy9SIgF8CzBN+9TOV1bABl0pd1kYgxAJX3zGxe0lJfG5Qig3rVtN5J9q/061Hjx7KyckJcdWkhgACLgvs27dPM2fOtCph+64DevadtQli42uL8oc2t1qQIAQQ+P4NOOYJ7gwEEHBMgHnCsYaRbiQE+HwiEm2mSAS8EmCe8KqdKS2GDbiU8rI4AuEVyCsoPkoxTQnKsFnDGho6sIl1Eb1791aNGjWs4wlEAAEEKiNQUlKi6dOnW52yZ19cT0xanSh2V1F+bu1EQfwdAQQqFmCe4O5AAAHXBJgnXOsY+UZBgHkiCl2mRgT8EmCe8KufqayGDbhU6rI2AiEWGFlYPDgmTQ5KsVXTmvrh0Y2tq+jXr5+ys7Ot4wlEAAEEKiswbdo0xePxhKeVxKVHXl+lRJFF+bnMQgk1CUCgYgHmCe4OBBBwUYB5wsWukbPPAswTPneX2hDwV4B5wt/eJrMyPnRKpiZrIeCQwKg7iofFSzQ+KOW2LWrp1AGNrKsaMGCAdSyBCCCAwMEIzJgxQwcOHLA69fE312jv/pLA2BbxutULCk7ab7UgQQgg8B0B5gluCgQQcFGAecLFrpGzzwLMEz53l9oQ8FeAecLf3iazMjbgkqnJWgg4JJBX+NolUsnjQSl3OjRHg/o1tKrK/PLN/AKOAwEEEEilwKxZs7R3716rSzz99hrt3B28Abdnd3azR379w3VWCxKEAALfEWCe4KZAAAEXBZgnXOwaOfsswDzhc3epDQF/BZgn/O1tMitjAy6ZmqyFgEMCIwqLr8mS/hyUcve2tTWwVwOrqsy738w74DgQQACBVArMnTtXu3btsrrES/9Yp03bgn/cFs9Sl3G35y6yWpAgBBD4jgDzBDcFAgi4KMA84WLXyNlnAeYJn7tLbQj4K8A84W9vk1kZG3DJ1GQtBBwSyBsz4ZeKx34dlHKfjnV1VLd6VlXVqlVLPXv2tIolCAEEEDhYgQULFmj79u1Wp0/4aIPWbgr+tVxWrNpRD4w+819WCxKEAALfEWCe4KZAAAEXBZgnXOwaOfsswDzhc3epDQF/BZgn/O1tMitjAy6ZmqyFgEMCeQUT7lQsdktQygO61FP/znWtqqpTp466detmFUsQAgggcLACixYt0tatW61O//uUDVqxPngDrqQkfvqDhUMnWS1IEAIIfHcDjnmCuwIBBBwUYJ5wsGmk7LUAn0943V6KQ8BbAeYJb1ub1MLYgEsqJ4sh4I7AqMKJ98cV/5+gjI/pUV+92texKqp+/frq3LmzVSxBCCCAwMEKfPHFF9q0aZPV6W9P26ylqxI9rjLrvKL8s16yWpAgBBD4jgDzBDcFAgi4KMA84WLXyNlnAeYJn7tLbQj4K8A84W9vk1kZG3DJ1GQtBBwSyBsz8RHF45cHpXx8nwbq2qa2VVWNGjVShw4drGIJQgABBA5WYNmyZVq/fr3V6e/P2KxFK4I34OLSz8bl5z5itSBBCCDwHQHmCW4KBBBwUYB5wsWukbPPAswTPneX2hDwV4B5wt/eJrMyNuCSqclaCDgkMLJgwkuxWOycoJRP7t9IHVrVsqqqadOmatu2rVUsQQgggMDBCvz73//WmjVrrE7/eM5WzflyR3BsTNcXjc6932pBghBA4DsCzBPcFAgg4KIA84SLXSNnnwWYJ3zuLrUh4K8A84S/vU1mZWzAJVOTtRBwSCCvcMIkKXZqUMqnH9lYbZrVtKqqefPmat26tVUsQQgggMDBCqxcuVKrVq2yOn3q/K2auSTBBpzitxXlD73TakGCEEDgOwLME9wUCCDgogDzhItdI2efBZgnfO4utSHgrwDzhL+9TWZlbMAlU5O1EHBIIK+w+GNJxwSlPOTYJmrRuIZVVa1atVLLli2tYglCAAEEDlbA/PrNfMvM5pixeIc+XbA1MDSm2G/G5g/5pc16xCCAwHcFmCe4KxBAwEUB5gkXu0bOPgswT/jcXWpDwF8B5gl/e5vMytiAS6YmayHgkMCowuLZcalnUMrDf9BUTRpUt6qqTZs2atasmVUsQQgggMDBCpj3v5nnrNscs5fu0CdzgzfgFIs9UDR6yDU26xGDAALfFWCe4K5AAAEXBZgnXOwaOfsswDzhc3epDQF/BZgn/O1tMitjAy6ZmqyFgEMCeYXF5hPsw4JSPn9QMzWok21VVbt27dSkSROrWIIQQACBgxXYtGmTvvjiC6vTFyzfqQ9mbgmMjcfjT44rGHqJ1YIEIYDAdwSYJ7gpEEDARQHmCRe7Rs4+CzBP+NxdakPAXwHmCX97m8zK2IBLpiZrIeCQwMjCCZtiijUMSvnHpzRX7ZpZVlV17NhRDRsGLme1DkEIIIBAkMCWLVu0ePFiK6QvVu3SO9M2J4iNv1qUP3SY1YIEIYDAdwSYJ7gpEEDARQHmCRe7Rs4+CzBP+NxdakPAXwHmCX97m8zK2IBLpiZrIeCQQF5h8X5JgT9vu+yMFqqebfePic6dO6t+/foOCZAqAgi4KLB9+3YtWLDAKvXla/fozX9tDI6N6Z2i0bmDrRYkCAEEviPAPMFNgQACLgowT7jYNXL2WYB5wufuUhsC/gowT/jb22RWZvfJejKvyFoIIJBxgZ/d9Gq9GnWyAl+MFItJPzuzhWLm/7A4unXrpjp16lhEEoIAAggcvMCuXbs0d+5cqwVWb9yriR9vSBT7r6L83KMSBfF3BBD4rgDzBHcFAgi4KsA84WrnyNtHAeYJH7tKTQhEQ4B5Ihp9rmqVdp+sV/UqnI8AAqESGHHnGy2z9u9bGZRUzeoxXXJaC+u8e/bsqVq1alnHE4gAAggcjMDevXs1a9Ysq1M3bN2n8R+sTxQ7vyg/t3uiIP6OAALfFWCe4K5AAAFXBZgnXO0cefsowDzhY1epCYFoCDBPRKPPVa2SDbiqCnI+Ag4KXFPwWpcDsZLAZ7jVzcnWhSc3s66uT58+ql69unU8gQgggMDBCOzfv1+ff/651albd+zX8++tSxS7sig/99BEQfwdAQS+K8A8wV2BAAKuCjBPuNo58vZRgHnCx65SEwLREGCeiEafq1olG3BVFeR8BBwUGDVm4oB4PP5pUOqN61XTOSccYl1d//79lZWVZR1PIAIIIHAwAvF4XNOmTbM6ddeeEj01eU2i2G1F+bm8wDKREn9H4HsEmCe4LRBAwFUB5glXO0fePgowT/jYVWpCIBoCzBPR6HNVq2QDrqqCnI+AgwJ5BcWDFNO7Qak3b1RDucc1sarOvCfu8MMPt4olCAEEEKiqwPTp01VSUpJwmf0H4nr0jdUJ44ryc5mHEioRgMB3BZgnuCsQQMBlAeYJl7tH7j4JME/41E1qQSB6AswT0et5ZSvmA6fKihGPgAcCeXe8NkQlJcVBpbQ+pKbOOKqxVbXVqlVT3759rWIJQgABBKoqMHPmTO3bt89qmYdfX6WSeHAoG3BWlAQh8B0B5gluCgQQcFmAecLl7pG7TwLMEz51k1oQiJ4A80T0el7ZitmAq6wY8Qh4IDCy8LWLYip5OqiUDi1zdPLhDa2qrVmzpnr16mUVSxACCCBQVYHZs2drz549Vss8MWmN9uwL/rXc7njdnEcLTtpttSBBCCDwrQDzBDcDAgi4LMA84XL3yN0nAeYJn7pJLQhET4B5Ino9r2zFbMBVVox4BDwQGDVm4oh4PD4uqJSubXJ0fB+7DbjatWure/fuHshQAgIIuCAwb9487dy50yrV595dq207DwTGZsWzWj5QcFbiZ1VaXZEgBKIjwDwRnV5TKQI+CjBP+NhVanJRgHnCxa6RMwIIfCPAPMG9kEiADbhEQvwdAQ8F8gon3ijFfxdUWq8OdXVM93pW1derV09dunSxiiUIAQQQqKrAwoULtW3bNqtlXv5gvTZuDX5cZVZWrMcDtw+ZZ7UgQQgg8K0A8wQ3AwIIuCzAPOFy98jdJwHmCZ+6SS0IRE+AeSJ6Pa9sxWzAVVaMeAQ8EBhZMKEwFouNDiqlX6e6OqKr3QZcw4YN1bFjRw9kKAEBBFwQWLJkiTZv3myV6sSPN2j1xr2BsfGYjhs3OvdjqwUJQgCBbwWYJ7gZEEDAZQHmCZe7R+4+CTBP+NRNakEgegLME9HreWUrZgOusmLEI+CBQF7hxN9L8RuCSjmyWz317VjXqtrGjRurffv2VrEEIYAAAlUVWLp0qTZu3Gi1zBtTN+jf6xJswJXorHGFua9bLUgQAgh8K8A8wc2AAAIuCzBPuNw9cvdJgHnCp25SCwLRE2CeiF7PK1sxG3CVFSMeAQ8E8gqK/6qYrgwq5bhe9dWjbR2rag855BAddthhVrEEIYAAAlUV+Oqrr7Ru3TqrZd6dvllLVu4KjI3FdfHYgtynrRYkCAEE/rMBxzzB3YAAAg4LME843DxS90qAzye8aifFIBA5AeaJyLW80gWzAVdpMk5AwH2BUYXFz8alHwVVcmLfhurcOseq2BYtWujQQw+1iiUIAQQQqKrAihUrtHr1aqtl/jlri+Z/tTMwNh6LXzNu9NAHrBYkCAEEvhVgnuBmQAABlwWYJ1zuHrn7JMA84VM3qQWB6AkwT0Sv55WtmA24yooRj4AHAnljil9TXD8MKuWUAY3UrkUtq2rN5pvZhONAAAEE0iFgNt/MkGtzfDJ3q2Yv3REYGlPsl2Pzh/zGZj1iEEDgPwLME9wNCCDgsgDzhMvdI3efBJgnfOomtSAQPQHmiej1vLIVswFXWTHiEfBAYGRB8QexmH4QVMqZRzfWoU1rWlVrHj9pHkPJgQACCKRDYO3atVq+fLnVpaYt3K5pi7YliI3dWZQ/5DarBQlCAIFvBZgnuBkQQMBlAeYJl7tH7j4JME/41E1qQSB6AswT0et5ZStmA66yYsQj4IFAXmHxDEl9g0oZelwTNWtUw6ra9u3bq3HjxlaxBCGAAAJVFdiwYYO+/PJLq2VmLtmuqfMTbMDFdH/R6NzrrRYkCAEEvhVgnuBmQAABlwWYJ1zuHrn7JMA84VM3qQWB6AkwT0Sv55WtmA24yooRj4AHAnmFxUskdQgq5dwTDlGjetWsqu3UqZMaNGhgFUsQAgggUFWBzZs3a8kS84+xxId5/5t5D1zgEY8/WlQw9KeJVyMCAQTKCjBPcD8ggIDLAswTLneP3H0SYJ7wqZvUgkD0BJgnotfzylbMBlxlxYhHwAOBvMLitZICnxl54cnNVDcn26rarl27qm7dulaxBCGAAAJVFdi2bZsWLlxotcziFbv03ozNiWJfKsrPPS9REH9HAIH/FmCe4I5AAAGXBZgnXO4eufskwDzhUzfDX8v+/ftLv8z5z3/+U9OmTSv935WLFi3SsmXLvk2+bdu26ty5s/r3769+/fpp4MCBatOmjbKyssJfIBmmXYB5Iu3kzl2QDTjnWkbCCFRdIK9w4i4pXitopUtOa66a1e2Gix49eignJ6fqibGClwJz5szR+eefr3nz5gXWd/vttys/P1/Z2XYbv15iUZSVwI4dOzR//nyr2C9X79bkzzYFxsZjmjRudO7pVgsShAAC3wowT3AzHKzAhx9+qB/8IPB1xAe7dOmHZebdxLVr19bhhx+uXr16lf7/fHB20KTensg84W1rKcwxAeYJxxrmYLolJSWaO3euHn74Yb388sv/tdlmW07v3r01YsQIXXDBBWrWrJntacRFQIB5IgJNrmKJbMBVEZDTEXBNYERBce2smHYkyvtnZ7ZQVpbdPyLMBxs1a9ZMtCR/j6jA3/72N1155ZUJqz/66KP1zDPPyLxTkAOBIIHdu3fLbOzaHCvW79Hfp2xMFPpxUX7ucYmC+DsCCPxHgHmCu6EqAqncgKsor+OPP17XX3+9hgwZwtxaleZ5dC7zhEfNpBRnBZgnnG2dE4nH43FNnz5dv/rVrzR+/Pik5Ny4cWPddtttpZtxderUScqaLOK2APOE2/1LR/Z2n66nIxOugQACaRHIK3izmWJ71wRdLDtL+umZLa3z6du3r6pVs3tfnPWiBHohsGnTJl1xxRXWw+5DDz1UGs+BQJDAvn37NHPmTCuktZv3asKHGxLFzi7Kz+2dKIi/I4DAfwSYJ7gbqiKQiQ24b/I1G3C//e1v1a1bt6qUwLkeCDBPeNBESnBegHnC+RaGtgDzWMC7775bf/rTn2T+72QfRx55pP7whz/o2GOPVSzGx+vJ9nVpPeYJl7qVmVz5J0Rm3LkqAhkTGHHH6x2zSg4sDkogp2a2Lj7F/if15rE+DBwZa2moL/z2229r+PDh1gOviTW/mGvUqFGo6yK5zAqYR4iYbzLaHJu27ddL/1iXKPSrovzctomC+DsCCPxHgHmCu6EqApncgDN5m/cXP/jggzrhhBOqUgbnOi7APOF4A0nfCwHmCS/aGLoizDvdrr32Wk2aNCmluZlfw5kNvgsvvJD3w6VUOtyLM0+Euz9hyI4NuDB0gRwQSKPAVQWv9cuOlQR+cl2/drYuOMluA868hNa8a4MDgfICBw4ckHmv269//WtrnHr16pX+Wm7w4MHW5xAYTYHPPvvMqvDtuw7o2XfWJordVJSf2zhREH9HAIH/CDBPcDdURSDTG3Amd7MJZ770M3DgwKqUwrmOCzBPON5A0ndegHnC+RaGrgDzz/VrrrlGU6ZMSUtu5jOMoqIiXXTRRXwxPS3i4bwI80Q4+xKWrNiAC0snyAOBNAmMGjPx+Hg8/o+gyzWpX13Dj29qlVH16tXVp08fq1iCoiWwdOnS0iG0soOv2bTLz89XdnZ2tMCotlICM2bMkNnkTXTs2VeiJyYFPnXXLLG/KD+3eqK1+DsCCPxHgHmCu6EqAmHYgDP5n3322Ro3bpyaN29elXI412EB5gmHm0fqXggwT3jRxtAUMW/ePP30pz+t9GcQVS2gbdu2euyxx3TiiSdWdSnOd1SAecLRxqUpbTbg0gTNZRAIi8CowglnxhV7PSifFo1raMixTaxSrlWrlnr27GkVS1C0BMy3yq+88spKF3300UfrmWeeUfv27St9LidER2DWrFnau3dvwoJLSuJ6+O+rE8YV5ecyEyVUIgCB/wgwT3A3VEUgLBtwpgbz/pbrrruOb61XpaEOn8s84XDzSN0LAeYJL9oYiiLWrFmjkSNH6tVXX81IPuZzjCeeeEKdO3fOyPW5aGYFmCcy6x/2q/NhU9g7RH4IJFkgb8yECxSPPRe07GHNauq0I+2exlanTh1eYp/kHvmw3JYtW0o331588cWDKuehhx7SFVdccVDnclI0BObOnatdu3ZZFfvI31frQEk8MJYNOCtKghD4VoB5gpuhKgJh2oA75ZRT9Pjjj6tly5ZVKYlzHRVgnnC0caTtjQDzhDetzGghO3bs0E033aQHHnjAOo/jjz++9DMH8z7YFi1aKCcnp/Rc8yXPFStW6I033tAjjzyif/3rX9Zr3nLLLSosLFS1atWszyHQDwHmCT/6mKoq2IBLlSzrIhBSgZGFE66IKfZQUHodW+XopP4NrSqoX78+3/CxkopW0NSpUzVs2DCtWrXqoAofPnx46XtZGjVqdFDnc5L/AvPnz5f5H1o2x1NvrdGuvSWBoVnxXfUeKLhgu816xCCAgMQ8wV1QFQGbDbjTTz9dTz31lJo0sXsqwzcfmpkvAc2ZM6f0QzPzXtlt27YlTHXSpEk69dRTE8YR4J8A84R/PaUitwSYJ9zqV1izffbZZzVixAirf+cfeeSRuuuuu3TyyScrKysrsKQ9e/bohRde0G233aZly5YlLN88itJ8CfmII45IGEuAXwLME371M9nVsAGXbFHWQyDkAiPyJ/w8Kyt2X1Ca3dvW1sBeDawqMRskHTp0sIolKBoC5r1c5ltfd9xxx0EXbF5kbD40Gzx48EGvwYl+CyxatEhbt261KvL599Zq647g98XtL8lu81DhD/9ttSBBCCAg5glugqoIpGoDrmxO8Xi89Nvro0aNSvihmfkg7uabb65KSZzrqADzhKONI21vBJgnvGllxgoxX/q99NJLNXny5IQ5XHLJJbrnnntKf/FWmeOzzz7TNddcY/VuOd5pXxlZf2KZJ/zpZSoqYQMuFaqsiUCIBUaNKb4tHlfgzkifjnV1VLd6VlU0bdpU5ls+HAh8I7B06VJddNFFVsNpkJr5IMxs4mVnZ4OLwHcEvvjiC23atMlK5pV/rtf6LfsCY0tiB/o8OHrYLKsFCUIAATFPcBNURSAdG3AmP/OlIPNBm3kkVNBx9dVX695775V5tzFHtASYJ6LVb6oNnwDzRPh64lpGtu+ev+qqq3T33XercWO7162Ud3j//fd12WWXJfxSD++0d+0OSk6+zBPJcfR1FTbgfO0sdSFQgUDemOLfKK6bgoCO6FpP/TrVtTJs3ry5WrdubRVLUDQEXn75ZZ177rmBxd55552aMGFC4CYdg2s07peDrdI8AmT9+vVWp7/2yQat2rA3MDYWi50wdvSQD6wWJAgBBMQ8wU1QFYF0bcCZHGfOnKnzzjtP5pvJFR0jR47Ufffd9+37X6pSG+e6JcA84Va/yNY/AeYJ/3qazorMFzLNe9zM03OCjoEDB+rJJ59Uu3btDjo988v6+++/Xz//+c8TrmGudfHFFyeMI8AfAeYJf3qZikrYgEuFKmsiEGKBkQXFY2Mx5QWleEyP+urVvo5VFeaF9a1atbKKJch/AfNOrmuvvVaPPvpohcWajTXzXpaioqLSATboeOihh0oHag4EygssX75ca9eutYKZ9OkmfbVmd2BsljT0gfzcYqsFCUIAATFPcBNURSCdG3ArV64s/RDsvffeqzDlG264ofRb8TVq1KhKWZzroADzhINNI2WvBJgnvGpn2osx88SZZ56Z8N1vydoQW7FihcxjLN99993AWpkr0n4rZPyCzBMZb0GoE2ADLtTtITkEki+QV1j8pKTAr+Kc0KehurTJsbq4+fWb+RUcBwJGYOrUqRo2bJjMc9grOr55tOQ777yj0047LRBu+PDhMo+UMO8a5ECgrID5QDXoPisb+96MzVq8YlcgYDyuy8YV5D6OMgII2AkwT9g5EfX9AuncgDPfSP7xj3+sjz76qMJ28A646N6pzBPR7T2Vh0OAeSIcfXAxC/OLNPNkHfPOtaDjlFNO0eOPPy7z5fGqHhVd07yWZdCgQTr++ON13HHHlf7SLifH7jO1qubE+eEQYJ4IRx/CmgUbcGHtDHkhkCKBvDHFryquoUHLn9S/oTq2shsWzKBh3gPHgYDNAFyvXr3Sx0MMHjy4dPMk0cuSy8YjjEBZgTVr1ujf//63FcqHs7dq3rIdwbExXV80Ojf4J5lWVyMIgWgIME9Eo8+pqjKdG3A2Xw6aNGmSTj311FSVy7ohFmCeCHFzSC0SAswTkWhzSorcsmWLrrzySr344ouB65v3yt96662KxZLzEfjkyZNLfzV/4oknlm649e7du/S9cslaPyVYLJpyAeaJlBM7fYHk/NPHaQKSRyBaAqMKi9+JSycFVX3akY10WDO7l9B36NCBXydF6xaqsFqbDbUzzjhDTzzxROmmrdmwM+9bufHGGwMFeXwDN9j3CZj3v5lfNdgcU+dt1cwvgjfgYrFY/tjRQ8bYrEcMAghIzBPcBVURSNcG3J49e0o/dLv33nsrTDeZ34yvignnZkaAeSIz7lwVgW8EmCe4Fw5WYP78+brgggs0a9aswCX4ks3BCnNeZQSYJyqjFb1YNuCi13MqjrhAXuHEf0nxI4IYzjqmiVo2sXsHRufOnVW/fv2Iq1K+EXj55Zd17rnnBmKYD8DMhto33w6z+Va6eWfcM888o/bt2wONwLcCGzdu1NKlS61EZizerk8XbAuMjcX0+7Gjc4N3g62uRhAC0RBgnohGn1NVZTo24Mzm2x//+Ef96le/Cnw3zB/+8Addd911fHM9Vc0O+brMEyFvEOl5L8A84X2LU1bgW2+9lfCVFgMGDNCzzz6rTp06pSwPFkbACDBPcB8ECbABx/2BQMQERhYWL4hJXYLKHvaDpmraoLqVTLdu3VSnTh2rWIL8Fdi1a1fpxtq4ceMqLNI8c/2VV17RUUcd9W3Mtm3bdM0115T+Ki7oeOihh3TFFVf4C0hllRYwjxxZvHix1Xlzvtyhj+dsDY6Nxx8qKhh6ldWCBCGAgJgnuAmqIpCqDbjt27dr8+bNevfdd/XXv/5VH3zwQWCaZ599dunswvuMq9JNt89lnnC7f2TvvgDzhPs9zFQF5t/feXl5gZc/66yzSj9r4J3ymepSdK7LPBGdXh9MpWzAHYwa5yDgsEBeYfFKSYFvnz1/0CFqUKeaVZU9e/ZUrVp2j6u0WpAgJwXmzJmj888/X/Pmzasw/0suuUR/+ctfZN7rVvb429/+Vvrs9qBj+PDhMnEMzk7eHilJ2nzIumDBAqu1Fy7fpX/M3BwYG5eeG5efe6HVggQhgICYJ7gJqiJgswFXlfVtzu3bt68ef/xx9enTxyacGE8FmCc8bSxlOSPAPOFMq0KXqHm32+jRowPzGjlyZOlrL3JyckKXPwloYF3FAAAgAElEQVT5JcA84Vc/k10NG3DJFmU9BEIukFdYbJ7DVjcozR+f0ky1a2ZbVWI+tKhe3e7XclYLEuScgO273Cr6FZt5jOBFF12kKVOmVFi72bQbP368Bg8e7JwPCadGwPzqcu7cuVaLL121W29P2xQcG9PrRaNzz7JakCAEEDAbcMwT3AcHLZDpDTiz+TZ27Fgde+yxB10DJ/ohwDzhRx+pwl0B5gl3e5fJzG2ewGPyy8/PL/1/37wCI5M5c22/BZgn/O5vVatjA66qgpyPgEMCBQXP11gdy9mTKOXLTm+h6tXs/vHQv39/ZWVlJVqSv3sssGrVKl166aWaPHlyhVWaD7qee+45de3a9Tsx5h0tN910k+6///5AJfN+lnvuuUc1a9b0WJPSbAXMfTN79myr8H+v26M3pm5MFPtBUX7uCYmC+DsCCEjME9wFVRXI5AacmVnMe+HatGlT1TI43wMB5gkPmkgJzgowTzjbuownbrsBN2bMGN1+++0Zz5cE/BdgnvC/x1Wp0O4T9qpcgXMRQCA0Atfc9XKTA/uqr0+U0JVnBT6h8tvTzbeIDj/88ETL8XfPBd5++22ZR0Sa97lVdCTaPLN5gfLRRx+tZ555Ru3bt/dclPJsBPbv36/PP//cJlRrNu1V8UcbAmNjis0Ymz+kv9WCBCEQcQHmiYjfAEkoP1MbcGbzzXwYd9hhh/Ft+CT00YclmCd86CI1uCrAPOFq5zKft+275NmAy3yvopIB80RUOn1wdbIBd3BunIWAkwJ5BePbKVZtaVDy5pdv5hdwNkd2drb69etnE0qMpwK2v1576aWXdM4551SoYPMrOnNyRY+x9JSXsgIEzKNPp02bZmW0cet+vfzBukSxXxTl53ZMFMTfEUBAYp7gLqiqQKY24L7J2zz6+he/+EXp+994LFVVu+n2+cwTbveP7N0WYJ5wu3+ZzH7Dhg26+OKL9eabbwamwQZcJrsUrWszT0Sr35Wtlg24yooRj4DDAiPGvNI7K549M6iE2rWy9ePBzayqrFGjhnr37m0VS5CfAnPmzNH555+vefPmVVjgoEGD9NRTT6lVq1YVxti+R8780u5vf/ubGjVq5CcoVVVKYPr06SopKUl4zpYd+/XCewk34NYV5efa/cMv4RUJQMBvAeYJv/ubjuoyvQFnajTvlzWPwL7xxhuVk5OTjrK5RkgFmCdC2hjS8l6AecL7FqesQDbgUkbLwlUQYJ6oAp7np7IB53mDKQ+BsgIjxxQfG4vroyCVBnWydf4gu8+gzYcVPXr0ADnCAuPGjVNeXl6ggHnmunnxsfnFZNAxdepUDRs2TObXcBUd5sOy8ePHa/DgwRFWp/RvBMwjKM2jHhIdu/aW6Km31iQK212Un8snsImU+DsCkpgnuA2qKhCGDbhvarj66qtL3zFbp06dqpbF+Y4KME842jjSdl6AecL5FmasgJ07d+r6668vfUJO0MEv4DLWokhemHkikm23KpoNOCsmghDwQ+Dq/AmnlWTFAn+j37RBdQ37QVOrguvWrauuXbtaxRLkn8CmTZt0xRVXlG6IVXSYDbO///3vGjhwYEIA2+e4J3qfXMILEeCNwOzZs2Ueg5ro2Le/RI+9mXADTkX5ucxFiTD5OwKSmCe4DaoqEKYNOFPL3XffXfpLuGrVqlW1NM53UIB5wsGmkbIXAswTXrQxI0Xs2rVLN9xwg8wXgoMOE2P+HW+e3sSBQKoFmCdSLezu+nzQ5G7vyByBSgvkFU44V4q9GHTioU1r6syjG1ut3aBBA3Xq1MkqliD/BN5++22ZR0KajbOKjso+MtI8XvLKK68MxOrevbteeOEF9ezZ0z9UKqqUgHn0qfn2o83x0GsV/7Lym/PZgLORJAYBiXmCu6CqAjYbcKeffnrpI6ybNGlidbm9e/eWziTml9ELFy7Uxx9/rCeffFKzZs1KeL75wtATTzyhs88+O2EsAf4JME/411MqckOAecKNPoUxS/Pv/F/+8pe67777AtMbOXJkaQyPmg5jF/3LiXnCv54mqyI24JIlyToIOCCQVzDhcsVijwSl2rZ5LZ16hN37tRo3bqz27ds7UDkpJlvAduC99957S7+ZFovZ/etm6dKluuiiizRlypTAlM2jJsyv7ziiLWA+YA3aAC6r89gbq7XvQDwQjA24aN9PVG8vwDxhb0Xk9wukYgPu+660Y8cO/f73v9dvf/vbhP++qOyXhuitPwLME/70kkrcEmCecKtfYcv2jjvu0OjRowPTquyXecJWI/m4JcA84Va/0pmt3Sei6cyIayGAQMoE8sYUX6u4/hR0gc6H5ujEfg2tcjjkkEN02GGHWcUS5JeA7UZZqqrmQ7JUybq17uLFi7VlyxarpJ95e6127D4QGLs7vr/RowXDN1stSBACERZgnohw85NUero24Ey65hdx5gtB5pvyQQfvmU1Scx1chnnCwaaRshcCzBNetDFjRTz33HO68MILA6/fu3dvPf/88+rWrVvS8jT/+/OWW25Rr169NGTIELVu3dr6C8dJS4KFQinAPBHKtoQiKTbgQtEGkkAgPQIjC4tvjkl3BV2tR7vaOq5nA6uEWrRooUMPPdQqliC/BGweFZnKivmQLJW67qxtNoI3btxolfAL76/Tlu37g2Pj+9sXFQz/0mpBghCIsADzRISbn6TS07kBZ1JetWqVLr30Uk2ePDmwAvNt+ltvvZUP0pLUZ1eWYZ5wpVPk6ZsA84RvHU1vPZ988olOO+20hL9wnzRpkk499dSkJTdz5kydd955WrRoUemaxx9/vH7yk59o6NChat68OTNE0qTdW4h5wr2epStjNuDSJc11EAiBwKjC4rvi0s1BqfTrVFdHdK1nla3ZfDObcBzREti0aVPp4x/Hjx+f0cKvu+463XPPPapZs2ZG8+DimRP46quvtG7dOqsEXv1wvdZt3hcYmxXP6v9AwVkzrBYkCIEICzBPRLj5SSo93Rtw8XhchYWFpf8v6Ljkkkv0l7/8ReaLPhzREWCeiE6vqTRcAswT4eqHa9msXLlSF198sd57773A1G+//Xbl5+crOzs7KSUGfRl58ODBuuCCC9iMS4q0e4swT7jXs3RlzAZcuqS5DgIhEMgrKP6TYro2KJUju9VT3451rbI1j580j6HkiJbA1KlTNWzYsNJvk2fy6N69u1544QX17Nkzk2lw7QwKrFixQqtXr7bK4PUpG7Ry/d7A2BKVnPxg/tnvWi1IEAIRFmCeiHDzk1R6ujfgTNpPPfVU6TfUgw7eFZOkBju2DPOEYw0jXW8EmCe8aWVGCrF9L/0pp5yixx9/XC1btqxynubdstdee60effTRwLXML+TMe+sbNLB7ulSVE2OBUAgwT4SiDaFMgg24ULaFpBBIjUDemImPKB6/PGj143o1UI+2ta0SaNeunZo0aWIVS5AfAgcOHCj99rh5RFMYjqKiIo0cOTIMqZBDBgTMJrD55qPNMfmzTfpy9e5EoecU5edm9qediTLk7wiEQIB5IgRNcDwFNuAcb6Bn6TNPeNZQynFGgHnCmVaFNtGXX35Z5557bsL8zGaYeYpPVY+3335b5n3027ZtC1zq97//vW644YaqXo7zHRNgnnCsYWlMlw24NGJzKQQyLTCyYMJLsVjsnKA8BvVrqE6H5lil2rFjRzVs2NAqliA/BMwzrS+66CJNmTIlFAWZ4dc8AqJRo0ahyIck0iuwdu1aLV++3Oqi73++WYv+vSswNib9bGx+7iNWCxKEQIQFmCci3PwklZ6JDbhf//rXuuWWWwIr4BdwSWqwY8swTzjWMNL1RoB5wptWZqwQ23e8Dhw4UE8++aTMl8gP9jCv4jBf/jVP4Qk6zC/tiouLNWDAgIO9FOc5KsA84Wjj0pA2G3BpQOYSCIRFIK9wwiQpFvj22VOPaKS2zWtZpdylSxfekWEl5U+QzeOb0lmteUeLeRededY6R/QENmzYoC+//NKq8I/nbNWcL3cExsZjunHc6NzfWy1IEAIRFmCeiHDzk1R6ujfgtmzZomuuuab0MZRBB4+MSlKDHVuGecKxhpGuNwLME960MmOFmHe83nfffbrxxhsT5jBq1Cj95je/OajPsPbv3697771Xv/zlLxNe5/LLL9ef//xn1alTJ2EsAX4JME/41c9kVsMGXDI1WQuBkAvkFRZ/LOmYoDR/eHQTtWpaw6oS8w6u2rXtHldptSBBoRawfd55uou47rrrdM8996hmzZrpvjTXy7DA5s2btWTJEqssPl2wTTMWb08Ue0dRfu7oREH8HYGoCzBPRP0OqHr96dyAMx/OPfPMM8rLy0v4yKibb7659DHb2dnZVS+SFZwRYJ5wplUk6pkA84RnDc1QOQsWLNCPfvQjff755wkzuOqqq3T33XercePGCWO/CTCbb4899ljpIyUTPXrSnPPSSy/pnHMCHzxlfW0C3RJgnnCrX+nMlg24dGpzLQQyLDCqsHh2XOoZlMbQ45qoWSO7DbhevXqx6ZHhnqbz8lOnTtWwYcNkHvNQ0WEet/DKK6/oqKOOqnJqtu+bMxvB5jEQPXsG3tpVzocFwiewdetWLVq0yCqxmUt2aOr8rYGxMcX+NDZ/yHVWCxKEQIQFmCci3PwklZ6uDbiSkhL9/e9/L/3127JlyxJmbx5PdfHFFyeMI8AvAeYJv/pJNe4IME+406swZ2q+aGPe8TZixAirNI888kjdddddOvnkk5WVlRV4zrp160q/7Pu73/3Oau3zzz9f48aN4xUZVlr+BTFP+NfTZFXEBlyyJFkHAQcE8gqLzScPhwWlet6Jh6hh3WpW1fTt21fVqtnFWi1IUGgFzFB755136vbbbw/MMdmPbjIf0J155pkJv2nGS45De+ukNDHzq8z58+dbXWPesp36cPaWwNh4PP7kuIKhl1gtSBACERZgnohw85NUeqo24My8Yj782L17tz799NPSb6wnelfLNyUdffTRpb+Ua9++fZKqZBlXBJgnXOkUefomwDzhW0czV4/t+9nKZjhkyJDS99ufcMIJatasmWrU+P9fRN+1a1fpU1bMqy7M++ZtvsBjzjOvx3jxxRd12mmnZQ6CK2dUgHkio/yhvjgbcKFuD8khkFyBkYUTNsUUaxi06o9OOkT1atttqh1++OGKxfjHSHK7FM7VbF9uXFRUVPpi4mQdZpC+4oorSoffoGP48OGlw3GjRo2SdWnWcUDAfMA6Z84cq0wX/Xun3v88eANOMU0oGp17ttWCBCEQYQHmiQg3P0ml22zAJelS1suYLxnl5+fz+ElrMX8CmSf86SWVuCXAPOFWv8Ke7bx58/TTn/5UU6ZMyUiq5j105kvLvBojI/yhuCjzRCjaEMok+OQ8lG0hKQSSL3D+889nN5mXs0dS4EstLjmthWpWT/yPBvNT/f79+yc/UVYMpcDLL7+sc889NzC3VD0K0mysXXnllYHXNt82M5t0gwcPDqUfSaVGYO/evZo1a5bV4svW7NZbn24KjI1J747Nzz3ZakGCEIioAPNERBuf5LLDtgFnZphnn31Wffr0SXKlLOeCAPOEC10iR98EmCd862g46nn//fd12WWXWf9qLVlZn3322aWPnmzevHmylmQdBwWYJxxsWppSTvwpe5oS4TIIIJBagcsLxjesFasW/OmzpJ+e2ULZWYn/0VC9enU+pEhty0KzuvkZ/bXXXqtHH300MCfzy7f77rtPOTk5Sc3d/MLJPEvdfKMt6LjuuutKn8/ON86Syh/qxcx7AmfMmGGV48oNe/X6JxsSxMY+LcofcqTVggQhEFEB5omINj7JZYdtA+7BBx8s/bIPT3ZIcqMdWY55wpFGkaZXAswTXrUzNMWYR1G/++67+tnPfpa2TTjzCOtHHnlE5ss8HNEWYJ6Idv+Dqk/8KTt2CCDghcDVv3qlTcmB7K8C/4EQk674YUuremvVqqWePXtaxRLktoDtBthLL72kc845J+nF7tmzRzfddJPuv//+wLVT9Qu8pBfEgkkV+Oyzz6zWW7d5n179cH1gbFxaOC4/t6vVggQhEFEB5omINj7JZYdpA+7qq68u/QJPnTp1klwly7kkwDzhUrfI1QcB5gkfuhjeGqZNmybzBV0zb6TyGDhwYOmrMLp25X9CptLZpbWZJ1zqVvpyZQMufdZcCYGMClx9x8TuJSXxuUFJ1KiepUtPs/vJvPmQolu3bhmtiYunXsB8g8z8qs08zzzoOO644/T000+rbdu2KUnqrbfesnqZ8b333qsbbriBb7CnpAvhXNT8As580yzRsXn7fr34/rpEYauK8nNbJQri7whEWYB5IsrdT17tYdmA+5//+Z/S97WYR1lzRFuAeSLa/af69AswT6TfPGpXXL16tW699VY9/PDDKSnd/MrOzBAtWrRIyfos6qYA84SbfUt11mzApVqY9REIiUBeQfFRiinwbbR1c7J14cnNrDI2H1R06dLFKpYgdwVWrVqlSy+9VJMnTw4s4uabb9Ydd9yh7OzAVwweNIRtHsOHDy/9BlqjRo0O+lqc6JaAeQecedZ6omPH7gN65u21icK2F+Xn8ilsIiX+HmkB5olItz9pxWd6A65x48YaM2ZM6WMneXR10trq9ELME063j+QdFGCecLBpDqZcUlKid955p/Tf+R988EFSKjjyyCN111136eSTT1ZWVlZS1mQRfwSYJ/zpZTIrYQMumZqshUCIBUYWFg+OSYG7KI3qVdO5JxxiVUXDhg3VsWNHq1iC3BWw+eWZ2YwdP368Bg8enLJCbX+Jl45cUlYkCx+UgHlE6u7duxOeu3dfXI9PWp0wrig/l9kooRIBURZgnohy95NXe6Y24MzG21VXXSXz2MnDDjsseQWxkvMCzBPOt5ACHBNgnnCsYY6nu3//fk2ZMkXmna/ms4tt27ZVuqIhQ4aUzg+DBg1K+nvvK50MJ4RWgHkitK3JaGJ8yJRRfi6OQPoERhQUD8uKaXzQFZs3qqHc45pYJdWkSRO1a9fOKpYgNwVs3712xhln6IknnlDTpk1TWqh5lnZubq7Mr+GCDvOsd/MuF77RntJ2hGbx+fPna8eOHQnzicelv70efO+YRdiAS0hJQMQFmCcifgMkqfxUbcCZL+L069fvvz4Y69u3b+m7WQYMGKAePXqoRo0aSaqCZXwSYJ7wqZvU4oIA84QLXfIzR/O/Hc1jAj/55BN9+umn+vLLL0v/77LHMcccU/poyWOPPVZHHXWUzCzBU3b8vB+SXRXzRLJF/ViPDTg/+kgVCCQUGDVm4k/i8fgTQYGtD6mpM45qnHAtE9CsWTO1adPGKpYgBBBAIFUCixYt0tatW62Wf/j1VSqJB4eyAWdFSVCEBZgnItx8SkfAYwHmCY+bS2mhFGCeCGVbSAoBBKoowDxRRUBPT2cDztPGUhYC5QXyCieOkuIPBMm0b1FLgwfYvTurZcuWatWqFdAIIIBARgW++OILbdq0ySqHJyat0Z59JYGxG2bvqvbCCxccsFqQIAQiKMA8EcGmUzICERBgnohAkykxVALME6FqB8kggECSBJgnkgTp2TJswHnWUMpBoCKBvDHFNymu3wQJdWmdoxP6NrRCbN26tZo3b24VSxACCCCQKgHzyJANGzZYLf/sO2u1fVfw3lp29Zymf7nlFLsFra5KEAJ+CTBP+NVPqkEAgf8vwDzBnYBAegWYJ9LrzdUQQCA9AswT6XF27SpswLnWMfJF4CAFRhYU3xGL6bag03t1qKtjutezukLbtm1T/s4vq0QIQgCBSAssX75ca9eutTJ4+R/rtXHbvsDYrHhJ5wcKzl5stSBBCERQgHkigk2nZAQiIMA8EYEmU2KoBJgnQtUOkkEAgSQJME8kCdKzZdiA86yhlINARQIjx0y8LxaP/zxIqH/nuhrQxW4DrkOHDryEltsNAQQyLrBy5UqtWrXKKo8JH63X2k3BG3DxkqwjxxWe9anVggQhEEEB5okINp2SEYiAAPNEBJpMiaESYJ4IVTtIBgEEkiTAPJEkSM+WYQPOs4ZSDgIVCYwqnPhQXPErgoSO6l5PfTrUtULs3Lmz6tevbxVLEAIIIJAqgdWrV2vFihVWy7/5r01avnZ3YGwsK3bq2NuHTLZakCAEIijAPBHBplMyAhEQYJ6IQJMpMVQCzBOhagfJIIBAkgSYJ5IE6dkybMB51lDKQaAigbyCic8pFr8gSOgHvRuo22G1rRC7deumOnXqWMUShAACCKRKYN26dfrqq6+sln972iYtXZVgA06xC8bmD3nBakGCEIigAPNEBJtOyQhEQIB5IgJNpsRQCTBPhKodJIMAAkkSYJ5IEqRny7AB51lDKQeBCjfgCotfl3RmkNBJ/RuqY6scK8QePXooJ8cu1mpBghBAAIGDENi4caOWLl1qdeYHMzdrwfJdiWJHFOXn/jVREH9HIKoCecwTUW09dSPgtQDzhNftpbgQCjBPhLAppIQAAlUWYJ6oMqGXC7AB52VbKQqB7wqMLCj+IBbTD4JsTj+ysdo0q2nF17t3b9WoUcMqliAEEEAgVQJbtmzR4sWLrZb/ZO5WzV66Izg2XvKLooKz77FakCAEIijAPBHBplMyAhEQYJ6IQJMpMVQCzBOhagfJIIBAkgSYJ5IE6dkybMB51lDKQaAigbzC4hmS+gYJnXVMY7VsYrcB169fP2VnZwOOAAIIZFRg27ZtWrhwoVUOny3cpumLtgfGxqRfj83PvcVqQYIQiKAA80QEm07JCERAgHkiAk2mxFAJME+Eqh0kgwACSRJgnkgSpGfLsAHnWUMpB4GADbglkjoECQ0/vqma1K9uhThgwACrOIIQQACBVArs3LlT8+bNs7rErC92aMq8rYlixxbl516dKIi/IxBVgbzCYuaJqDafuhHwWIB5wuPmUlooBZgnQtkWkkIAgSoKME9UEdDT09mA87SxlIVAeYG8wuK1kg4JkrlgUDPVr5P4V23ml2/mF3AcCCCAQKYF9uzZo9mzZ1ulMf+rnfrnrC3BsXE9W1SQe5HVggQhEEEB5okINp2SEYiAAPNEBJpMiaESYJ4IVTtIBgEEkiTAPJEkSM+WYQPOs4ZSDgIVCeQVTtwlxWsFCV18SnPl1MxKiGje/WbeAceBAAIIZFpg//79+vzzz63S+GLlbr0zfVNgbCwWf2Ps6KFnWi1IEAIRFGCeiGDTKRmBCAgwT0SgyZQYKgHmiVC1g2QQQCBJAswTSYL0bBk24DxrKOUg8H0CP7vp1Xo16mQlfO7aZac3V/VqiTfgcnJy1KNHD7ARQACBjAuUlJRo+vTpVnksX7dHb07dmCj2k6L83GMTBfF3BKIowDwRxa5TMwLREGCeiEafqTIcAswT4egDWSCAQPIFmCeSb+rDimzA+dBFakAggcCIO99ombV/38pEUFee1TJRSOnf69atq65du1rFEoQAAgikWmDatGmKx+MJL7N64x5N/DjRBlx8blH+0J4JFyMAgQgKME9EsOmUjECEBJgnItRsSs2oAPNERvm5OAIIpFiAeSLFwA4uzwacg00jZQQqK3BNwWtdDsRKFgSdl50d00/PaGG1dIMGDdSpUyerWIIQQACBVAuYR1CaRz0kOjZs3afxH6xPEBZfXpQ/9LBEa/F3BKIowDwRxa5TMwLREWCeiE6vqTSzAswTmfXn6gggkFoB5onU+rq4OhtwLnaNnBGopMCoMRMHxOPxT4NOq1UjSz85tbnVyo0bN1b79u2tYglCAAEEUi0we/ZsmZcdJzq27tyv599dFxgWlzaPy89tlGgt/o5AFAWYJ6LYdWpGIDoCzBPR6TWVZlaAeSKz/lwdAQRSK8A8kVpfF1dnA87FrpEzApUUyCsoHqSY3g06rV7tbP3opGZWKzdt2lRt27a1iiUIAQQQSLXAvHnztHPnzoSX2bWnRE9NXhMcF9OBotG51RIuRgACERRgnohg0ykZgQgJME9EqNmUmlEB5omM8nNxBBBIsQDzRIqBHVyeDTgHm0bKCFRWIO+O14aopKQ46Lwm9atr+PFNrZZu3ry5WrdubRVLEAIIIJBqgQULFmj79u0JL7P/QFyPvrE6YVxRfi7zUUIlAqIowDwRxa5TMwLREWCeiE6vqTSzAswTmfXn6gggkFoB5onU+rq4Oh8wudg1ckagkgIjC1+7KKaSp4NOa9G4hoYc28Rq5VatWqlly5ZWsQQhgAAC/4+9O4GyoyzzP/67HbKSjYQdWZQdgiyCso64gAhpCDq4osI4kg6o4+hfndEx3R3HZZxxGTcaxriM4s6WDoLICAIiQQEHAUFEBQWEJCBLIGvf/3mwemzae6ueqltVt5ZvncPxHPPWW+/7eerefk49930ra4Ff//rXevTRR12X+cIlD0S2owAXSUSDmgqQT9Q08EwbgZoIkE/UJNBMs+sC5BNdDwEDQACBDAXIJzLELWnXFOBKGjiGjUAcgUVLlp/RbDbPCTtnp62n6NhDfK892nHHHbX11r7tKuOMk7YIIIBAEoHf/va3evjhh12nfunSP2rTSDO0LQU4FyWNaihAPlHDoDNlBGokQD5Ro2Az1a4KkE90lZ+LI4BAxgLkExkDl7B7CnAlDBpDRiCuQN/g8ndJzf8IO+85203Riw/yFeB22WUXzZ3rWy0Xd6y0RwABBOIK3HPPPVq1apXrtK/94EGtXT8S2nbiqglTPvOZ49e5OqQRAjUSIJ+oUbCZKgI1FCCfqGHQmXJXBMgnusLORRFAICcB8omcoEt0GQpwJQoWQ0UgqUDf4HC/pIGw8/faaZqO3G+W6xK77rqrZs+e7WpLIwQQQCBrgT/84Q968MEHXZf59pUr9diTG0PbbtxsZNsvvP8kX4euq9IIgWoIkE9UI47MAgEEWguQT3BnIJCPAPlEPs5cBQEEuiNAPtEd9yJflQJckaPD2BBISaBvcNl/SI13hXX33OdM1yvjxz4AACAASURBVPP3nuG64h577KEZM3xtXR3SCAEEEOhA4IEHHtD999/v6uHCa1Zp9WMbQts2ejbb6+wPvPxOV4c0QqBGAuQTNQo2U0WghgLkEzUMOlPuigD5RFfYuSgCCOQkQD6RE3SJLkMBrkTBYqgIJBVYOLDsnEajcUbY+QftMV0H7e4rqu29996aNm1a0uFwHgIIIJCqwEMPPaTf//73rj4vuX61Hli9PrwAN9I87OzBE693dUgjBGokQD5Ro2AzVQRqKEA+UcOgM+WuCJBPdIWdiyKAQE4C5BM5QZfoMhTgShQshopAUoG+wWVflxqvDTv/0H1mat6zN3ddYt68eZo8ebKrLY0QQACBrAXs/W+2z7rnuPxnj+jeB9eGNm02e15+zsAJl3n6ow0CdRIgn6hTtJkrAvUTIJ+oX8yZcXcEyCe6485VEUAgHwHyiXycy3QVCnBlihZjRSChwKLB4WVNqTfs9L/Zf7b2eNZU1xX2339/bbbZZq62NEIAAQSyFnjkkUf0m9/8xnWZK29+RHffH1GAU/N15/Sf+A1XhzRCoEYC5BM1CjZTRaCGAuQTNQw6U+6KAPlEV9i5KAII5CRAPpETdIkuQwGuRMFiqAgkFehbMnylmjo67PyXHLSFnr3dFNclDjzwQPX09Lja0ggBBBDIWuCxxx7TXXfd5brMtb94VHfc+2RE28aZQ/3zz3Z1SCMEaiRAPlGjYDNVBGooQD5Rw6Az5a4IkE90hZ2LIoBATgLkEzlBl+gyFOBKFCyGikBSgb7B4Z9Jel7Y+cc9f46etVX0tpKNRkMHHXRQ0qFwHgIIIJC6wJo1a3THHXe4+r3hjsd1y91PhLZtSu87p7/3I64OaYRAjQTIJ2oUbKaKQA0FyCdqGHSm3BUB8omusHNRBBDISYB8IifoEl2GAlyJgsVQEUgqsHBw+M6GtEfY+b2Hz9U2W0yKvIRtPWlbUHIggAACRRF46qmndPvtt7uGc/NdT+jGXz0eVYD793P6e9/j6pBGCNRIgHyiRsFmqgjUUIB8ooZBZ8pdESCf6Ao7F0UAgZwEyCdygi7RZSjAlShYDBWBpAJ9g8P3S9ou7PxX/s1W2mJG9HvdJk+erHnz5iUdCuchgAACqQusX79ev/jFL1z93vrbNbr+9sei2v7XUH/vGVGN+HcE6iZAPlG3iDNfBOolQD5Rr3gz2+4JkE90z54rI4BA9gLkE9kbl+0KFODKFjHGi0ACgb7BYVvuMT3s1Ne8eGtNnzohsvdp06Zp7733jmxHAwQQQCAvgU2bNunnP/+563K/+v2TuvqWRyPaNr4z1D//Va4OaYRAjQTIJ2oUbKaKQA0FyCdqGHSm3BUB8omusHNRBBDISYB8IifoEl2GAlyJgsVQEUgicMbA8LSehtZEnfuGY7fR5Ik9Uc00Y8YM7bFH6G6WkX3QAAEEEEhb4MYbb3R1+dsH1up/bnokvG1TVwwN9B7j6pBGCNREgHyiJoFmmgjUXIB8ouY3ANPPXIB8InNiLoAAAgUQIJ8oQBAKNAQKcAUKBkNBIAuBvoHvb63G+gej+v6747dVTyP6K2H27Nnaddddo7rj3xFAAIFcBW6++WaNjIxEXvO+let06Q0PR7Rr/Gyof/4hkZ3RAIEaCZBP1CjYTBWBGguQT9Q4+Ew9FwHyiVyYuQgCCHRZgHyiywEo2OWjn7YXbMAMBwEE4gmc8cHv7dozsunXUWf9/Qmhr4j7v9Pnzp2rXXbZJao7/h0BBBDIVeCWW27Rhg0bIq/54CPrNXzd6tB2DenXZ/f37h7ZGQ0QqJEA+USNgs1UEaixAPlEjYPP1HMRIJ/IhZmLIIBAlwXIJ7ocgIJdngJcwQLCcBBIW+AtA5ccMKExcnNYvxM369GbXraN69Jbb721dtxxR1dbGiGAAAJ5Cdx2221au3Zt5OUeeWKjzv/Ryqh2q4b6e7eKasS/I1AnAfKJOkWbuSJQXwHyifrGnpnnI0A+kY8zV0EAge4KkE90179oV6cAV7SIMB4EUhZYtGT5Uc1m8+qwbqdO7tHrX+orwG233XbafvvtUx4l3SGAAAKdCdxxxx1asybydZdas3ZE3/ifiF15G1o3tLh3Smcj4mwEqiVAPlGteDIbBBBoLUA+wZ2BQLYC5BPZ+tI7AggUQ4B8ohhxKMooKMAVJRKMA4GMBBYNLnt5U43vhXU/a/MJOuXorV0j2GGHHWTvgeNAAAEEiiRw77336vHHH48c0roNI/rq5ZGvxdRQfy85UqQmDeokQD5Rp2gzVwTqK0A+Ud/YM/N8BMgn8nHmKggg0F0B8onu+hft6jxcKlpEGA8CKQv0LVn2KjUb3wrrdqvZk3TSEXNTvjLdIYAAAsUTaEpaeskDkQOjABdJRIOaCZBP1CzgTBcBBEIFyCe4QRBIJkA+kcyNsxBAoJoC5BPVjOv4WVGAq0ecmWWNBRYOLntzQ40vhBFsN3eSTjiUAlyNbxOmjkCtBL5AAa5W8Way6QiQT6TjSC8IIFAdAfKJ6sSSmeQnQD6RnzVXQgCBcgiQT5QjTp2MkgJcJ3qci0AJBM7oX/aOnp7GJ8OGuvM2U3TMwVuUYDYMEQEEEOhc4Cvff1AbNo6EdsQKuM6d6aFaAuQT1Yons0EAgc4FyCc6N6SH+gmQT9Qv5swYAQTCBcgnqn+HUICrfoyZYc0FFi0Z/pdmUx8MY9hth6k6+gDe61bzW4XpI1Abga9f8aCeXBdegBtpavNzB3qfrA0KE0UgQoB8glsEAQQQeKYA+QR3BALxBcgn4ptxBgIIVFuAfKLa8bXZUYCrfoyZYc0F+gaG/00NvSeMYZ+dN9fh82bWXIrpI4BAXQS+c9VKPbpmY/h0J+hZQ//Se19dTJgnAlEC5BNRQvw7AgjUTYB8om4RZ75pCJBPpKFIHwggUCUB8okqRbP1XCjAVT/GzLDmAn2Dw5+XtCiMYf9dp+uQvWbUXIrpI4BAXQQuvnaVVj66IXS6ExrNeZ9bfOJtdTFhnghECZBPRAnx7wggUDcB8om6RZz5piFAPpGGIn0ggECVBMgnqhRNCnDVjyYzRKCFwMKBZV9tNBqnhuEcvOd0HbAbBThuIAQQqIfA91Y8rPtXrQud7MhI86hzB0+8th4izBKBaAHyiWgjWiCAQL0EyCfqFW9mm44A+UQ6jvSCAALVESCfqE4s282EFXDVjzEzrLnAwiXDFzaaWhDGcPi8Wdpn52k1l2L6CCBQF4Ef3PiI7vnj2vDpNpu9QwMnLq+LCfNEIEqAfCJKiH9HAIG6CZBP1C3izDcNAfKJNBTpAwEEqiRAPlGlaLaeCwW46seYGdZcoG9w+ApJLwljOPqA2dpth6k1l2L6CCBQF4Grfv6Ifn1feAGu0Wi84ezF879WFxPmiUCUAPlElBD/jgACdRMgn6hbxJlvGgLkE2ko0gcCCFRJgHyiStGkAFf9aDJDBFoI9A0Or5D0/DCclz5vC+2y7RT8EEAAgVoIXHfbY7r9d2tC59pU8+3n9J/4mVqAMEkEHALkEw4kmiCAQK0EyCdqFW4mm5IA+URKkHSDAAKVESCfqEwo206EFXDVjzEzrLlA3+Dw7ZL2DmN4+QvmaIctJ9dciukjgEBdBH525+P6+a+fiJhuY/FQ//wP1sWEeSIQJUA+ESXEvyOAQN0EyCfqFnHmm4YA+UQaivSBAAJVEiCfqFI0W8+FAlz1Y8wMay7QNzh8r6Qda87A9BFAAIFYAo2GPnH24t53xTqJxghUWIB8osLBZWoIIJCZAPlEZrR0XFIB8omSBo5hI4BAVwXIJ7rK3/HFKcB1TEgHCBRbYOHg8CMNaXaxR8noEEAAgWIJNKUvndPf+3fFGhWjQaB7AuQT3bPnygggUF4B8onyxo6RZyNAPpGNK70igEC1Bcgnyh1fCnDljh+jRyBUoG9g2WlqNL4gaQJUCCCAAAKxBFY2mzq/0WhcNNQ///uxzqQxAhUTIJ+oWECZDgII5ClAPpGnNtcqtAD5RKHDw+AQQKDYAuQTxY5P6OgowJU4eAwdgTCBvoGLB9To6UcJAQQQQKBDgYbeO7S492Md9sLpCJRSgHyilGFj0AggUEQB8okiRoUx5SRAPpETNJdBAIHqC5BPlC7GFOBKFzIGjEC0QN/g8MmSLohuSQsEEEAAAY9As6lTzhno/a6nLW0QqIoA+URVIsk8EECgKALkE0WJBOPIU4B8Ik9troUAAnUQIJ8oV5QpwJUrXowWgUiBNw9cNmdiY8PqyIY0QAABBBCIJTCy2cTtz33/cQ/EOonGCJRUgHyipIFj2AggUHgB8onCh4gBpihAPpEiJl0hgAACYwTIJ8pzO1CAK0+sGCkCLoG+weHHJM1wNaYRAggggEAcgY1D/b0T45xAWwTKKkA+UdbIMW4EECiBAPlECYLEENMRIJ9Ix5FeEEAAgRYC5BMluS0owJUkUAwTAY/AwsHh5Q3pBE9b2iCAAAIIJBL40VB/79GJzuQkBEoiQD5RkkAxTAQQKLMA+USZo8fYXQLkEy4mGiGAAAKdCJBPdKKX07kU4HKC5jIIZC2waHD43U3pY1lfh/4RQACBugs0pY+c09/7vro7MP9qCpBPVDOuzAoBBIonQD5RvJgwovQEyCfSs6QnBBBAIEyAfKL49wcFuOLHiBEiEClwxpKLXtDTnHB9ZEMaIIAAAgikItBQY/7Z/fMvSaUzOkGgIALkEwUJBMNAAIHaCJBP1CbUtZoo+UStws1kEUCgAALkEwUIQsgQKMAVOz6MDoFIgVNO+faEufOmboxsSAMEEEAAgVQFNjQnzl06cNzDqXZKZwh0SYB8okvwXBYBBGovQD5R+1ugUgDkE5UKJ5NBAIESCZBPFDdYFOCKGxtGhoBLoG9w+A5Je3oa77PzNB0+b5anKW0QQACBWgpcd+ujuv2eJ71zf3yov3emtzHtECiyAPlEkaPD2BBAoGwC5BNlixjjTUuAfCItSfpBAAEEJPKJatwFFOCqEUdmUVOBvsHhcyW9xTP97eZO0gmHzvU0pQ0CCCBQa4FLVzys+1atcxk0Go3Lzl48/+WuxjRCoKAC5BMFDQzDQgCBUguQT5Q6fAw+gQD5RAI0TkEAAQQiBMgnyn+LUIArfwyZQU0F+gaHXy/pa57pT508Qb2Hz9XMaRM8zWmDAAII1FpgzdoRLfvxStn/+o7G4qH++R/0taUVAsUSIJ8oVjwYDQIIVEeAfKI6sWQm0QLkE9FGtEAAAQSSCJBPJFEr1jkU4IoVD0aDgEvgjP5lO/X0NO5xNZZ07MFbaKdtpnib0w4BBBCovYCtgLNfmrmPngkvGfrA8T90t6chAgUQIJ8oQBAYAgIIVFqAfKLS4WVygQD5BLcCAgggkK0A+US2vln3TgEua2H6RyADgb4lwxvVlGs52yF7zdD+u07PYBR0iQACCFRbwN4FZ3uuew9eeuyVol1RBMgnihIJxoEAAlUWIJ+ocnSZmwmQT3AfIIAAAtkLkE9kb5zVFSjAZSVLvwhkJLBwcPiHDelFnu5322Gqjj5gtqcpbRBAAAEEWgjEfOnxQ0P9vdsAiUAZBMgnyhAlxogAAlURIJ+oSiSZx3gB8gnuCQQQQCA/AfKJ/KzTvBIFuDQ16QuBjAX6Bof7JQ14LrPlrIk68fAt1dPjaU0bBBBAAIF2AnFeetxs6qJzBnpPRhOBIguQTxQ5OowNAQSqKkA+UdXI1nde5BP1jT0zRwCB7gmQT3TPPumVKcAlleM8BHIWOHNw+YtG1HS9X2jChIZOPHyu5s6cmPMouRwCCCBQPYG4Lz1uNhrvPmfx/P+ongQzqoIA+UQVosgcEECgjALkE2WMGmNuJ0A+wb2BAAIIdEeAfKI77p1clQJcJ3qci0BOAmd9+Iq5mzY8tcp7Odt20raf5EAAAQQQSEcg7kuPe5qNIz4/MP+6dK5OLwikI0A+kY4jvSCAAAJJBcgnkspxXpEEyCeKFA3GggACdRQgnyhX1CnAlStejLamAn1Lhu9VUzt6pn/AbtN18J4zPE1pgwACCCAQQ4CXHsfAomkhBcgnChkWBoUAAjUTIJ+oWcArOF3yiQoGlSkhgEDpBMgnyhMyCnDliRUjralA3+Dw1yS93jP9nbeZomMO3sLTlDYIIIAAAgkEYr70+N6h/t6dE1yGUxBIXYB8InVSOkQAAQQSC5BPJKbjxC4LkE90OQBcHgEEEBgjQD5RjtuBAlw54sQoayrQNzj8FknneqY/c/PNnn7v25RJPZ7mrjYPrF6vB1avc7WlEQIIIFAmgYP2SL5SOM5Lj6XGN4b657+uTDaMtXoC5BPViykzQgCBYgiQTxQjDowiHwHyiXycuQoCCNRPgHyi2jGnAFft+DK7EgssXDK8f6Opn3unMP+wudp2ziRvc1c7K8Bdcv1qV1saIYAAAmUR2G7uJJ1w6NzEw4370mM19bahgd7PJr4gJyLQgQD5RAd4nIoAAgiECJBPcHvUSYB8ok7RZq4IIJCnAPlEntrduRYFuO64c1UEQgVOG7hyypTGE095mY6YN0t77zzN29zdjgKcm4qGCCBQIoFOE1ybatyXHo80Nh167uIFK0rExFArIEA+UYEgMgUEECisAPlEYUPDwFIWIJ9IGZTuEEAAgTEC5BPVvx0owFU/xsywhAKLBpdf31TzBZ6h77PLNB2+7yxP09htKMDFJuMEBBAogUAaCa5Nk5celyDYNR8i+UTNbwCmjwACmQqQT2TKS+cFEiCfKFAwGAoCCFROgHyiciH9qwlRgKt+jJlhyQQWDg5/rCG92zPstL6k212LApwnCrRBAIGyCaT53Rnzpcd3DvX37lU2L8ZbTgHyiXLGjVEjgEB5BMgnyhMrRppcgHwiuR1nIoAAAh4B8gmPUrnbUIArd/wYfcUEFg0uP6Gp5nLPtKZO6tGJR2ypGdMmeJonakMBLhEbJyGAQMEF0kxwbaqXrnj46S0pPUdT+tI5/b1/52lLGwSSCpBPJJXjPAQQQMAvQD7ht6JlOQXIJ8oZN0aNAALlEiCfKFe8koyWAlwSNc5BIAOBMwcu3m2k0XOXt+tjD5mjnbae7G2eqB0FuERsnIQAAgUXSDvBXbN2RMt+vEpr1m5yzbypxt+f0z9/qasxjRCIKUA+EROM5ggggEBCAfKJhHCcVgoB8olShIlBIoBABQTIJyoQxIgpUICrfoyZYUkE+gaHV0ua4xnuIXvN0P67Tvc07agNBbiO+DgZAQQKKpB2gmvTtBVwthLOe4w0Nh167uIFK7ztaYeAV4B8witFOwQQQKAzAfKJzvw4u9gC5BPFjg+jQwCB6giQT1Qnlu1mQgGu+jFmhiUQ6BscvkDSyZ6h7r7DVL3wgNmeph23oQDXMSEdIIBAAQWySHBtmrff86TsnXDeY0Nz4tylA8f5q3bejmlXWwHyidqGnokjgEAXBMgnuoDOJXMRIJ/IhZmLIIAAAk8LkE9U/0agAFf9GDPDggssWrL8Hc1m85OeYc6dNVEnHbGlenL65FoB7oHVvvcaecZPGwQQQKAoAgftMSOToVgBzgpxzuN/h/p7D3C2pRkCoQLkE9wgCCCAQP4C5BP5m3PFbAXIJ7L1pXcEEECglQD5RLXvi5we41cbkdkhkFSgb2D4aDV0ped8K7qddOSWmjtzoqc5bRBAAAEEuiTwvRWrdf+q9b6rNxufHxqYf5avMa0QaC1APsGdgQACCFRPgHyiejEt+ozIJ4oeIcaHAAIIxBcgn4hvlvYZFODSFqU/BJwCZ3zosu16Nm6439lcLzpgtnbdYaq3Oe0QQAABBLoksGbtiC6+dqWeXDfiHcGpQ/2953kb0w6BsQLkE9wPCCCAQDUFyCeqGdeizop8oqiRYVwIIIBAZwLkE535pXE2Bbg0FOkDgQQCfYPDv5A0z3PqAbtN18F7ZrNdmuf6tEEAAQQQiCdw36p1unSF//VuI41Nh567eMGKeFehNQIS+QR3AQIIIFBdAfKJ6sa2aDMjnyhaRBgPAgggkJ4A+UR6lkl6ogCXRI1zEOhQYOHg8GcbkmvLsZ23naJjnrdFh1fkdAQQQACBvAXsXXD2TjjvsaE5ce7SgeP8VTtvx7SrrAD5RGVDy8QQQACB/xMgn+BmyFqAfCJrYfpHAAEEui9APtG9GFCA6549V66pQN/g8Oslfc0z/ZnTNtNJR87V5Ik9nua0QQABBBAomIAV4CzRdR7XD/X3HuZsS7OaC5BP1PwGYPoIIFArAfKJWoU718mST+TKzcUQQACBrgqQT3SHnwJcd9y5ak0F3rJk2SETmo0bvNOff9hcbTtnkrc57RBAAAEECihgW1Halg++o/Hxof75/8/XllZ1FSCfqGvkmTcCCNRZgHyiztHPZu7kE9m40isCCCBQZAHyifyjQwEuf3OuWFOBt/V/b+aGnpEHpeYUD8ER82Zp752neZrSBgEEEECgwAL20uOLrl2pp9aNeEd56lB/73nexrSrlwD5RL3izWwRQACBUQHyCe6FNAXIJ9LUpC8EEECgPALkE/nHigJc/uZcsaYCCweGv99o6FjP9PfdZZoO23eWpyltEEAAAQRKIMBLj0sQpJIMkXyiJIFimAgggEAGAuQTGaDWtEvyiZoGnmkjgAAC0tM79NhKOO8x0th06LmLF6zwtqfdMwUowHFHIJCDwKIly9/XbDY/5LnUdnMm6YTD5nqa0gYBBBBAoEQCMV96vH5Dc+J2SweO82fFJbJgqMkEyCeSuXEWAgggUCUB8okqRbM7cyGf6I47V0UAAQSKJEA+kV80KMDlZ82Vaiqw6IPDC5ojutAz/ckTG1pw5FaaMW2CpzltEEAAAQRKJhDnpccNNa48u3/+i0s2RYabkQD5REawdIsAAgiUUIB8ooRBK8iQyScKEgiGgQACCBRAgHwinyBQgMvHmavUVGDhwEX7NBoTbvNO/2WHzNGOW0/2NqcdAggggEAJBS65frUeWL3eOfLGh4b65/+LszHNKipAPlHRwDItBBBAoAMB8okO8Gp6KvlETQPPtBFAAIEQAfKJ7G8PCnDZG3OFmgqccsq3J8ydN/VXkp7jIXj+XjP03F2ne5rSBgEEEECgxAK89LjEwevC0MknuoDOJRFAAIESCJBPlCBIBRoi+USBgsFQEEAAgQIJkE9kHwwKcNkbc4WaCvQNLPuSGo3TPNPffYepeuEBsz1NaYMAAgggUAEBXnpcgSDmNAXyiZyguQwCCCBQQgHyiRIGrUtDJp/oEjyXRQABBEogQD6RbZAowGXrS+81FehbMvxWNfUZz/TnzpyoBUduqUYKn8Z4y4Y9o6MNAggggIBH4IRD52q7uZM8Tf+vTayXHjcaj24Y2ew5SweOezjWRWhcagHyiVKHj8EjgAACsQXIJ2KTcYJDgHzCgUQTBBBAoEIC5BPFCmYKj/yLNSFGg0C3BRYOXnJMQyOXe8ZhRbeTj9xSc2ZO9DSPbEMBLpKIBggggEAmAkkSXBtInJceS7p0qL/3+EwmQKeFEyCfKFxIGBACCCCQuQD5RObEtbsA+UTtQs6EEUAAAZFPFOsmoABXrHgwmpILnNG/bKeensY93mm86MDZ2nX7qd7mke0owEUS0QABBBDIRCBpgmuDifXd3RwZHBo4aSCTSdBpYQTIJwoTCgaCAAII5CpAPpErd+UvRj5R+RAzQQQQQKClAPlEsW4MCnDFigejKbnAosHha5rSkZ5pHLjbdD1vzxmepu42sR7iunulIQIIIIBAlEAnCa699PjCa1Zq7fqRqMuM/vupQ/2953kb0658AuQT5YsZI0YAAQTSECCfSEORPkYFyCe4FxBAAIF6CpBPFCvuFOCKFQ9GU2KBhYPLPtpQ472eKey8zRQdc/AWnqax2lCAi8VFYwQQQCA1gU4SXBsELz1OLRSl74h8ovQhZAIIIIBAYgHyicR0nDhOgHyCWwIBBBCorwD5RLFiTwGuWPFgNCUVWDQ4fHpT+qJn+NOnTtDJR22pyRN7PM1jtaEAF4uLxggggEBqAp0muDaQ2+958ul3wjmPBzc0J+6zdOC4h53taVYCAfKJEgSJISKAAAIZCpBPZIhbo67JJ2oUbKaKAAIItBAgnyjWbUEBrljxYDQlFDhzYPnhI43mj71Dn3/YXG07Z5K3eax2FOBicdEYAQQQSE0gjQTXBvPjWx/VL+950jWuRqNxwdmL57/S1ZhGhRcgnyh8iBggAgggkLkA+UTmxJW/APlE5UPMBBFAAIFIAfKJSKJcG1CAy5Wbi1VN4KwPXzF344anbmtI23jmduR+s7TXTtM8TRO1oQCXiI2TEEAAgY4F0kpwbSCX/GS1Hnh4vW9MzZHBoYGTBnyNaVVUAfKJokaGcSGAAAL5CpBP5OtdtauRT1QtoswHAQQQSCZAPpHMLauzKMBlJUu/tRDoW7L8W2o2X+WZ7D47T9Ph82Z5miZuQwEuMR0nIoAAAh0JpJngrlk7oguvWam160e8Yzp1qL/3PG9j2hVPgHyieDFhRAgggEA3BMgnuqFenWuST1QnlswEAQQQ6ESAfKITvfTPpQCXvik91kSgb3D5B6TmEs90bctJ23qSAwEEEEAAAY/AfavW6dIV/te7jTQ2HXru4gUrPH3TplgC5BPFigejQQABBKokQD5RpWiGz4V8oj6xZqYIIIBA3gLkE52JU4DrzI+zayrQN7DsVWo0vuWZ/uSJDZ181FaaPnWCpzltEEAAAQQQeFrgtt+t0U9ue8yp0fjdhuZmz1s6cJy/aufsmWbZCZBPZGdLzwgggAACfxYgn6j+nUA+Uf0YM0MEEECg2wLkE8kjQAEuuR1n1lRg4ZLh/RtN/dw7/eOeP1fP2mqStzntEEAAAQQQ+D+BH9/6qH55z5M+kaa+PjTQ+3pfY1p1W4B8otsR4PoIIIBAfQTIJ6oba/KJ6saWmSGAAAJFEyCfSBYRCnDJ0HzFAwAAIABJREFU3DirpgKnDVw5ZUrj8eukxoEegufvNUPP3XW6pyltEEAAAQQQaCmw/Cer9ceH1/t0miODQwMnDfga06pbAuQT3ZLnuggggEB9Bcgnqhd78onqxZQZIYAAAkUXIJ+IHyEKcPHNOKPGAn2Dy4ek5kIPwW47TNXRB8z2NKUNAggggAACbQXWrB3RBVc/pHUbml6lU4f6e8/zNqZd/gLkE/mbc0UEEECg7gLkE9W7A8gnqhdTZoQAAggUXYB8In6EKMDFN+OMmgosHBh+Z6Ohj3umP3fmRC04cks1+IR5uGiDAAIIIBAhwEuPq3OLkE9UJ5bMBAEEECibAPlE2SLWfrzkE9WJJTNBAAEEyiZAPhEvYpQH4nnRuqYCiwaXn9BUc7ln+lZ0O/moLTVnxkRPc9oggAACCCDgEojz0uOmdMfG5sQjlg4c97CrcxrlIkA+kQszF0EAAQQQCBEgnyj/7UE+Uf4YMgMEEECg7ALkE/4IUoDzW9GypgJnDly820ij5yZJMzwELz5wCz1n+ymeprRBAAEEEEAglsC1v3hUd9z7pPec84b6e0/1NqZdtgLkE9n60jsCCCCAgF+AfMJvVbSW5BNFiwjjQQABBOorQD7hiz0FOJ8TrWossHBweHlDOsFDcMBu03Xwnq46nac72iCAAAIIIPBXAsPXrdKDj2zwyTRHBocGThrwNaZVlgLkE1nq0jcCCCCAQFwB8om4YsVoTz5RjDgwCgQQQACBPwuQT0TfCRTgoo1oUWOBRUuGP95s6p0egp23maJjDt7C05Q2CCCAAAIIJBZ4+qXH16zUuvUj3j5OHervPc/bmHbpC5BPpG9KjwgggAACnQmQT3Tm142zySe6oc41EUAAAQTCBMgnou8PCnDRRrSoqUDf4LKFUmPIM/0Z0ybo5CO31KSJPZ7mtEEAAQQQQKAjAV563BFfrieTT+TKzcUQQAABBGIIkE/EwOpyU/KJLgeAyyOAAAIItBUgnwi/OSjA8eFBoIVA38Dw0WroSi/OiUdsqa1nT/Q2p12JBW761eMlHj1Dr4LAQXuwzW0V4pjGHG797Rpdf/tj3q5u3tCc+NKlA8c97D2Bdp0LkE90bljVHsgnqhrZ8syLfKI8scp6pOQTWQt33j/5ROeGVe2BfKKqkS3PvMgnyhOrrEdKPtFemAJc1ncf/ZdO4IwPXbZdz8YNVnzb0zP4I/ebpb12muZpSpsKCFiCe9NdT1RgJkyhjAIH7T5dJLhljFx2Y+alx9nZdtoz+USngtU+n3yi2vEt+uzIJ4oeofzHRz6Rv7n3iuQTXql6tiOfqGfcizJr8omiRKI44yCfaB0LCnDFuUcZSUEE+pYs/5aazVd5hrPPLpvr8H1neprSpiICJLgVCWRJp0GCW9LAZTzsZdet0kOPbPBdpTkyODRw0oCvMa06ESCf6ESv+ueST1Q/xkWeIflEkaPTvbGRT3TPPuzK5BPFjEtRRkU+UZRI1HMc5BP1jHvUrMkn/lqIAlzUXcO/10qgb3B4iaQPeCa93dzJOuHQOZ6mtKmQAAluhYJZwqmQ4JYwaDkM2V56fP6PHtL6jU3v1U4d6u89z9uYdvEFyCfim9XtDPKJukW8WPMlnyhWPIoyGvKJokTiL+MgnyheTIo2IvKJokWkXuMhn6hXvL2zJZ+gAOe9V2hXQ4G+weHXS/qaZ+qTJ/Xo5CO31PSpEzzNaVMhARLcCgWzhFMhwS1h0HIa8n0r1+nSG/yvdxtpbDr03MULVuQ0vFpdhnyiVuFOPFnyicR0nJiCAPlECogV7YJ8ojiBJZ8oTiyKPBLyiSJHp/pjI5+ofoyTzpB84plyrIBLeidxXqUE3rJk2SET1PiJmnJV1F52yBztuPXkShkwGZ8ACa7PiVbZCJDgZuNalV7jvPS4ocaK9c3Njl86cJy/alcVqAznQT6RIW7FuiafqFhASzYd8omSBSzn4ZJP5Aze4nLkE92PQVlGQD5RlkhVc5zkE9WMa1qzIp/4iyQFuLTuKvoprcDb+r83c0PPpkslHe6ZxCF7zdD+u073NKVNBQVIcCsY1BJNiQS3RMHq0lCvvuVP+tXvn/Je/byh/t5TvY1pFy5APsEdEkeAfCKOFm3TFiCfSFu0ev2RT3QvpuQT3bMv45XJJ8oYteqMmXyiOrHMaibkE3+WpQCX1R1Gv6URWDg4/MWGdLpnwLvtMFVHHzDb05Q2FRUgwa1oYEsyLRLckgSqy8Mcvm61HnxkvW8UzZHBoYGTBnyNaRUmQD7B/RFHgHwijhZt0xYgn0hbtJr9kU90J67kE91xL+tVySfKGrlqjJt8ohpxzHoW5BMU4LK+x+i/4AKLBpe/t6nmRz3DnDNzok4+akuq1h6sCrchwa1wcEswNRLcEgSpAEO0lx5/90cPacPGpnc0pw71957nbUy7vxYgn+CuiCtAPhFXjPZpCpBPpKlZ3b7IJ/KPLflE/uZlvyL5RNkjWO7xk0+UO355jZ58ggJcXvca1ymgwKIPDi9ojuhCz9Bsqegr/mYrbTFjM09z2lRYwBJcDgS6KXDQHjO6eXmuXRKB3z+0Vt//6SPO0TbWjjQ2Hn3u4gUrnCfQbIwA+QS3QxIB8okkapyTpgD5RJqa1e2LfCK/2JJP5GddpSuRT1QpmuWcC/lEOeOW96jrnk+wBWXedxzXK4TAwoGL9mn0TLhMTe3oGdCLDtxCu24/xdOUNggggAACCBRCgJceZx8G8onsjbkCAggggEB3Bcgnsvcnn8jemCsggAACCHRXoM75BAW47t57XL0LAqec8u0Jc+dNuVRqHOO5/AG7TdfBe7LixGNFGwQQQACBYglc/b9/0q/+8JR3UOcN9fee6m1c93bkE3W/A5g/AgggUB8B8onsYk0+kZ0tPSOAAAIIFEugrvkEBbhi3YeMJgeBvoHhz6iht3outdM2U3TswVt4mtIGAQQQQACBQgpc/ONVWvmnDb6xNUcGhwZOGvA1rncr8ol6x5/ZI4AAAnUTIJ/IJuLkE9m40isCCCCAQDEF6phPUIAr5r3IqDIS6Fsy/FY19RlP9zOmTtDJR22pSRN7PM1pgwACCCCAQCEFnnhqk86/eqU2bGx6x3fqUH/ved7GdWxHPlHHqDNnBBBAoN4C5BPpx598In1TekQAAQQQKLZAHfMJCnDFvicZXYoCCwcvOaahkcu9Xc4/bK62nTPJ25x2CCCAAAIIFFbgDyvX6bIbHnaNryn9qdnYdNy5ixescJ1Qs0bkEzULONNFAAEEEPg/AfKJ9G4G8on0LOkJAQQQQKBcAnXLJyjAlev+ZLQJBc7oX7ZTT0/PpVJzH08XR8ybqb133tzTlDYIIIAAAgiUQuCW3zyhG375uGusDTVWrG9udvzSgeN8VTtXr+VvRD5R/hgyAwQQQACBzgTIJzrzs7PJJzo3pAcEEEAAgXIL1CmfoABX7nuV0TsFFg4MX9hoaIGn+d47T9MR82Z5mtIGAQQQQACBUglcc8ujuvP3T3rHfN5Qf++p3sZ1aEc+UYcoM0cEEEAAgSgB8okoofB/J5/ozI+zEUAAAQSqIVCXfIICXDXuV2YRIrBwcNlHG2q814O0zZxJ6j1srqcpbRBAAAEEECilQB1fepxGoMgn0lCkDwQQQACBqgiQTySLJPlEMjfOQgABBBCopkAd8gkKcNW8d5lVILBocPj0pvRFD8ikzRp6xd9spelTJ3ia0wYBBBBAAIFSCjz+5Eadf/UqbdzU9I7/1KH+3vO8javYjnyiilFlTggggAACnQiQT8TXI5+Ib8YZCCCAAALVFqhDPkEBrtr3cK1nd+bA8sNHGs1LJc30QBy0+3RPM9oggAACCCBQCYGb7nrCO4+HRxqbjj938YIV3hOq1I58okrRZC4IIIAAAmkLkE/4RMknfE60QgABBBCop0CV8wkKcPW8pys/67M+fMXckQ1PXdqUDqn8ZJkgAggggAACGQs01FixvrnZ8UsHjns440sVqnvyiUKFg8EggAACCJRcgHyC5xMlv4UZPgIIIIBAAQTKlk9QgCvATcMQ0hfoGxheqob+Lv2e6REBBBBAAIF6CjSbzXPPGThxYZ1mTz5Rp2gzVwQQQACBPATIJ/JQ5hoIIIAAAghUW6BM+QQFuGrfi7Wc3Rn9y47t6Wl8v5aTZ9IIIIAAAghkKNBoNA4+e/H8GzO8RGG6Jp8oTCgYCAIIIIBAxQTIJyoWUKaDAAIIIIBAFwTKkk9QgOvCzcElsxVYNLj8bU01P53tVegdAQQQQACBGgo0m6cPDZz45TrMnHyiDlFmjggggAACXREgn+gKOxdFAAEEEECgUgIlyScowFXqrmMyJnBG/7J39PQ0PokGAggggAACCKQs0BwZHBo4aSDlXgvZHflEIcPCoBBAAAEEqiBAPlGFKDIHBBBAAAEEuitQknyCAlx3bxOunoHAog8uP7E50rw4g67pEgEEEEAAgXoLNPWioYHeq+qAQD5RhygzRwQQQACBrgiQT3SFnYsigAACCCBQKYGS5BMU4Cp11zGZUYG+weFvSzoFEQQQQAABBBBITeA7Q/29r0qttxJ0RD5RgiAxRAQQQACBsgmQT5QtYowXAQQQQACB4gmUJp+gAFe8m4cRpSTQNzj8M0nPS6k7ukEAAQQQQKC+Ak19cWig9811BCCfqGPUmTMCCCCAQCYC5BM8n8jkxqJTBBBAAIFaCZQsn6AAV6u7s36TXTS4/ISRhnZujGzaun6zZ8YIIIAAAgh0JtDomXC/RvSbswfmX9FZT+U+m3yi3PFj9AgggAAC3RUgn/izP/lEd+9Dro4AAgggUG6BsuYTFODKfd8xegQQQAABBBBAAAEEEEAAAQQQQAABBBBAAAEEEEAAgYIJUIArWEAYDgIIIIAAAggggAACCCCAAAIIIIAAAggggAACCCCAQLkFKMCVO36MHgEEEEAAAQQQQAABBBBAAAEEEEAAAQQQQAABBBBAoGACFOAKFhCGgwACCCCAAAIIIIAAAggggAACCCCAAAIIIIAAAgggUG4BCnDljh+jRwABBBBAAAEEEEAAAQQQQAABBBBAAAEEEEAAAQQQKJgABbiCBYThIIAAAggggAACCCCAAAIIIIAAAggggAACCCCAAAIIlFuAAly548foEUAAAQQQQAABBBBAAAEEEEAAAQQQQAABBBBAAAEECiZAAa5gAWE4CCCAAAIIIIAAAggggAACCCCAAAIIIIAAAggggAAC5RagAFfu+DF6BBBAAAEEEEAAAQQQQAABBBBAAAEEEEAAAQQQQACBgglQgCtYQBgOAggggAACCCCAAAIIIIAAAggggAACCCCAAAIIIIBAuQUowJU7foweAQQQQAABBBBAAAEEEEAAAQQQQAABBBBAAAEEEECgYAIU4AoWEIaDAAIIIIAAAggggAACCCCAAAIIIIAAAggggAACCCBQbgEKcOWOH6NHAAEEEEAAAQQQQAABBBBAAAEEEEAAAQQQQAABBBAomAAFuIIFhOEggAACCCCAAAIIIIAAAggggAACCCCAAAIIIIAAAgiUW4ACXLnjx+gRQAABBBBAAAEEEEAAAQQQQAABBBBAAAEEEEAAAQQKJkABrmABYTgIIIAAAggggAACCCCAAAIIIIAAAggggAACCCCAAALlFqAAV+74MXoEEEAAAQQQQAABBBBAAAEEEEAAAQQQQAABBBBAAIGCCVCAK1hAGA4CCCCAAAIIIIAAAggggAACCCCAAAIIIIAAAggggEC5BSjAlTt+jB6BugvMlPQGSR+RNGMcxuclvUvS2rojMX8EEEAAAQQQQAABBBBAAAEEEEAAAQQQQACBfAUowPm8N5f0WUmnRTS/QtIbJT3g6zZWq6mSPilpYayz/I1vlrRS0sOSfiHpl5Ls//uDpI3+blq2fL2kr3XYx9jT75F0l6QRSU9KuknS3ZKuS2m8KQ6VrpwC9l00R9J+kp4n6WBJW0raXdLOzj7GN1ss6YMJz+U0BBBAAIHyCxQhfyu/IjNAAAEEEEAAAQQQQAABBBBAAIFEAhTgfGz7SvqOpL0dzV8p6QJHu7hNsi7AtRuPFbu+LmlI0r1xBx20T7sAFzYMKx5+XNJ3Ja1JOF5Oy09gJ0mvkXRqUHxL88onSVqWZof0hQACCCBQKoEi5G+lAmOwCCCAAAIIIIAAAggggAACCCCQngAFuGhLM/rHoKgT3Vr6sqS3ZlD86VYBbnTOtjLOVhR9QdI6D8SYNnkW4EYv+1NJ75D0E0nNmOOlefYC2wefK1vROX7ryDSu/r+SXi3pzjQ6ow8EEEAAgdIJFCV/Kx0cA0YAAQQQQAABBBBAAAEEEEAAgXQEKMBFO24n6b8lvTS66dMtbPvJBZJucLb3Nut2AW50nP8p6f0xC4zdKMDZeK1oeJakb1GE895mmbfrkfQKSf8qac8Mr/ZhSf0pbJ+a4RDpGgEEEEAgQ4Gi5G8ZTpGuEUAAAQQQQAABBBBAAAEEEECgyAIU4KKjc4yky6ObPaOFvXdqUNKmmOeFNS9KAc7G+E/BikDvu+G6VYCzsVKES/Em7LCrzSS9KXiXYRar3kaHt0LS6cF7DDscMqcjgAACCJRUoCj5W0n5GDYCCCCAAAIIIIAAAggggAACCHQqQAEuXHCypI9JentM6CskvTFYDRfz1LbNi1SAe1zSGZK+6ZxcNwtwNkTbjvC1FGSc0cqmmX3XWAzsXYJZFt+WS/qApJ9nMw16RQABBBAogUCR8rcScDFEBBBAAAEEEEAAAQQQQAABBBDIQoACXLjqvpK+I2nvBPivlHRBgvPanVKkApyN8UpJb5B0n2OO3S7A2RBtG9G3SXrMMV6apC9gn6EvSXpBil1bIdgKbXdLujb47y5JIyleg64QQAABBMonUKT8rXx6jBgBBBBAAAEEEEAAAQQQQAABBFIRoAAXzviPkj6RUPrLkt4a811pYZcqWgHOxvr3kpY6fIpQgLNizcmS/scxXpqkK2ArET4k6V0R3drqNfvvJkm/k/SEpKfSHQq9IYAAAgjUQKBI+VsNuJkiAggggAACCCCAAAIIIIAAAgi0EqAA1/6+2CIoLlnRJsnxgKQFkm5IcnKLc7wFuFMlnRfzmvZurtmSDpF0pqT5zvO/KuksSVbcCjs8BbhzJNkDs7CCi43Tti/cXNJBkl4TjNW7peGnJb1H0jrn/GiWjsDBkr4raec23dnqxP6g6JbOFekFAQQQQKCuAkXL3+oaB+aNAAIIIIAAAggggAACCCCAQO0FKMC1vwVeIunCDt9X9UFJg5I2pXCnZVmAGzs8W61kRbxPOuZu71Z7taQ7I+aXVgFu/GXs/j1c0uck7e8wvk7S6yTd42hLk3QEJgTFNXsv2/jDCrdWdP2KpI3pXI5eEEAAAQRqLlC0/K3m4WD6CCCAAAIIIIAAAggggAACCNRXgAJc69hbEepjkt7e4a1xlSQrPt3fYT92el4FOLuWrTSzwuH7HON+oaSrI9plVYAbvWyc94t5xuuYNk2cAtsF7997aYv2/yTp4xTfnJI0QwABBBCIEihi/hY1Zv4dAQQQQAABBBBAAAEEEEAAAQQqKkABrnVgny3pG5JeEBL30XefvTni3nilpAtSuH/yLMDZcJ8v6SJJVkAJOzxbXmZdgLP72N5Hd67D2TNeRzelbGJbdx4g6QhJh0naVtKh42Ziq9J+Lmm1pJ9K+lnwv48knHG7lQi27eTbJD2WsF9OQyCpgG1PZ9vt2upZ2x51e0kHjuvsYUm2wvfB4DNwffC5WJP0ojU8b9T56MB79zHb0I5+z9wt6VpJV0j6vaSRjJ0mSdpP0lGS7McYti3u2Njb6ui7JN0cjMu2kLZ7oJnxuPLs3n5gs6ukI4P/zMBWkM8ZNwgzWBl8Duxvwo9zilGnFkXM3zqdE+cjgAACCCCAAAIIIIAAAggggEBJBSjAtQ6cFdW+EBFTK6zZcX5Euy9LequkTh/c5l2A20rS1yW1Wrk0dsqeglbWBTgbj+ehm7VbLMm2Bk3zmBu8d+9laXbq6MuzBah9xs3GVnO+ocVDVsdlnn7Hn23H+glJt8R8GG1bTNp544/jJV3a4v/fWtKLJZnlXuMKhFYEuUPS9yX9UNJDnsFHtOlW7Ozhtz3Qbnd4Pu9J7mUrgti7G8N+XOB5H6NtKbokZPyee3P86Z7vCc/3Tath9QTF53+QZO/19L43cmxfVpQzu0/l+L7C50r6piRb5Rt2/DJ4J6Z9Pj2H9Wc/MonauvdiSQuDIpSnX3O2e6svgfM1koYk2TU7/Xs5fqz2OT8tKPq3exdlu/mNfvfZFsZhBULPZ9ZjmKRN1PeJ9TkzWJG/KChCJrmOxeg/JS0v8LtUi5i/jVrbj1+s4Bx2JPleTxJLzkEAAQQQQAABBBBAAAEEEEAAgRwEKMD9NbL9at9Wt9lD2nbH6NaS9u/nSbJf+Lc7HpC0QJL9kr6Tw/twL+kD6vFj8xYmPNfzPFj3PPQP87MH6vYuOCsyhR1ZPNzyWnUS/1bnRhU57J45M3gHW5KCw/hrWiHuM5I+Kj1dlIs6pgUPa2114thj/Nas9j1khYZ3xnhob9f/blAE+l3UQEL+vVuxi3pg7vm8x72XbWu2D0l6V4SX57NYpgKcrez5Z0n/r4P7ZOypVogze/uRxrqU+mzXjX027PvTCn9Rh3dVqa2EtXd8viWiQ1sNZtcOKxSP7cJW19qPG+ZHDTTi323lrW1/bEX2TlfE2T1vP5axeO3Z4bi+KOn9kv7Yph/PZ7bDIbQ9Pez7xO4h+1GDbfcbVXD1js8KcO8OfhDhPSePdkXN30bnTgEuj7uAayCAAAIIIIAAAggggAACCCBQIAEKcH8dDHtAYitzwgoW9pDR3pFmR78kexgddoy239RB7L0P9zwFMc8wbJWArYCzbdrCDs/18ijAeX3iFi08Vt0q4oQV4OwhuxVbbMVP2sd/SbL3t1khIuxot4ry80ERaG3wbsNOioQ2hn8NVs48lWCi3YpdNwpwxwZFy6hibJUKcNsEReNTEtwbUacMBO8KTXLfRfU99t/ts2zvJLXPSdRhP0CwH4W02zLR/ua/Nvi8RN0H7wlWr0b93bItDe073la6jt/GMGq8Yf9uhf4PO4v9rfqx+dl3oG11m9ZhxUhbEXhbiw69f4PSGsvYftp9n1i8Xx38OCXN2Ni1V0g6S9KNWUwoYZ9Fzd9Gp0MBLmFgOQ0BBBBAAAEEEEAAAQQQQACBsgpQgHtm5CY4Cmq28ublY1YFeN6VZltXvU6SrShIengf7nkKYp4xtHt31/hz7T06V0d0mEcBblawIuVvI8ZShwKcPRC3VU72ADurwx6MW/F5Y8gFbAvJb7fY7sxWt3wkKHL/myTbEq3Tw1sUHH+duhTg7H1/tmLrBAd0VQpwcQpXDpaWTc4IXLN+R5htGfmliK1DbYBWlLcCm21J2erw9vOdoNAU9e5HW2FmK1ft+yCLI+nn2opN9v0XtcovyZit8HR6C2Pv3+gk14w6p10Bzv4+f2XMu/ei+on771cGq87vi3tiBu2LnL+NTpcCXAaBp0sEEEAAAQQQQAABBBBAAAEEiixAAe6Z0fG8R8zeB2PvGBl9MOnZ8siuYttgXdDBzeB9uJdGAc67RVnUFoij082jAGfbi33LscWWPSy27dfSPLpVxGnn713p1ImBZ2vVdg8b7R69KMaqHu84rWhgq10e9J4gqVuxy3MFnD2YtvveVlF5jioU4Oxvm219eq5nwh20sWKMFbx+20Ef3lNfE8wnauWarTC11Wvj36PmLUh63yeXR6HfbNrNp52b/a20e93evZrV0Wq7T+/f6CzG1Or7ZIdg69IXZXHBMX3ajz3sb2rWReioaRQ5fxsdOwW4qCjy7wgggAACCCCAAAIIIIAAAghUTIAC3DMD6ikUtXrYZFtSDUXcG18OHgiOfyjqvaW8D/c6LcDZQ1p7t4utboo6vHPyuHoe+rcbj93Hb5f0qagBS7KH2FaoS/PoVhGnVQHOCsJmmcWWe+PNooqZtvXZN1tAv0zS1s73WsWNU9yH9d2KXZ4FuIODrSdtW1nP4fksFv0dcLtI+poke+Cd9XGSpGVZX0SS9x1+tkrbVuaN/ezF2XoyahvL0anavO3ddFEFwTRobMtbe4dZ2Ipbu06ceXY6rvGrH71/ozu9bqvzx3+fxPmb2Ol47F2cVux+tNOOOjzfk2d0K38bnRoFuA6DzOkIIIAAAggggAACCCCAAAIIlE2AAtxfImaFp89KOi0kiHdJsi0ObxnXZl9JtvrGtvdqd3hWDIXdP96He3EKcD2SbOtG+98dJR0WbK11iPNG9q7q8zwY8zz0bzcs7zZbFoPeDN5Z060iTqsCnGfr0Dsl/XvwrsM/ShoJYO0es60KFwTbz9mqwrAjKmbt4m7vsrKi9f7O+yxuM++7q6zfbsUurwLczOAdaG+MgRgVV+uq6AU4W6VsW26GHT8NtkK1LXTtXYKjK3imS7IC3iuCdyhGvTsri21t243bu6rJVuZZIc3+Ztnh3XrSW8COU+A0Z/txxA8krQ6+b+y7Zj9JfcHf1KginhUVbT4XR8TUOy7rz+5z257xV5LWB38H7fvPtpi2H6FEff+N337R+zc6xkfR3XT898l2kmyV3ktDemhlYM1tZaN9L74geO+g/WAi7PCuhHdPJkHDoudvo1OiAJcguJyCAAIIIIAAAggggAACCCCAQJkFKMD9JXqed7m1W/FlKxNsyytbhRV2fFDSoKRNCW6abj7cazVcW/Fh79d5yDGXrApwVji0h6W2MiLqYakN87LgIe4qx5izauJ5ABeniDp2nJ77sN37i8bP1x7YfyOiSPZ9SRZbe6je6vhHSZ9o8Q9WCLUHxK2O0Yf11vdoUcSKxIcHxZCoh8HWp71r0cb1Y0cQPQW4uAUWz/2eRwHOvt9tLLZKKc74IVacAAAgAElEQVRR9gKcZ1tgK+RYEThqu9IXByvp2t2v5urxiuMf1dYzJuvDvhffHxSWPFsyer8bbEtTK3JHvffNCjxW6LfvgHYrv+0etc/25xwF+ai/OdaXfefYvMMOKxidJcnezdpu20QrdNqYbJVf2GErv5ZGBazFv3u2TI77vTP2MlY8Pj9kXBYbK37ad3zY1pHe7aijvs8SEMU6pej52+hkPH//O4l7LDQaI4AAAggggAACCCCAAAIIIIBA9gIU4P5sbA8UbctFW9URdoQVRqIeeFm/nbwvqEgFOCtwvEnSj5y3qKcg4XmIbQbTgu0LbVu9V0ma7xyDNSvCu2o8D+CSFuBsi8GvBw+0W7HYQ1dbwXm5w8y+G+zhvRWN2x03Blt6/rpNg6hVUuNPs9U3do4V3lodVmC0bd8+5Nj2rtU7mlr1WeUC3O5B8c1WssQ5PJ/FqNgmWRXj+Z7wfDaeJ2k4pMjrfceZmXm+dy8JCvuj7wWNY52krffda6OrxmwO9i68sFVmrbatbDc2T/HIzvVuG2lt5wUrFqPu1bCCl2fVV5y/XZ4fISTdftFjmLQQM0nSR4NiZLsYWvHUcp6oLT3tfPubdWnE/ZPF1s7ez0YZ8rfRuXj+/ieNu9eLdggggAACCCCAAAIIIIAAAgggkKMABbg/Y3se3EUVz7aXdJ6koyPi5922cXw3ngfBedw63l/Ojx2L58F61mNPUhDIYkyeB3CeIkO7sdl9MrqF3rMk7SFpL0m7BtvR2SpN73sIo+IWZRpVpBk7B+/Wd3GKD55iY1ULcN73hbW6j8pegLM52WfAVu/sJskK07Y1oW15aP9rWyHGWYkcdR9HrQTN4ntkm2DlXdQKLVttOvo3Lmwco6vl1jkG225la5LP89hzPO+Uu1CSbS/aqth5jOPHBe8LVqt7VqF7CjvttqWOYsyyAGfXtu9JK7jalpr2d8AKnJbnHBhsO326pNuiBhn8u2esnfzNcg6jbbMy5G+dzpHzEUAAAQQQQAABBBBAAAEEEECgpAIU4P4cOM/qtU8H2261e0DpeVhn12q3jWXULVSEApytTHpnUGj0/HJ+dE5RhZyouafx7++QZDEM224rjetE9ZF1AS7q+nH+PSpuaRXgbAWRrWyx99F5Dius2JZ69i65sMPzWatqAe5YSbY6J+rdWq38qlCA89xH3jZFLMDZ2O27xH70YQXGTo7x7zIL68u2g7V361lxu90RZ4Xh2D48f+PsByC27fD47WXt76+t1v3nkHElKZZZUe/fJK2UZN93VtC8VdKfJP1O0hOSnkqA7ylqFWUllGes3SzAlSF/S3CLcAoCCCCAAAIIIIAAAggggAACCFRBgALcn1dJfFbSaREBtQfatnIi7PC8h8Qe4C2QdEPMG8jzcDJml7GaLw+2rLo5QRErqpATayAJGn8neN9TXlvEhQ2x6AU4e6/ejsE9aitNbNVQuyOtAlySVaHPlfRNSbZNXLvDCgGnRKz0qGIBzla9WJHkhASfFTuFAtyfVxDZ6lG7N+1zEFbk6sYKOIuT/f22Fa2fShhnOy3OtrTWPmp7T2sT9WOVsOF6V7F9ZFwnnsJg0u0iO+Bte6qnqNXtApy9S/Go4F2vUVs9d6sAV5b8LYt7iD4RQAABBBBAAAEEEEAAAQQQQKAEAhTgJHuQbw/m7H1J7Y4rJL0x+PV7WFjtgdVSSSdHxN5+qR9nCzTrrlsFOCu8fU6SrZLwbE/WaurdLMDZSgl7gH5nQT6PRSvAWcHNCjb2Tr2XSXqJJHs47DnSKMB5P1vjx2NbLNoqOCtAhB1RD4arVoCzlUC2StVsWh32Ob5fkn0m2x11LMBZwc226jtckv3YwrYS9q4s61YBzuI3U9Jngr9Pns/s+Da2us/eF+Zd0ez5Lo/6zIWNM+o9lnbuVyWdFRQPR/uyrUatIG8FwnaH/c21/7q9CtrGV8QCnBUxbavKFwd/B14Y44bqJOYxLvNXTcuSv3UyR85FAAEEEEAAAQQQQAABBBBAAIESC9S9AGfzt/fZ2Ptvwg57SPkh54O7hZKGIvqLep9cq9PzKsD9QtIFkq6T9NM279qJe8t7HtrG7dPT3t4XZPG9x9M4pzbdLsDZigFb1XZo8JDVCg5zEs49jQJcJw/FPffVJyX9k6T1beZYtQKcFVLtBwWtike22ukN+vOPDpaExLwOBTj7scT+wQofKzTY6uUk23UaYzcLcHZ9WwX6jWA+cT7KFwcrgx90nmR/L/uD/9qdkmSbx7F9TZP0n8GWtO2ucVVQQLZC8ujhWZnXF6zudE4302bdLsBZwdneC2puturwsBg/vGgF040CXJnyt0xvJjpHAAEEEEAAAQQQQAABBBBAAIHiCtS9ALedpP+W9NKQEMXdMnJfSbblYdjWeHY5e+eVrZbzHnkV4Ow9b/8q6VxJa7yDi2jnKZSkdKmnu8liDmmNrxsFuK2DLSVfFRTd0ppLGgW410j6VsIBeVY/RG07V6UCXNRqKNtq9z2S/l8NC3D2t86KkvYZsHdGvSDhPdfqtG4X4Gxurw1++OEtItqPEt4k6UcxHDx/g+yHG6/r4EcPniJfq++dbnyvxqD7q6bdKMBZ/GxLSSuW2fa0SX940Wre3SjAlSl/6+Re4VwEEEAAAQQQQAABBBBAAAEEECixQN0LcCdKslUAYYetorItDL3vD/NujfdlSW+NUeTyPPy0eYx/EGa/dJ8d/Lrdih320NXzkNa2nny3pDtSuL/zKsBZ4e2/JH1e0r0pjDuLLvJ6UGyf7b2CGP6tM+Zx5xtVgPPE/UhJtk1oksOzXZ1tcWkFgZVtLlCVApzF27xte75Wh8XKijT2Xjxb0VuXFXC2xaqt8rRtOaO2Bk5yD9o53S7A2RhsZattO3qmcxJWiP2EpE3O9tbM/m7YdsS2irLdkYZF1P1pKzltm9DrxwzC813jeY9rDI6OmuZZgLPvOHvH7dtibKsad3LdKMCVKX+L60l7BBBAAAEEEEAAAQQQQAABBBCoiECdC3DeQllWoY67si5pAW7s+C3e9jDaHqLa9mtRhz20XyTpJ1ENI/7d83A0ziXswetjkp6UdJOkuyXdHvzXbqvBOP1n2TaPApwVXd8SrGRMc5XDeJdOC3C23amtSEpa5PUUz6LG6OljsSR7b6P38NzvUYVHz+d97LjsHZZWfGu3susMSV8IttGNKnBUZQtKK0rZ9qP/kFEBevR+SKPo5L23wtrZtrL2gxJb8Rp2WAHL7gd7Z1qcw/NZScMiyecnyTlx5p5227wKcHZPfFrSIWlPYFx/eRfgypa/ZcxP9wgggAACCCCAAAIIIIAAAgggUFSBOhfgvFtFZhk7e6hv78DyrELwPJC3sXoehNn2mF9ybsOWZKuy8Waeh6Oeh/5ZxiKvvrMuwFnx7V2SPprDhKKKW1ErFKLOj5qCpyAQdQ1PH0UvwNnDaHtHpcW91WFb4tq7KUdX8dahABd3RVjUvRb272kUnTq5vp0bd772HtLTgxWR3mvPCoq4tqK23ZGGhefvxfgCtucce9ff1d7JZtwujwKczfcrGa56G0vkyTvSJC1b/pbm3OkLAQQQQAABBBBAAAEEEEAAAQRKJFDXApzN+x8lfbzLsbKHoLYt3G8d40izAGeXi/NwLsnD2rFT8jwcpQD3F7FOHmbaNqP2/j7PNqPjbzvbwvN/gv+ukmSrJ2yr1HZHVHErqtjICrj2tp7P+2hh0LbWs3fdtYq5FdDt8zd2m8+qF+AmBFtO2paMSQ4zs/v/8sDNClX9IR2lUXRKMs7Rc5K8A87Ota16bStK77s+PfdkGhZR96etHu+VdOMYNM/fmE6+VzuJT6tzsy7ARa2IjZqPvRvQ/hb8UNLa4H21Yavm87QtY/4W5c2/I4AAAggggAACCCCAAAIIIIBARQXqWoDbIniglNU7geLcLn8fjCXqHM/DT+vD+yDMYv92SZ+KunDw77a1ma2iedDZfmwzz8NRCnB/EfPGcHwotpP035Je6ozRzZIuC1aF3CLpj5JGYjzUjirAPTcoDNnD4HZH1FaMYVPxvAMuqiBQ9hVw9s5D21ryhDZQVsyw1ZAbx/x7VIHD81mM6iPq3mg1XM/3hOezEXd1zGix4RpJVhS2QnQzhlfUPeb8OCZuZiuav+HcVnj8Rex9bueNm2+7gUwJfrQS9p6564J3LloRM8lhf5es2BlW8Gx1b0UV++P8bUwy7rjnZFmAswK0+dln1HOMLTjb3wTb0nnsVs6esXo+l56xeNqUMX/zzIs2CCCAAAIIIIAAAggggAACCCBQQYG6FuBeIunChKuE0r4N7L1NZ0my9/KEHWkX4Oxacbct+3DwYG/sw3yPh+fBuuehv+daRW+T5YPiV0g6PwLA7jOztvcA2oPXsYWG8adGxS2qyLJb8J6p54WMyVbsfSth0DwFPlsZZkXuR9tco8wFONvC1uLZbqXXlZKswHLfuLlHFc88n8WoPqLujVbhiLrf7JyoB/3e1TFWZLPCpG3R91DE/Rc1124W4Ow7/JPBOx+TfIwsTrYK+5fOk6Ms7pJkW1RaQT/JMU3Sfwaf2XbnXxEU+VaOaWCrdW3FYtjK37hbySYZv/ccT1Er6XifHRRk270PcnSMy4PvDnvHa9jfdM9Yoz6XXhdPuzLmb5550QYBBBBAAAEEEEAAAQQQQAABBCooUMcCnL0vyR5Y2+qvIhy2ndYCSTdEDCaLApxdMs774Oxhvz3Qt9VwcQ7Pg3XPQ/841yxq26wKcJ7VKRY/W73y9XEr3dpZRcUtqshiKxWswNxudZZd1x7o2/vLwgqBScdn530kuEa79yyWuQBn/rPbvOMp7LMaVUTxfBaj+oi6N1rFNOp+s3OiHvR77jkrPP+dJCtQeu67qLl2qwBnf7+tuGxbznZy2KrZt0l6zNFJGjEKu4xnVaut+PwHSU+O6chT7LctN+09ibalYrcPT1EraQHu1cEPH8LmeLak9zp++GN9eMYa9blMy7us+Vta86cfBBBAAAEEEEAAAQQQQAABBBAomUAdC3Ceh0l5h9FWsgxKalcksPFkVYCzvuO8N8zeJWUP234XA8nz0Nbz0D/GJQvbNKsC3FZBYS1s+0nbas5WW7ZbDTYe7Y3BCqF2mFFFlknBKiN732K7w7bAtKLuqpgR8z6IjXowXOYCXBjZZ4P3ez3VolFUQcnzWYzqI+reaDV2z/dEVDz3kvRtSfuF4NgPMN4fsepn9HTPlojdKsDZCtBvBj+iiPnx+avm75D0aUdB0lazDkuy7W7bHdaPvVtuXYJBnej4gcc7g1V/Y7ufFWzFaqvv2h32Xj+7x+6PMS5bUWfzscKgbb9sW5Ta377fB+9utffn2ffp2K17Pd178pAkBTjP/WqrFK1IZ9tNeg7PZyrqc+m5jqeNx83TT5ptPPlbmtejLwQQQAABBBBAAAEEEEAAAQQQKJFAHQtwbw4e1BUpTCuCbcB+GzKoLAtw1rc9lH6rEyXuVpSeB+ueh/7O4RW6WVYFOM+DyTgPdO09QvZg8Z9DND1FFntv4FBIH7ZSyx6a2/ZxcQ5P8cG21TtF0m0hHVexABe1rWBU8czzWYzqw3NvjA+L53si6kF/2p8vK8DYdq1WJG53dKMAZyv9LE52f4cd9k42Ow6PaGerAu1z+LOIdlsGq1qPC2lnnzv7UUfcbShtO00rHJ8W0ne7FeOe7yv7rrH3vv5PjC8az/dq1CrbVpfz9Bvn+3r0Gp48Ie79eozj+znqcxmDPLRpWfO3tOZPPwgggAACCCCAAAIIIIAAAgggUDKBuhXg7KHl0uAhXFiobJsqe6+OZ3uyqJB731diW4nZ2Nodngdrdm7SB2G7Bw9Wo94bY9eIWzTxPFj3PPSPsi7Dv6ddIBids+eBrt3T/yRpvQNqh+B+eFFIW0+RxbNixrY0tUKdrTDxHN53F3pW4ni2rov7INxzvx8pyVaTdvp5b3X+GcGPDNp9f0UVzzyfxag+PPfG+LF73KK+3zyfr1YrqNrFwVPojVvQ8NzjYW3s77ZtofypiI6sqGamtlr0axGr1qwrey+qfQ7Hvltt/CWs0NUfbOsadnnb7tFWwdkKMe9xUvCdE/Yet7B3OnoKRZ57e+x4PQUfG/cy7ySDdp7v67jfO9a1J0+wouzrgneARg17s2B1/vsiGkZ9LqOu4/n3MudvnvnRBgEEEEAAAQQQQAABBBBAAAEEKihQtwKcPZy9VFLYAz77hX2vpBtTirdnxYBdKuzBovfBmrXr5EGY5wHoKMslwfuH/uhw8jxYj/tg1HHZQjbxFAiSxNDzQNez0tLQvAUuT5HFszWcXXMgWIXZasvEsYG0B8JWIP9oRHS9q108bvbw2Va5eA/P/Z5VAe47QRHlkZDBRhXPPJ/FqD4898b4IXrcoj4bns+XFZqssBJmZGPbJlhlZt+LYUfeBTibo20na9sihh1WAPuEJPs7b4V3W9EadYyeE7Yd8vMlXeQo6Nk1P+7c6tMK9bbSMOoHIK+UdEGbSdi2mPY+u7BteO17oU/SNxw/sPH8CMH7nTp+yJ7vnawKcDaWMMfRsdp989pgBXNYztRp3hF1T47+e5nzt7FzuDZiwkni7jWkHQIIIIAAAggggAACCCCAAAII5CxQpwKc95f7Xw3ek2UP6tI4zNjegWUPIsOOdltrjZ7j+WV7pw/CbKXEh4ICh2funoe11o/nwbrnob9nTEVv4ykQRBUZWs3R8w44O+9sSe8NVjG268eKYWc6IL1FFk/87XJWVLPtTdt99uz+tNVddo9GPRD23k9/I+lHEXONGw/PfLMowI2ueApbWWdTjSqeeeyi+vDeG2PpPW5RsfC8r8quaUVVK061e0/ZcyT9h2O1tPWVZwHOPucWH9tKMewYv6p022BV5AkR59k99KaIz4T3b5F9jv89cG63Es7+Pr44+Pu4f8TYoorL3r+1Nsd3Szo/5N1tc4Lvo7dEjCnp+7+yKsB53gFnU7LCoa26v7XN/Oy71lbJ2WfALKKOqM9l1PlR/172/G10fp6//xTgou4G/h0BBBBAAAEEEEAAAQQQQACBEgnUqQD37OBX71G/sI/aCjJJePeVZA8P9+7gYZ73oWenD8J2CbYrswdFUYf3vUGeB+ueh/5R4ynDv3sewCWJ4ZTgIbancLY8eDD+U0m24sxWlT1L0quCwlvUypqxzlGFJGvrLRpYWxuTba1nRY2HgwvNlnSopH+Q9DJHkFu9g8rmaEU7KwpsDPqwFTODkqIesh8r6QeO64428dzvUW7ez/vYYVlRzIqYo/NrN+So4pnnsxjVRwyuxE1bjdO2qbMfUUQVmuyitlrKfhhxR7At6yRJewSriO2e8BQerJ8kxcYkk/au/mxXRLP72FZaRxWvPVvCHhz05fmuGP1M22dodVD0svt7v2A1mr17LmpMnsKgmcb5+2Wr4GyrTFvtbt+Dlg9ZzO075h2SDokIkvfvX6tusirA2bVeLembjhvsTkn/FmyfOfpda/O3HyXYj4aOcvQx2iTrolHZ87dRJ8/f/6wtY4SVpggggAACCCCAAAIIIIAAAggg0KlAnQpwnne5ZPUg1bb0+6yk0yICFradlfeBfJLizfhhxdmK0h5iv03SYyFz8xQkPA/9O73fi3C+5wFc0hh6nNM28BanXijpK45t8zodX7st5jwPvFtd+y5JViC4JcbAPHFIuwB3paQ3SLrPMc6o4pnnsxjVh2MYHTdpNU77m/Z+53aLHQ8g6CDJPZLk2t7PULtCrPd9Xja2qGKu9z10SebZ6hzvdpZxtk3sdGxRRmH9e76PkhZiPH13Ovfx59sWveYRtnVpJ9cse/42OnfP3/+kce/El3MRQAABBBBAAAEEEEAAAQQQQCAjgboU4LwFsE9Lsm0V221L1kkYXhFseRXVR7sVeHkW4OJuRWkP/u2dRM02k/MUJDwP/aPsyvDvngdwSQtwnncWpW1k71Oy2EUd3tU7Uf1E/Xu7B/VJH0pfFhS2VkVdeMy/e+73NAtwVnS0z6CtXPIcUcUzz2cxqg/PODpt026czw1WAEWtOO70+mPP9xaik17T+z66qHdzer8jbEtk+x76YciAve+KTDrn0fNslZr9XW63jeX4/vMYl2eVYNi8Pd9HSQsxcQqtncZm9Py0t+4eO64q5G+j8/H8/U8a97RiST8IIIAAAggggAACCCCAAAIIIJCiQF0KcM+XdJEk23Iu7LCVX8tS9B3b1fZBkeroiP4vlGS/9n5kXLs8C3B26ThbednKPSsA2EqQVoenIOF56J9RaHLt1vMALmkBzibyGknnOrZ080z6P4MVVR8LaRwnblkX4ezddTZW205u/OF54N1qmu+S9MmQ4nLS+z3NApytrrUCRat5txpfVPHME9OoPjz3V6dt2o3T3hf1zuBe6PQaVty01T1zI96NaR72bsJ2P0LoZBz2ubHCsr1vLOzwFM3sfO9WlJ5VlbZ1pM3bVkFncdh3kK1o9BbfRsfgfYdbkjHb37vTJdlWt0kPz/dRJ4WY3YOtWKO23PaM394pad8xSyRZv62OrHYPsGtVIX8bNfP8/e8k7p540gYBBBBAAAEEEEAAAQQQQAABBHIUqEMBzh7G9gfbI4XRXiXJCkX3Z+TvHYc9RF0g6YZx48i7AGeXj7MVpb1LyR6Utlo9SAHuL8H0PIDrpACXVpHrw5LsP3tP0+UhBb3rJL1Okr0PyXPY+Ox++ESMd2xF9WtFErv3rPDYbvWq54H3+OvYg2eLxe+iBjDu3z33e1oFOHvw/dqYxYCo4lnZC3AWjjRWQdl99T5JQ5JeGfFeLXu3mq1efjTmveJp7i2Y2efV/tZFvQMwzgrnsO/10bFbf2cEhbiod7l55mttzN6K6XZ9b2F5fN9ZFAet+HZW8N4471xatfN8H3VaiPFuWRo2D/vuf6skWwEc9W7FLH7A5M2bip6/jRp7/v53GvdO7kvORQABBBBAAAEEEEAAAQQQQACBlAXqUIDzrjyz1QWDGb7DxELn/SV3q7F0owAX50GtPTC1d2XZA7vxh6cg4Xnon/Lt35XuPA/gOinA2aTsXrGVW7YqKu4DcSukWdHh28GDfFs1au/5e2mIlhUnLoihad87Bwaft/kxzmvVdHlQdLg5YvWR54H32P7bvUvOM1zP/Z5WAc4KH1+IufKqDgU4i5OtgrLv0jM9QRvXxgqb9hmyLRhtVdu+kr4jqd22lu1+OJHg0s84xbtlpGe12tiOvSucvdubjn6m/0XSyR1O+qfBij+bU6crCu1vmH0/WVHDvgM6Ob4YFPr/2Eknwbme76NOCzEWk5dJ+lTCuf9HsPrzYUmeQlgWW3hXJX8bvWU8f/87jXsKtyddIIAAAggggAACCCCAAAIIIIBAWgJ1KMB53r1mDxlfLslWvGR5zAoelluhKuywX9nbqpbfjmnUjQKcXd77oNbatnv/kKcgQQHuL8HutABnPfVIenHw4Pkox01tnwGLwWck3TumvT14tSLGP4f08eVglUTcbeJsNZyt0niHpLiFuGsk/ZukK5zvbPQ88B6doj1wti0M7b2GUauJWrF47vc0CnBWEFrYYrvaqHDXpQBnDlaAsb8Bdv/aas6ow2L/UUlWbFk9prEVsj8XbLXbro+0f8Th/QGEt0g2ftzeFc5RWwyP7de+d2zbQ3s3pBXi4vwAwD7T9v1jRfWkq97axWYrSW8JVurtHHUTjPl3s7VtoW0VpDmMxDg3rKnn+yitQoz9Dbe+LO/wxMP87bvVVjePne8xbX5gMzpP25LzFEm3pWRk3VQlfxsloQCX4s1BVwgggAACCCCAAAIIIIAAAgiUQaAOBbgyxIExIpCVgBW5bNWObWt6aLCSZ/QBtK0as5U+3w9W+jyU1SAi+rXvoW2CFaK2YsPGu/+YLSqtKGLjtAe89pDetht7MObqGHvwbA9zbSWT9W0GY1fE3Bn0/6NgNd/YImSXWLispLAH1nGK9pOC++v44HMw9v66XtJNkr4X3F+PIZ+KgG0Deogke+/pwZJ2G/OZs8LWzyXdLekHwY9ffp9igavdBOw+OCAY02HBd83474FfS/pZUICy1Xjj38eaCk7OnYx+x54QrGa2OdsqZDts1bN9v9qKQ/tbYN+FaRUac54ml0MAAQQQQAABBBBAAAEEEEAAAQSKJUABrljxYDQIIIAAAn8RSKsAhykCCCCAAAIIIIAAAggggAACCCCAAAIIIJCrAAW4XLm5GAIIIIBADAEKcDGwaIoAAggggAACCCCAAAIIIIAAAggggAACxRGgAFecWDASBBBAAIFnClCA445AAAEEEEAAAQQQQAABBBBAAAEEEEAAgVIKUIArZdgYNAIIIFALAQpwtQgzk0QAAQQQQAABBBBAAAEEEEAAAQQQQKB6AhTgqhdTZoQAAghURYACXFUiyTwQQAABBBBAAAEEEEAAAQQQQAABBBComQAFuJoFnOkigAACJRKgAFeiYDFUBBBAAAEEEEAAAQQQQAABBBBAAAEEEPiLAAU47gYEEEAAgaIKUIAramQYFwIIIIAAAggggAACCCCAAAIIIIAAAgiEClCA4wZBAAEEECiqAAW4okaGcSGAAAIIIIAAAggggAACCCCAAAIIIIAABTjuAQQQQAABBBBAAAEEEEAAAQQQQAABBBBAAAEEEEAAAQTyEmAFXF7SXAcBBBBAAAEEEEAAAQQQQAABBBBAAAEEEEAAAQQQQKAWAhTgahFmJokAAggggAACCCCAAAIIIIAAAggggAACCCCAAAIIIJCXAAW4vKS5DgIIIIAAAggggAACCCCAAAIIIIAAAggggAACCCCAQC0EKMDVIsxMEgEEEEAAAQQQQAABBBBAAAEEEEAAAQQQQAABBBBAIC8BCnB5SXMdBBBAAAEEEEAAAQQQQAABBBBAAAEEEEAAAQQQQACBWghQgKtFmJkkAlOe/C8AACAASURBVAgggAACCCCAAAIIIIAAAggggAACCCCAAAIIIIBAXgIU4PKS5joIIIAAAggggAACCCCAAAIIIIAAAggggAACCCCAAAK1EKAAV4swM0kEEEAAAQQQQAABBBBAAAEEEEAAAQQQQAABBBBAAIG8BCjA5SXNdRBAAAEEEEAAAQQQQAABBBBAAAEEEEAAAQQQQAABBGohQAGuFmFmkggggAACCCCAAAIIIIAAAggggAACCCCAAAIIIIAAAnkJVLEA18wLj+sggAACCCCAAAIIIJCiwKCkgRT7oysEEEAAAQQQQAABBBBAAAEEEOiSAAW4LsFzWQQQQAABBBBAAAEExglQgOOWQAABBBBAAAEEEEAAAQQQQKAiApUtwP39ez5SkRAxDQQQQAABBBBAAIE6CHzhY/9MAa4OgWaOCCCAAAIIIIAAAggggAACtRCgAFeLMDNJBBBAAAEEEEAAgaILUIAreoQYHwIIIIAAAggggAACCCCAAAJ+AQpwfitaIoAAAggggAACCCCQmQAFuMxo6RgBBBBAAAEEEEAAAQQQQACB3AUowOVOzgURQAABBBBAAAEEEPhrAQpw3BUIIIAAAggggAACCCCAAAIIVEeAAlx1YslMEEAAAQQQQAABBEosQAGuxMFj6AgggAACCCCAAAIIIIAAAgiME6AAxy2BAAIIIIAAAggggEABBCjAFSAIDAEBBBBAAAEEEEAAAQQQQACBlAQowKUESTcIIIAAAggggAACCHQiQAGuEz3ORQABBBBAAAEEEEAAAQQQQKBYAhTgihUPRoMAAggggAACCCBQUwEKcDUNPNNGAAEEEEAAAQQQQAABBBCopAAFuEqGlUkhgAACCCCAAAIIlE2AAlzZIsZ4EUAAAQQQQAABBBBAAAEEEGgvQAGOuwMBBBBAAAEEEEAAgQIIUIArQBAYAgIIIIAAAggggAACCCCAAAIpCVCASwmSbhBAAAEEEEAAAQQQ6ESAAlwnepyLAAIIIIAAAggggAACCCCAQLEEKMAVKx6MBgEEEEAAAQQQQKCmAhTgahp4po0AAggggAACCCCAAAIIIFBJAQpwlQwrk0IAAQQQQAABBBAomwAFuLJFjPEigAACCCCAAAIIIIAAAggg0F6AAhx3BwIIIIAAAggggAACBRCgAFeAIDAEBBBAAAEEEEAAAQQQQAABBFISoACXEiTdIIAAAggggAACCCDQiQAFuE70OBcBBBBAAAEEEEAAAQQQQACBYglQgCtWPBgNAggggAACCCCAQE0FKMDVNPBMGwEEEEAAAQQQQAABBBBAoJICFOAqGVYmhQACCCCAAAIIIFA2AQpwZYsY40UAAQQQQAABBBBAAAEEEECgvQAFOO4OBBBAAAEEEEAAAQQKIEABrgBBYAgIIIAAAggggAACCCCAAAIIpCRAAS4lSLpBAAEEEEAAAQQQQKATAQpwnehxLgIIIIAAAggggAACCCCAAALFEqAAV6x4MBoEEEAAAQQQQACBmgpQgKtp4Jk2AggggAACCCCAAAIIIIBAJQUowFUyrEwKAQQQQAABBBBAoGwCFODKFjHGiwACCCCAAAIIIIAAAggggEB7AQpw3B0IIIAAAggggAACCBRAgAJcAYLAEBBAAAEEEEAAAQQQQAABBBBISYACXEqQdIMAAggggAACCCCAQCcCFOA60eNcBBBAAAEEEEAAAQQQQAABBIolQAGuWPFgNAgggAACCCCAQG0EdnnWdjr84P20yw7bau6cWZo8aZImTZyoxpgMdWRkROvWb9BjT6zRHx9arVvv/I2uv/k2rV23vnJOFOAqF1ImhAACCCCAAAIIIIAAAgggUGMBCnA5BP9Nf/tyHXnI/qFXsodIX7/ocv3kpls7GtFhB83T6xYcqymTJ4X2c+1P/1df+e6lHV2LkxFAID+BvXbdWW9+9XzNnjUj9KK//PXv9In/+mbbNt5+4sxs48ZN2rhp09OnrN+wQY8+9oQeXPWIfnHH3brp1jsr+ZA8jg9tsxM46dijdNzRh2qzCRNiXeRPjz6upd9arjvuvifWeaONk36O7HNy2VXX6+LLr0l03XYnbbPlHL31tL/VtlvNCe1306YR/eCaG3T+pVelev24nW2/zZY65qhDtN9eu2nm9M2fUWzz9mXfNXf/7j5def1NuvnWX3lPK3w7CnCFDxEDRAABBBBAAAEEEEAAAQQQQMAtQAHOTZW8IQW45HZVONOKoS858mAdsM/uOv97VyV+4FsFC+aQXMD7wL8bBbiwWT351FrdfNuvni44PPLo48kBOBOBFgJJC3AbNmzUsh9cq8t+dH0i1+NeeKhOPOZITZy4WazzsyrAHX3YQfrb449+evVY1HHv/Q/q34fO60phfItZM3TKCS/W/vvs9vQqtzQOWx1359336qLLr9Zv7r0/jS672gcFuK7yc3EEEEAAAQQQQAABBBBAAAEEUhWgAJcqZ+vOKMDlgFzQS9jKx+NfdJi2nDNbjz7W2YqLgk6RYeUkUNYC3CjPo4+v0fIrrtVV19+ckxiXqYNA0gKc2fz0f3+pc79+cSKm0191gg5/3n6xz82qAPe200/Rc/fa1TWedevX67vfu0pX/eQmV/u0Gh196IGa/9IjNWvG5ml1+Yx+nlq7Tj+87kZd9P2rM+k/r04pwOUlzXUQQAABBBBAAAEEEEAAAQQQyF6AAlz2xqIAlwNywS6x7x7P1knHHKWdn7Wtenp6nh5dp1ueFWyKDCdngbIX4IzLVh1dfvUNT69U4UAgDYFOCnD3/XGlBj65NNEwPvD207TTDtvGPjeLAty8PZ8jKwjaVo7e45Y77tZnvvQdb/OO273x/7N35+E3Vf3/x98ZQ+pGxgZUMmWMjBlKSCpjKaT5bpC66/pqHnyb626iQaMUDSiSTMlQEqFCQhKNSkWIzH7Xe/86vh8f5+y99jlr77PPOc99XV398dl77bUea599XOt11lrdT5dmJ57ge6lQvzfW2XCfLlomI8dOScsMP7/1jXc+AZwNRcpAAAEEEEAAAQQQQAABBBBAIBoCBHAh9AMBXAjIEbmF7mvT+dQWUr92NSlcaP+lyQjgItJJGVqNbAjglJ4QLkMfwIhWO5UAbvNfW2X4mImyaNk3vlpXr+Zx0q9HJyl5SHFf1+nJQQRwuqRju5aN9v3Yw6RSm/7aIsNGvSdfrvjW5PSkz9ElmC/qeYbUr328FCgQzj859+zZK/M+XyovjZqQdL3TeSEBXDr1uTcCCCCAAAIIIIAAAggggAACdgXCGQ2xW2ev0vbqCZcOvN/rvND+TgAXGnXabqSDjF07tHZ+4V/s4KJx60EAl7buyYobZ0sAp53x56a/nOAj6MH/rOh4GuEqkEoAl2wYdma7FtKpbXMpVKig795J9p6JbqTfPf9zRW85ulJ5X3XZvXuPvP/Rp/LWpJm+rvN78sXndJYmDWqHFr7F6rdz1y55/8P5MnbKLL9VTvv5BHBp7wIqgAACCCCAAAIIIIAAAggggIA1AQI4a5SJCyKACwE5zbdo1vAEOb9Le9HB0EQHAVyaOynDb59NAZx2xTdrfpQnXhqVscvEZfjjlDXVTyWAU4RFX62UJ4e/5cvj8vPPlsb1avq6Jnay7QCuTbOG0qNTGylaJPF3T6KKfv/zr/Lw0JGBfQb1RymntWp8wGzwpOCSuGjr39tk9HvTZfb8xUlcnb5LCODSZ8+dEUAAAQQQQAABBBBAAAEEELAtQABnWzROeQRwISCn+RYEcGnugBy4fbYFcNt37JAxE2fKzE8+y4Heo4lBCaQawK37Y4MMfmm0/Pr7eqMq6o8sbr76AtHlhpM5bAdw/ft1l3q1qiVTFQnyM9i6aQPp1rG1FC92sHHd/t62XVau/kGWr/pOVq7+Udb8uNa5Vt99tatXlROOP8Zxj+2ralJwJgb9BHAmPcs5CCCAAAIIIIAAAggggAACCGSGAAFcCP1EABcCcppvQQCX5g7IgduHHcAt+2aNPPr8G66yWqdSh5WUCmXLSI3jKsuRFctKkcKFjXtj8fJVMmTYaOPzORGB/AKpBnBbtm6TEWMny4LFy41wG9WtIX26dpQSxc2DpbwF2wzgjjm6kuhsvDKlDjOqe7yTgvgMlj+8tPy7Txc5qmI5o3pp8PbJwi+d5SK3bd/hek3t46tK99PbyJEVy8tBBv+C1T0n3502WybNnGtUlyicRAAXhV6gDggggAACCCCAAAIIIIAAAgjYETAYvrBzoxBLYQ84j6UQtS9mz18kw8dMCrFbsvtWBHDZ3b9RaF0UA7j8LhoInHf2aVL5iIpGg+N/bNgoQ0eM2zfTJQrO1CGzBFIN4Pbs2SPTZi9wlio0Obp0aCUdWjeRQgUP3P9tr/Ovj71ykEsyZDOA0yDqtJNPkoIFC5hUPe45m/7aIsNGvWd1P0Y/9dIZiKMnTJcvvlpp3AadhXhRzzOkfu3jjfaW01l1Dw0daVx+uk8kgEt3D3B/BBBAAAEEEEAAAQQQQAABBOwJEMDZs0xYEjPgQkBO8y0I4NLcATlw+0wI4LQbdHD8qr7dpMZxVTxDOF0C743x0zJuj6YceNwypokmAZyGbLv37Em4F5nJbM8YiNuSjzqTa+/eva7LLtoK4PRz9j9X9JajK5VPqa/8BpBeN9PZb/0v7CEVypb2OlXWrvtDRo6dIiu+/d7z3Pwn+HnP6F5wr42bKvO++Mr3fdJxAQFcOtS5JwIIIIAAAggggAACCCCAAALBCBDABeO6X6nZHMDpfiwn1avlLD+nA29FixSWwoUL7Wu/Du5t37FTNm7+S9b8+IvM+3yp1V/a5+++JvVrOb+K16XwDit5iDPgWqjQ/jMVdu3aLToIunnLVvn5l9+c+sz9fKnn0ldujwoBXAgfpBy/RaYEcNpNDU44Xvp27SglDynu2mu2wogcfzRyuvkmAZwua6ghTOl/HRrXynQmpn7HDbi4p5QrUypuOb/98afz/fevQw9J2Ce2nnn9rju/S3vXsE/bvOXvbVK29L9cn5Hvf/5VHh46MqXvwNgNOrVtJp3btUgYdsbO06U/R46bIvMXLUv6+dUZt5edd5Yc7tE+nZn48YLFMnzMxKTvFeaFBHBhanMvBBBAAAEEEEAAAQQQQAABBIIVIIAL1tcpPRsDOA2cTmlxohxZsVzcpbgSsepA2Po/Nzq/RJ804xMrA366B1W309tIvZrHSbGDiybVozt27pQVq76XCR98LN9+/7NnGSaDvp6F/HPCnxs3y4tvTpDlq74zvYTzclAgkwI47Z5rLuopdWsc69lTLIfrScQJLgIm72Kdmbbmh7VSs1qVuCXpj0TenjRTps9Z6GrdvFEd6XVmu4TfM8tWrpGK5crIvw4rmbAcWwGcBk+N69VynWWqwdrqH9ZKq5PquS6LqTNRx0ycKTM/+SzlZ+36y3pJzePiO8cK11mCn3z2pbP0ZarHOZ1PkVOaN/JchvP7n36Ruwe/nOrtQrmeAC4UZm6CAAIIIIAAAggggAACCCCAQCgCBHAhMGdTAFf9mKNFB7yOqlTBc3k5N1oN4n5f/6dMnPGJsx9dskebpg2kc7uWcljJEskWsd91OlCrg7DjpnzoWp7JoK9phQjgTKVy+7xMC+B6nnGKtGvZSAoUcN+figAut5/rVFtv8i7Wd+zCJSukdbMGCfZu2ysz537uLFPodrg90xqsfTjvC2lY+/jAAzid+XX5+WdLmVKHJaxubGnJr7/9Xvr16OQ5G3Xx8lUyZNjolLrD9B1lc9+5RPfU9m/cvEV+WfeH8+OWr1auyZi9JgngUnoMuRgBBBBAAAEEEEAAAQQQQACBSAkQwIXQHdkSwHVs3VROb9vUdckrv5w6aDn3s6Xy5rvTfM+GO7NdS2nf6iRnzymbx85du5w9qdwGY00GfU3rRABnKpXb55kObnvtZ2WrHK/eMP2MEMB5SfJ3NwGT50zfse/N+ES6tG8lJYofHLe4Vd/9JA88/aorttvsLl1ScdzUD+WMts0CD+BM2pw35Bp4RW+pVvUo17bZCMX03whnndZyv2Wo493U6x3l94m/8co+ckSFsrLujw3y3Y+/yNKVq+WzJSv8FhOZ8wngItMVVAQBBBBAAAEEEEAAAQQQQACBlAUI4FIm9C4gGwK47p3ayKktGnnu6+KtceAZe/bslS+Wfi3DRr9nHMK1btpAunVsbTUMzFszDeHe/3C+jJ0yK26TTAZATS0I4Eylcvs8W8GZrXK8ekP3p9IZqgcd5P41QwDnJcnf3QRM3sX6jn15zETpdVY7qVC2TNzivN7DVY6sKFf06ZJw1pmGP6Pe/UD6dO0QeABnEqjlDblM9mXTZSFNZgG69cVF55whzU+s4/rAxmbmjX5vOg92AgECOB4NBBBAAAEEEEAAAQQQQAABBLJHgAAuhL7M9ACua4fWclqrxoGEbzF+DeHmfb5UXho1wbNHKpU/XP7du4vo/4M81v+5ydmjJt7ebCaDvqZ18xr4NS2H87JbwFZwZqscL23TvaBSHfT3qgd/z24Bk3dx7B2rS6LWq1UtLsjOnbtk/PuzZfKsuXH/fkrzE529RosWKRz370u/Xi2TZ86VS87tHGgA16R+LdFwu3ix+DP5tHL6A5IJ0z52lnjWw2TJSj1P94x7eOhI4x/C5Ie46aq+cmzlI1wfOF3meeTYKc4+sBzxBQjgeDIQQAABBBBAAAEEEEAAAQQQyB4BArgQ+jKTA7jG9WpK7y4dEi7bZZPPa9ZZ7F7dT28jp518khQs6L63VKp1033qFi5ZLs+OHHdAUSaDvqb3J4Azlcrt82wFZ7bKcesN0/fGrl27ZeKMOfLutI9zu3NpfdICJu/i2Du2To1jXfclnLNwifOji3iH24zO2KyuJctXBR7A6X5uLRrVdd2D9Y8NG+W5196Rb7//eV9TdM84/Vy6Hdt37JAxE2fKzE8+890f5Q8vLQMu7inlypRyvXbDxs3y/OvjZeXqH3zfI1cuIIDLlZ6mnQgggAACCCCAAAIIIIAAArkgQAAXQi+bBHAhVGO/W5gs+6Z7q91w+flS5cgKntXTsGrDxk1OYLV42Spn1lipw0pKgxOOl0Z1akjVoytJoYIFPcvRfXRGjpsi8xctS3ju7QMulKOPcK/TX1v+li+//lZ0Ga41P6yVn3/93SlPlxGrVa2KnFinuhxZsZwUKOAe4iXaF8dk0Nezsf+cQABnKpXb59kKzmyVk6g3dGbqZeed5Xy+vA79vI8YO1kWLF7udSp/RyCugMm7OPaOPaxkCendtYMUO7ho3LK+/+kXuXvwy3H/5ja7S2d1vfHuNFm/YVOgAZyGXP0v7CEVypZ2fRr0+1MDuLxHm2YNpUcnncHnvmfq4uWrZMiw0b6fNtP3in4X3/noC77Lz6ULCOByqbdpKwIIIIAAAggggAACCCCAQLYLEMCF0MOZGsCZDGwqny7dNXvBYnl70syES1fVr1VNenY+xfPX8Vpe3r1r8nePhmcXn9tZDit5SMKeW/XdT86sNf2lvdvRsXVT6XRKs4SDsXqt6b44zRqe4CwLpqFlooOgLYQPWxbfwnSA2+3zozy2yolHXfv4qnJO51OlYrnDXWfoxK7Vwfj7n3ol6SXvsri7aZqhgMn3VOzdq98JbrO0Nv+1VYaPmSiLln2z3929PjM642zoiHHO+z/IJShN9nJLNItN6/Y/V/SWoyuVd5VN9KMTr+4w+Q7UMvTHOY8897pXcTn9dwK4nO5+Go8AAggggAACCCCAAAIIIJBlAgRwIXRoJgZw+kv7K/t2lSMqlHUVMl02UgvRfWgu6H66Z5luy2B5DfLt2r3b2YfnnakfGfXsOZ1PkVOaN3JdzlIDvQeeftW1PK966cUEcEZdwkkJBLxCgNhlYQVwOqBf6/iqUvzgolL1qErOLNeK5coYzXTVumq4/eG8L2TE2Cn0OQJJC/gJ4DT8cdubMNH3h/5Y46zTWkrhwoXi1jMWKpl8Rv1+R+W94cAreku1qke5WrmF2n26dpBWTerLQQcl/qdfsp9Lk+9ArbjX+ynpByGLLiSAy6LOpCkIIIAAAggggAACCCCAAAI5L0AAF8IjkIkBnNeAo7Lt2bNX5n2+VF4aNcFY0XRvqETLYHkN8vkdPNRQUPfGKXlIcdmxY5ds3PyXbNq8xZk99+Mv6+SPPzfJV1+v9pyh41UvBSKAM35MODGOgMngvskAt2k5QXcCn4eghXOjfL8BnNtebiq26KuV8uTwt/bDc9t3Le8saQ3HdPlVXX450ZFsAHdC9WPkonPOkEMPKZGwbK/vv3o1jxNti37fuR3f//yrPDx0pOf3Xt4yTml+onQ7XZe4LOxaNgGc9+eSAM7biDMQQAABBBBAAAEEEEAAAQQQyBQBArgQeioTA7j+/bpLvVrVXHXW/b5BnnrlrX37q5lS6iCiBlZuv8JPNDhvEnTprLwvlq6UCR987Ltupm3If55JvQgcktXlOhUwDc68BrhNywlSXcP7WfM+l9fGTQ3yNpSdAwJ+A7iWjetKr7PaJdwL7Zff/pB7hwzfL3xy23d0+46dzvLL0+csdLQHXX+p6D6IiY5kAziT2Wtb/97mfKbmffFVwvubzKJzm4WeqGCTftBrvd5POfDIejaRAM6TiBMQQAABBBBAAAEEEEAAAQQQyBgBArgQuirTArgqR1aUK/p0kTKlDkuo4/VLezdWk1/h79q1WybOmCPvTvt4v6JM9oCLXaCD/L+t3yArV/8gC5eskC9XfBtYbxPABUZLwf8ImAZnXgPcpuUECb/mx1/kkede8zXDJsj6UHbmCpgEP3l//OD1/bZl6zYZMXayLFi83EHx+r7S2dLPvz7e+Z7RI4gATpeE7n9hD6lQtrRrR5ksl2yyj5zeJNEs9EQVMOkHvdbr/ZS5T6K9mhPA2bOkJAQQQAABBBBAAAEEEEAAAQTSLUAAF0IPZFoA17xRHel1ZjspdnDRhDp/b9sub7w7TeYsWJKUoNuMgliB8xctk+dee+eA8k2ujVepHTt3yu/rN8q33/8kS1Z8K58tWZFU3eNdRABnjZKCEgiYBmdeA9ym5QTVEX9s2Ojs+xZkIB5U3Sk3egImwU/+kOymq/rKsZWPiNuYPXv2yLTZC2T0e9Odv5/ZroV0attcChUqGPf8/KFXEAGcyfKOu3fvkfc/+lTemjTTtZNiyy67/cBGC9j01xYZNuo948+p18zCWKW83k/Re8LCrxEBXPjm3BEBBBBAAAEEEEAAAQQQQACBoAQI4IKSzVNupgVwXTq0kg6tm0ihgvEHHLVp6/7YIINfGi2//r4+KUFdhrL5iXVcr030a37dw6d1kwZSoEBqj6/Osvt9w0ZZseo7mT1/saz5cW1SbdGLCOCSpuNCQwHT4MxrgNu0HMNqGZ+2d6/I2nW/O0vkrfj2e+PrOBEBNwGTAO7nX3+XOx99YV8xfbt1lJNPqi8HJfgKyfsZ0j1Cde/SeIc+0x8vWCzDx0zc9+cgArhrLuopdWsc6/og+Fni2K1NsZv4neVu8h2oZX//0y9y9+CXeahdBAjgeDwQQAABBBBAAAEEEEAAAQQQyB6B1BKMaDrs1WpdOvD+yNTOJIDbtn2HMzD9yWdfplRv00Gw2fMXyfAxk+Ley6S+qQ6imYR8+QdNY5XV/XWuvqC7lDu8VEpWeS/W5So3bNzkLDv2wccLRGdM+DlM3P0MkPq5N+fmhoBpcBbFAC62L6POKvL72cqN3qWVyQokE8B5zSjTWZpDR4wT3Q/u5qsvSLin286du2T8+7Nl8qy5+6pvO4A7ofoxoj9YOfSQEq5EfpaMbNOsofTo1CbhPnixG/3y23p58uUxRj+0aVS3hvTp2lFKFD/YtZ6JvteT7f9svI4ALht7lTYhgAACCCCAAAIIIIAAAgjkqgABXAg9bxJoRSmAM/l1vNcgvxeryaBp/mXD8pbZumkD6daxtRQv5j7Y51WPeH/f+vc2mfvZUhk7ZZbxHlUEcMlIc40fgUwM4Hbt3i3ffveTTJzxiSz9erWf5nIuAkYCJt8l+UMfr89SbInlHTt2uoZKGzf/JS+9OUG+WrlmX11tB3A647tN0wZyUKLpeiKiAfeEaR87nzOT4+CiReR/rugtR1cq73r69h07ZMzEmTLzk888i/UyjRXAD1E8KYUAztuIMxBAAAEEEEAAAQQQQAABBBDIFAECuBB6KtMCuOsv6yU1j6viKpNqAGcjsOrYuql0OqWZ6151yXav3+XybLQn2bpyXW4ImA5we302TcsxVdXPiu6vqEvW6f83bvrrn70Wf5Z5XyxlxpspJOclJZBMAKc3cttLVJ/lmXM/F/0xhttyzPFmgtsM4EyDsqTgDC/yM7Purv9cIkdUKOtasoZ6b4yf5iz7bOvQfwu0O7mR/PzL7zJ/8XL56NMvbBWdlnII4NLCzk0RQAABBBBAAAEEEEAAAQQQCESAAC4Q1v0LzbQArn+/7lKvVjVXGa9Bfi9WW4FV7eOrOjPhjqpUIeF+Pl51cfu7LkU2YuwU+XLFt67F2GpPKnXl2uwWMA3OvD6btsrJbm1alykCyQZwXvuQ6h6kf23Z6vpdOH/RMnnutXf2o7IZwJkuFRlkX236a4sMG/We53eg1uG6S84V/U52O/bs2SPTZi8QXY7W1pF/1r7OYPz2+5/lk4VLZN4XX9m6TWjlEMCFRs2NEEAAAQQQQAABBBBAAAEEEAhcgAAucGKRTAvgTOrrNcjvxWoyaBrbh2fNj2u9ipOTT6ovrZrUkyMrlpNCBQt6nu/nhOWrvpOnhr/luhwlAZwfUc5NRsBWcGarnGTawDUI2BYw+S6Jt++Yzpo667SWUrhwobhV2rh5i+zevVtK/+vQuH/ftWu3TJwxR96d9vF+f7cZwF1zUU+pW+NY22S+ytPZgB/O+8L5IYrX0fOMU6Rdy0ZSoEAB11NXrv5BOdjKTQAAIABJREFUHho60qs4o7+XP7y09L+wh1QoW/qA83V27t/btsnqH9ZmVBhHAGfU9ZyEAAIIIIAAAggggAACCCCAQEYIEMCF0E0mgVaU9oDr262jE2i5bDkj8Zbe8kPZpUMr16W9tKx4g6Ze9yh1WEnRWQN1ahzrDMgVLhR/cNWrnLx/N9kHhwDOjyjnJiNgKzizVU4ybeAaBGwLJBvA1at5nPTr0UlKHlI8bpU0vBHZm3Dvtc1/bZXhYybKomXf7He9rQDumKMric7sKlPqMNtkvsv75bf18uTLY+TX39e7Xtuobg3XPfNiF/uZVedVWdNZgn5+0ON1z6D/TgAXtDDlI4AAAggggAACCCCAAAIIIBCeAAFcCNaZFsCZDGiu+2ODDH5ptOeAXCJer+W/9DqdefbIc68n3UO6f07DE6pL/VrVpMpRFeWwkiU8f5mf6GaLvlopTw5/K2FdCOCS7iYuNBSwFZzZKsew2pyGQKACJt9XiX7MYbJnWaLKa5n3P/XKATOjbQVw3U9vI6edfJIULOg+myxQ3H8K375jp7w9aaZMn7PQ9Xame9ZpuDl/0Vfy/OvjU67+wCt6S7WqR3mW4/Ud7llAiCcQwIWIza0QQAABBBBAAAEEEEAAAQQQCFiAAC5gYC0+0wI4kzBJ91h5491pMmfBkqQEbx9woRx9RAXXa+csXOLsPWPriAVyOjvuyIplnZkFpjPkvGbjmZj9uXGzvPjmBCdY5EDAr4Ct4MxWOX7rz/kIBCGQSgCXf+8wP/WLt/+bXm8jgDMNsvzUN9VzFy9fJUOGjfYsxjQ43LJ1m4wcN0XUMdnj9DZN5cx2iZcRjZW7c+cuGf/+bJk8a26ytwr1OgK4ULm5GQIIIIAAAggggAACCCCAAAKBChDABcr7/wvPtACuypEV5Yo+XVyXvvKzL0x+YpNlqsIYMNNBzlNbNpJ2LRrLISWKuT4JXuEZAVwIH6Qcv4Wt4MxWOTneHTQ/IgKpBHAm18Zr5q7du2XyzLnyztSPDvjz9Zf1kprHVUmo43Zt7KLmjepIrzPbSbGDi0ZEWcR02Ug/S2f+9Mtv8spbk+Tb73/23c4Tqh8jF3Q/XXTZaa/DdAlNr3LC+jsBXFjS3AcBBBBAAAEEEEAAAQQQQACB4AUI4II3zrgATkm8BhH1nHW/b5CnXnnL2avNz3HZeWdJ43q1XPeY0/1annvtnQMG5jQcrFiujFQoW0ZK/auklC39Lyle7GD516GHSKFCBWXr1m2+Z5n1POMUadeykevylARwfnqYc4MQsBWc2SoniDZSJgJ+BUxCtEQzmE1+DBKvPjp7a8TYybJg8fID/uz13WkSwJl8R/p1SvV8Pz+60SWm9UcpB7ltJPtPhdau+0NGjp0iK7793riK1Y85Wnp37eD8W8Dr8FNvr7LC+jsBXFjS3AcBBBBAAAEEEEAAAQQQQACB4AUI4II3zsgAzmQZqT179sq8z5fKS6MmGCs2rldTenfpICWKH+x6Tbz9Wk5pfqJ0O72NFC1SOOG1u3fvkfc/+lTemjTTuE4ms9c2bNzs7FezcvUPccs1KcMrxDOuMCfmpICt4MxWOTnZCTQ6cgKpBHA6C/rWa/o5P+jwc/zy2x9y75DhB+z/pmWkGsCZziBL9CMVP+2InWvyfa/nms4kq1T+cLn6gu5S7vBSRtXRJa0/WfiljJ0yK65p3kI6tmkqHVo18Zy1Hrvm9/V/Ot/dycyyM6p8ACcRwAWASpEIIIAAAggggAACCCCAAAIIpEmAAC4E+ExbglJJTAcBd+7aJe9/ON8ZOPM6TH+1vvXvbfLauKky74uv9iuy/OGlZcDFPaVcGfdBPQ3LdFmrL1d861Ul5++9zmonbZs1dJ0Bp0tl3fXYiwnLMwngNv+1VYaPmSiLln1jVC9OQiCvgK3gzFY59A4CURAwCeCWfbNGHn3+jbjV7d+vu9SrVc1XU+L9QCRWQKoBnEl79F5udfDVGBExfSf4WRradH+2WF337hXZsvVv50cuX379rXyz5sd9s+vr1jhW6tY8TnTZydL/Osx19nzetusPcqbPWSCjJkz3S5LW8wng0srPzRFAAAEEEEAAAQQQQAABBBCwKkAAZ5UzfmGZGMBpS0yXkdJBudkLFsvbk2Ym/PV60wa15az2JztLRrodOgi3ePk38uTLY+KeZro0l+myVlqv7p3aOktYuh3zFy1zlsRMdJgEcNt37HSMps9ZGMJTxy2yTcB0kNwtbFATW+Vkmy/tyUwBk8DK7TNhsgRxXpk9e/bItNkLZPR78UOdVAO4gVf0lmpVj3LtjCC+S665qKdo0OV1LF6+SoYMG+11mvP3i8/pLE0a1JYCBdLzT801P/4ijzz3muesOqPGhHgSAVyI2NwKAQQQQAABBBBAAAEEEEAAgYAF0jMqEmyj9mrxlw68P9i7+Cg9UwM4nQWngdfhHqGZUmhwtmHjJlm4ZLksXrZKlq/6TkodVlIanHC8NKpTQ6oeXUkKFSzoqeY1e01/Aa/B4KGHlPAsa8fOnc6yU4u++ka+Wrl636/pNYDQtjU4obocWbGsZ72279ghYybOlJmffJbwnqahhi5d9vbkWbJs5Rqp88+v+iuULe38Qj/R8paeDeWEnBAwfcYI4HLicaCR/wikGsA1qV/L2U+s2MFFjUx1uUTdsyz/DO3YxakEcFqX87u0d/Y1dTtMl4I0atA/J7Vp1lB6dNIlnou4Xrbpry0ybNR7RjPMdYnPq/p2kxrHVTGeteanzm7nev1bwtZ9giiHAC4IVcpEAAEEEEAAAQQQQAABBBBAID0CBHAhuGdqAKc0fpeRSoXTdDnLfj06SfMT64T2q3pdCuuJl0a5/oq+ypEV5Yo+XaRMqcN8E2zZuk1GjJ0sCxYv930tF+SOAAFc7vQ1LTUXSDWAM13aOFajdX9skMEvjZZff18ft5KpBHAmM7z1xy4fL1jsLGds81CH/hf2EP1BiNuxd+9e+XDeFzJi7BSj2+sPcS4+t7NUP6ZyaCGcLmOtP3SZNfdzozpG7SQCuKj1CPVBAAEEEEAAAQQQQAABBBBAIHkBArjk7YyvzOQAThsZxjJSe/bslXmfL5WXRk3wdNVf1d9w+flS5cgKnuemeoKGYyPHTRFdgtLruOmqvnJs5SO8Tjvg79u273D2vPvksy99X8sFuSNAAJc7fU1LzQVSDeD0Tl6hWd7aeM0w9Spr1+7dMnnmXHln6kf7NdI0AEu0R6q5WOIz+3TtIK2a1JeDDnL/p6HfGXj6na0/nGl4wvGue63aaIN+Z+uetJkavqkBAZyNJ4EyEEAAAQQQQAABBBBAAAEEEIiGAAFcCP2Q6QGcDp7pEl0n1asZyOCZ7qkz9/OlzrJWpocuIXlB99PliAplTS/xfZ7pjLxYwbp0WJumDTwHL/NXJNGArO8Kc0FWCxDAZXX30rgkBWwEcKbvbp39NXPu584PJhIdyQZwndo2k87tWkjhQoVcJb7/6Re5e/DLSWq5X1av5nFOUFbykOKuJ+p344RpH8vEGZ/4qkeXDq3klOYnGi/36adwnRn42x8bnL35vvhqpZ9LI3cuAVzkuoQKIYAAAggggAACCCCAAAIIIJC0AAFc0nTmF2Z6ABdrqQ6endqikWggZ+vYuXOXfPTpInl9/Pu+i9QQrk+3jnJkhXLWl7bSek398FMZN/VD43qZBiT5C9QActrsBc7AIQcCiQRMny+vGTq2yqGnEIiCgI0ArmXjutLrrHae+5/pfqBvjJ8ms+cvTtj0ZAO4gVf0lmpVj3IlDeO7wqQeWsnFy1fJkGGjfT8C+r3dpX0rqXbMUZ77r5oWrvvyfbLwS2fmm84oz/SDAC7Te5D6I4AAAggggAACCCCAAAIIIPB/AgRwITwN2RLAKVXt46tKt46t5ciK5VPag01/rf77+j9l/PsfObPfkj00DNRlsxrWqe45c8DkHrF66S/7Z89fZHLJfud07dBaTmvV2Hdd9F7Dx0zyfT8uyB0BW8GZrXJyR56WRlnARgBnuofnHxs2ytAR42TNj2sTkiQTwJnOPNv01xZnpviXK74NrEtMZ+KlWpfqxxztzIarWa1KUjPi9Lv6ry1bZdGylfL+R/Pl519/D8wk7IIJ4MIW534IIIAAAggggAACCCCAAAIIBCdAABec7b6SsymAizWqWcMT5JQWJ8qRFcv5+hW7Dpqt/3OjfDR/kXwwe4G1X6vrYF7HNk3l+GOOkiKFC/vuVa3Xxs1/yZyFS2TSjE9SqtdpJ58kp7dp6rmMV6ySeu+FS5bLsyPH+a43F+SOgK3gzFY5uSNPS6MsYCOA0/aZ7OG56ruf5IGnX3XlSCaAM917zWt2q41+Mg0jdTnOD+d9ISPGTkn5tk3q15L6tY+XiuXKSKnDSjrf4YUKFdxXrn5H7ty1U3bs2CW/b/hTvv/pV/l86deBBpEpNyqFAgjgUsDjUgQQQAABBBBAAAEEEEAAAQQiJkAAF7EOybTq6GBZk/q1pV6t46Tc4aWc5SkLFyq8b0lIXTJr+46dsmHjZvn2+59k4ZIVgQ6a6f2bNqgtJ1Q/RipVKCslSxSXIoUL7bd3Xd7BvPUbN4nuqWO7XlqPDq2bSL1a1aRs6X85S5sd9M+nLWyTTHumqC8CCCCAAAK5KkAAl6s9T7sRQAABBBBAAAEEEEAAAQSyUYAALht7lTYhgAACCCCAAAIIZJwAAVzGdRkVRgABBBBAAAEEEEAAAQQQQCChAAEcDwcCCCCAAAIIIIAAAhEQIICLQCdQBQQQQAABBBBAAAEEEEAAAQQsCRDAWYKkGAQQQAABBBBAAAEEUhEggEtFj2sRQAABBBBAAAEEEEAAAQQQiJYAAVy0+oPaIIAAAggggAACCOSoAAFcjnY8zUYAAQQQQAABBBBAAAEEEMhKAQK4rOxWGoUAAggggAACCCCQaQIEcJnWY9QXAQQQQAABBBBAAAEEEEAAgcQCBHA8HQgggAACCCCAAAIIRECAAC4CnUAVEEAAAQQQQAABBBBAAAEEELAkQABnCZJiEEAAAQQQQAABBBBIRYAALhU9rkUAAQQQQAABBBBAAAEEEEAgWgIEcNHqD2qDAAIIIIAAAgggkKMCBHA52vE0GwEEEEAAAQQQQAABBBBAICsFCOCysltpFAIIIIAAAggggECmCRDAZVqPUV8EEEAAAQQQQAABBBBAAAEEEgtkbQBHpyOAAAIIIIAAAgggkGECg0TkrgyrM9VFAAEEEEAAAQQQQAABBBBAAIE4AgRwPBYIIIAAAggggAACCERDgAAuGv1ALRBAAAEEEEAAAQQQQAABBBBIWSDrA7i9e/emjEQBCOSKwEEH7f9K4POTKz1POxE4UID3AU8FAsEL3HXXXTJokGZu+w4CuODZuQMCCCCAAAIIIIAAAggggAACoQgQwIXCzE0QyAwBBtwzo5+oJQJhCPA+CEOZe+S6AAFcrj8BtB8BBBBAAAEEEEAAAQQQQCCbBQjgsrl3aRsCPgUYcPcJxukIZLEA74Ms7lyaFhkBArjIdAUVQQABBBBAAAEEEEAAAQQQQMC6AAGcdVIKRCBzBRhwz9y+o+YI2BbgfWBblPIQOFCAAI6nAgEEEEAAAQQQQAABBBBAAIHsFSCAy96+pWUI+BZgwN03GRcgkLUCvA+ytmtpWIQECOAi1BlUBQEEEEAAAQQQQAABBBBAAAHLAgRwlkEpDoFMFmDAPZN7j7ojYFeA94FdT0pDIJ4AARzPBQIIIIAAAggggAACCCCAAALZK0AAl719S8sQ8C3AgLtvMi5AIGsFeB9kbdfSsAgJEMBFqDOoCgIIIIAAAggggAACCCCAAAKWBQjgLINSHAKZLMCAeyb3HnVHwK4A7wO7npSGQDwBAjieCwQQQAABBBBAAAEEEEAAAQSyV4AALnv7lpYh4FuAAXffZFyAQNYK8D7I2q6lYRESIICLUGdQFQQQQAABBBBAAAEEEEAAAQQsCxDAWQalOAQyWYAB90zuPeqOgF0B3gd2PSkNgXgCBHA8FwgggAACCCCAAAIIIIAAAghkrwABXPb2LS1DwLcAA+6+ybgAgawV4H2QtV1LwyIkQAAXoc6gKggggAACCCCAAAIIIIAAAghYFiCAswxKcQhksgAD7pnce9QdAbsCvA/selIaAvEECOB4LhBAAAEEEEAAAQQQQAABBBDIXgECuOztW1qGgG8BBtx9k3EBAlkrwPsga7uWhkVIgAAuQp1BVRBAAAEEEEAAAQQQQAABBBCwLEAAZxmU4hDIZAEG3DO596g7AnYFeB/Y9aQ0BOIJEMDxXCCAAAIIIIAAAggggAACCCCQvQIEcNnbt7QMAd8CDLj7JuMCBLJWgPdB1nYtDYuQAAFchDqDqiCAAAIIIIAAAggggAACCCBgWYAAzjIoxSGQyQIMuGdy71F3BOwK8D6w60lpCMQTIIDjuUAAAQQQQAABBBBAAAEEEEAgewUI4LK3b2kZAr4FGHD3TcYFCGStAO+DrO1aGhYhAQK4CHUGVUEAAQQQQAABBBBAAAEEEEDAsgABnGVQikMgkwUYcM/k3qPuCNgV4H1g15PSEIgnQADHc4EAAggggAACCCCAAAIIIIBA9goQwGVv39IyBHwLMODum4wLEMhaAd4HWdu1NCxCAgRwEeoMqoIAAggggAACCCCAAAIIIICAZQECOMugFIdAJgsw4J7JvUfdEbArwPvArielIRBPgACO5wIBBBBAAAEEEEAAAQQQQACB7BUggMvevqVlCPgWYMDdNxkXIJC1ArwPsrZraViEBAjgItQZVAUBBBBAAAEEEEAAAQQQQAABywIEcJZBKQ6BTBZgwD2Te4+6I2BXgPeBXU9KQyCeAAEczwUCCCCAAAIIIIAAAggggAAC2StAAJe9fWutZR9//LG0bNnSWnl5C2rQoIGULVtWihcvLg0bNpQTTjjB+f9RRx0lBQoUCOSeFJpYIJ0D7rt375ZBgwbJ3XffHbeC//u//yu33357IN23bt06mT59ukyZMkWWL18uc+fO3XcffUbr1asnHTp0kDZt2kj58uUlv1MglUqx0L///lvmzZsnU6dOddqzaNEiWb9+vVNq5cqVnTa1bdtW2rdvL8cff7wUKlQoxTsGf/nevXvlxx9/lIkTJ8rMmTNlxYoV8vnnn++7cdOmTZ33R6dOnaR58+ZSqlSp4CuV4h127dolq1atktmzZzv/5X/+Spcu7fRVzZo15eSTTw71GQzyffDHH39I7969nc+c7UOf72rVqjnfIWpXvXp1OfHEE6VWrVpSpEgR27ezUt7IkSOlT58+VsrKX4h+Lg499FDRZ0nfZ3Xr1pX69etH9l2m767//Oc/8uyzz1r3iH2eChcuLMcdd5zUrl3beWfUqVNHSpQoYf1+JgUSwJkocQ4CCCCAAAIIIIAAAggggAACmSlAAJeZ/RZqrYMM4BI1RAear732WuncubMULVo01Pbm8s2CHHD3cl29erWcd955TmgU7wgigFuzZo1ouWPGjJHNmzd7VdH5u9bxxhtvdAaxoxjEbdmyRZ577jl54okn5LvvvjNqU+PGjZ02RfXzpsGbBm333HOPjB071qhNJUuWlH79+skNN9wgVapUMbomzJM2bdokGro888wzsmTJEl+31vej9le7du0CfT8G+T4IMoBLhKnB3OWXXy6XXXaZ88OPKB1BBnCJ2qmf9+uvv15at24dqR+8BBnAJbLQYK5v375y3XXXhf6+IICL0ieRuiCAAAIIIIAAAggggAACCCBgV4AAzq5nVpaWjgAuBqkDhA8//LDUqFEjK22j1qggB9zd2qqz3x566CG55ZZbEp5mM4DTWUc64K2Dz7FZYX76QsOdO++8U6666iopVqyYn0sDPfezzz6TAQMGiH5mkzk0XHzwwQedGahROXQw/pFHHnGeD9OQNG/dNXS577775JxzzonELL89e/bI22+/Lbfddpszgy+VQ9+POmNUZzMFcQT5PkhHABcz0hlxGuZ269YtMsFTOgK4mMfFF18s9957r1SoUCGIx8h3mekI4GKV1CBOv2suvfTSQMPtvCgEcL4fES5AAAEEEEAAAQQQQAABBBBAIGMECOAypqvSV9F0BnDaah0s1Rk9rVq1Sh9Cjtw5yAF3N0J9xnQ5OrcZW7YCOB3c1TBHBz1TPXSWpg5cp2vpslj9dYbY5MmT5corrzSe9Zao7S1atJAXX3zR+dyl+9Bw9KabbpLnn38+papoYKrLl+qydulcalNnJ2oYqP/ZOjRg1Fl0HTt2tD4jM8j3QToDOLWPyjMRew7SGcBpHaL0uU9nABfrjzDf7QRwtt6GlIMAAggggAACCCCAAAIIIIBA9AQI4KLXJ5GrUboDOAXRMEBDAR0k5AhOIMgB90S1/vXXX+Xf//63vPPOO64NsxHA6cw3nU2loY6tQ/et0+UA07lU6qxZs5zlFk2XnPRqu+6hNnTo0LTOhNOwauDAgfL00097Vdfo7xq4PPbYY6KzfdKxdKjt9uRttIZww4cPd5YStHkE+T5IdwCnTvpMaPihYUvBggVt0vkuK90BnFZYv19ffvllZ2+0dB5RCOC0/bocpYblQc9yJoBL59PGvRFAAAEEEEAAAQQQQAABBBAIVoAALljfrCg9CgGcQp599tny7LPPSvny5bPCNYqNCHLAPV57/YQSNgK4qVOnSo8ePZJayjBRf+kgvoZVunxjOoKdn376ydm7aMaMGVYfKV1eU2cKpmN2n87oe+GFF5z9umweQQVVXnXU9gwePNgZ0A/qaNKkiQwbNkxq1qxp7RZBvg+iEMApVLqeifydFIUATuuUzs99zCQqAVxY73YCOGuvLApCAAEEEEAAAQQQQAABBBBAIHICBHCR65LoVSgqAZzKPP74484eV+kIOqLXM/ZrFOSAe/7a6n5eOnNMl88zOVIN4NatWyeXXXaZjB8/3uR2vs7R8OPVV1+VatWq+bou1ZNN9s5L9h46+KxLv/bq1SvZIpK+TvdGO/fcc2XRokVJl5Howq5duzpBftmyZa2XnajAxYsXO47Lli0L9J46k1Rn+dmasRPk+yAqAZx2SM+ePZ1nolSpUoH2j1vhUQng9HOv7zL9wUu6jqgEcNp+nRU4YsQIqVKlSmAcBHCB0VIwAggggAACCCCAAAIIIIAAAmkXIIBLexdEvwJRCuDatWsnr7zyilSsWDH6cBlYwyAH3PNy6Kwt3Y9r9OjRxkqpBnC6hOmll15qfD+/J+pSZbpkYphL2S1dutQJD4IKds466yxn/7Vy5cr55Uj6fA0VdVnPu+++O+kyvC7UAXXdczCMY/v27XLrrbc6S58GfWh4MnbsWDn11FOt3CrI90GUAjjbbsngRyWA07pfeOGF8uSTT6Zl9qveP0oBnNZHZ+NecsklyXSr0TUEcEZMnIQAAggggAACCCCAAAIIIIBARgoQwGVkt4VbaZMArkOHDqIDiGXKlDGu3I4dO2Tjxo2iIYIunaYDxzoryuvQZQRPO+00r9P4exICQQ64a3V0Kb45c+bI1Vdf7Xt2UyoB3IYNG5wBVH3G3A7da/C2224TnSWlSy/qEpkzZ850AqH58+e7Xquz4F5//XWpWrVqEvL+L1FLne10ww03uF6s4YIuK3fNNddIpUqVRAMuDez++9//OmG21/HWW29Jt27dvE6z9vfVq1c7y3nOmzfPtczGjRvLPffcI23atJEiRYqI9vG4cePkwQcfFJ1B53Zo/2ogG8aMJ9PZfNpPuo+fztKsUaOG06Y9e/bIL7/8ItoHTz31lGe7tM0abD/wwAPO9akeQb4PTAO42bNn+9r7U830e0VDfv28az+b7I148803O6FvmAF63v4xCeCSmeGoYdamTZucz5OG6RMmTPB8LHQm75gxY6Ru3bqe5wZxgmkA5zdI13emWqxfv96ZCa3PxpIlSzyboEv86udPP6NBHARwQahSJgIIIIAAAggggAACCCCAAALRECCAi0Y/RLoWQQVweRutA2OTJ0+WK6+80nOwVGca6WAph32BIAfcNczS5SY1SDMJWvO3LpUA7oMPPnBCNbf7uu2hpYHVRRdd5BkK+R0QTqUH165dKxdccIFMmzYtYTFuexiZ7r+XzKB/Ku0ymanoth/krFmznCDLLXRRl0mTJvkKdpJtk0mwovuQPfroo84zmmh5Xf2hgvaFvo/dDg0k9Z4atqZ6BPk+CCqAy99mfQ408H/vvfdcOc444wxn6cUwQtl4FTF5TlL9LO7atUuGDx/uhLRe7+A33njDWQY2HUdQAVz+tmgQd9NNNznBpNtx4okninocd9xxgXAQwAXCSqEIIIAAAggggAACCCCAAAIIREKAAC4S3RDtSoQRwKmA6X5WOptHl3M7+OCDow2XgbULYsBdZ6RMnz5dbrnlFs9ZZG5kyQZwpksa6n5nukRlogDk7bfflu7du7v2aqoD5H4eGZNQUQO6IUOGyKGHHhq3aJPZZvXq1ZM333xTdHZg0IeGgv3795eXX3454a00PNPZOe3bt497junMQJ3tpEtDBrmf5LZt25wZik8//bQrnenelvo56tOnj2j4muiwOXspiPdBrN5hBXB6vw8//NDZg8/NLeiQxeuzE0YAp3UwDbfS+UMX0zra+MGDyQxVfefozPumTZt6dWNSfyeAS4qNixBAAAEEEEAAAQQQQAABBBDICAECuIzopvRWMqwATlu5ePFi6dGjh6xcuTJho8MMOdIrH/7dbQ646yCqLt/4xBNPyJQpU1JuTLIB3O+//y66hJjOsEx0NG/eXF577TXRmUiJDlvlpAzxz1Ke9957r9x+++2uxb3zzjui+7glOjSsslGOjTZpGSaD4fp+0D2ZDjvssIS3tVVOqu367bff5Pzzz3edpehn6VKTgFLr7HfZxkTttPk+yH+PMAM4ne2ls+B0hluiI8ygOV4dwgoUmHL+AAAgAElEQVTg9N7vv/9+wgA7Vrdk37epfmb0+jADOP2Bhr5H77//fteq2/pMxbsJAZyNp4YyEEAAAQQQQAABBBBAAAEEEIimAAFcNPslUrUKM4D7+eefpXfv3k5wk+iwucdRpKAjUBmbA+46w+iOO+6w1qpkB4RNQl2TZ8o0rApjj0KTQMEkVNTO0c/36aef7rokXVj7Y5kEA7pUo/aX22EygG9zpliiupg8e35/UKBBgc4mdTtshQU23wf56xtmAGcSsph+XmLtMPle9PPOCjOAM3kuTT5nMQuTz5ufgNOkPL23jRlwWs6zzz4rV1xxRcKPVMWKFeXdd98VnSUZxEEAF4QqZSKAAAIIIIAAAggggAACCCAQDQECuGj0Q6RrYTLQ2KFDB2ffoTJlyqTUFt2vR2eMzJkzJ2E56VwaK6XGZcDFNgfc/QRwHTt2lEWLFrkuEednMDsvtS6fqMvPuR1Dhw519tfyOmwFRF738fr7N99847Rp4cKFCU/VWX9PPfWU6PJpbodJ6G0y68yrziZ/NwmXTANOr0F1rY/XDEGTOrudY/Lu9BN06L1MghoCuP17ZceOHc5eX4899ljC7vK7B5xJ3/p5Z5n0q9+wNlFj9b1x5plnur5v/ewBZxKYRTmA0+fi+uuvT/hsBL08KQFcqm9arkcAAQQQQAABBBBAAAEEEEAgugIEcNHtm8jUzGSg0VYA9+mnn0qXLl1cBwZNB+AjA5hBFUlHAKezebp16yaXXHKJE8IlOvwMZuctwyTUmTVrlrRq1cqzp0xmjpjMpvO8kccJc+fOdZaQ05lwiY4777xT9D+vPc5szqZLpV0m+6XVqVNHRo0aJTVq1PC8VRTCUg0m/vrrL1mzZo3o8pGrVq0SXcp0+fLlosGn/uBAl7/TWb+mh1dQY3Nmn833Qf72hTkDbsOGDc77ZezYsQmZ/c7yNPle9PPO8upXrbitAM5rP0u/z1AmB3Dbt2+XgQMHyuDBgxM+G6Y/ZjD9DOc/jwAuWTmuQwABBBBAAAEEEEAAAQQQQCD6AgRw0e+jtNfQZKDRRgCnA2G33nqrPPLIIwnb3K5dO3nllVdEl4TisC9gc8Ddawaczsy67bbb5Nprr3UCinPPPdd6AGcS6vgZbDaZoRnGbDGbs/pMZgcFvQSbPskakuhA93vvvZfwwW7Tpo0zA6xSpUqeD7/JLJ8wwlLPivo8wStQ9mPkdWub74P89wozgNOZjvpsJQqs9V2k4dypp57qRbLv7ybfi1EM4PRzpkHe6NGjE7b1wgsvlCeffFJKlChh5JHJAdyCBQucfWf13Z7o0D0nNcAN6iCAC0qWchFAAAEEEEAAAQQQQAABBBBIvwABXPr7IPI1MBloTDWA0/DtiSeekHvuucd1Vs/jjz8uAwYM8JzVE3nUiFbQ5oC7WwBXuXJlefjhh6V79+5SoEABWbFiRSAB3MaNG+XSSy+VMWPGJBT3szSaSWigIfFrr70mZcuWDayXvZZM0xv72R/JKyzV8kxnCSbbaJNw0897xuSZ0mdD3zvFixdPttqhXmfyPNuaJaUNs/k+yA9l8lnSa1JZTlP3bdTnVvf30uch0dGzZ09nH7BSpUoZ96fJ92LUAjgNIPVHLkOGDEnYTg0jX331VTn77LONLTI1gFu6dKkTRmpfJjpatGjhvEurVKli7OH3RAI4v2KcjwACCCCAAAIIIIAAAggggEDmCBDAZU5fpa2mJgONfgbGYw3Rpdn+/PNPmTFjhjz//PPy0UcfubZRBwR1kLR8+fJps8j2G9sccE8U6nTu3NkJ3/IuI2gSlvgZzI71k8kgv5/AzGS5Rj+BXrLPk+3AzGS/ND+BXjLtMnkG/ARmJnvbJfPeSqZttq4xWaLX5mwdm++D/AYmn029xm8ApzM6NajUcGXYsGHOzDa3pVr1xwDDhw+X1q1b++omk+9FP++sIJag1ABy06ZNsn79ehk/fry8+OKLsmTJEtd2XnXVVfLQQw8Zz37TwjIlgNu1a5fzLKxcudL5kYQGjWqT6NAwUvcHPe+88wL90Q8BnK+PHicjgAACCCCAAAIIIIAAAgggkFECBHAZ1V3pqazJQGPQNdNQQ5eerFu3btC3yunybQ645w+JqlevLnfccYcz661o0aL7OZuEL34Gs2OFm5TrJ4QxGWgOerlGkzr4DS5MBv8fffRR0SUbgzpM3jN+ZneZBDzNmzd3BuI1hIn6YdLvTZo0kddff12qVq1qpTk23wf5K2TSP1Ya4VKIBiw6m/Tiiy/2HbCYPK9+3lkmn8GgPTp16uQETkcddZSvW5k8m35+mGBSnq8KJnnyoEGD5MYbbzzg+yrJ4hJeRgBnW5TyEEAAAQQQQAABBBBAAAEEEIiOAAFcdPoisjUxGWgMsvI6cPfMM89Is2bNgrwNZVteci4WwJUuXdoJbjQ8SbQso0lQ5mcwO9aZJuXaDuD03n5n7fh5+EwHp/3UwWTwPxl/P+0yec/YDuD8hAJ+2mL7XJ3JpMGaLqXoNpvrvvvuk4EDB0rBggWtVCGbAzgN39RLTQsVKuTby+R59fOZMfkM+q6kjwvat2/v7Pume2L6PUzeSX4+aybl+a2j3/NvueUW0f9M98HzW37e8wngUtHjWgQQQAABBBBAAAEEEEAAAQSiLUAAF+3+iUTtTAYag6roBRdc4OwL5/cX+UHVJ9vLtTngrjOmihQp4izfVaZMGVc6k6DMz2B27GYLFy6UM888U9auXZvw/n379pWnnnpKdEDe6zAdGPYTfnndM//fTfYB00F03ffOdMaoyeB/Mv5+2qZL5HntO3XzzTeLBrsmAZPJDCs/oYCfttg+V/cx69evn+g+eYkOnf2mS+olE6AkKtPm+yD/PUz6x7ZjrLzGjRvLAw88IG3btvU98y1Whsn3op/PjMlnMAgPfe/pspMa3OqPJZI5TN6Lfj5rJuUlU0+Ta3Sm9p133im6L2AywazJPfKfQwCXjBrXIIAAAggggAACCCCAAAIIIJAZAgRwmdFPaa2lyUBjEBXU8E0HMI8++uikB0mDqFc2lxnkgLubW1ABnMmz62dWlenAsAYmrVq1CuRRMQku/Ax2ayVNBv91UFr/y/+M2GqkSR38BBomTnXq1JFRo0bttx+hrfbYKkdD5KuvvlrmzZvnWqSGb71797baP0G+D0z6x5Zh3nIaNGgg+uOAli1bhhawmLTD5Pk3KcfvOTrLa8CAAZHaW9X0Peu3rV7nH3PMMXL//fc7P9ooVqyY1+nW/k4AZ42SghBAAAEEEEAAAQQQQAABBBCInAABXOS6JHoVMgkxgqy1zqDSfVh0Nk9Qg/9B1j+Tyg5ywN3NIdsCuBEjRjhhSBCHSXARRADnJ6hMpt0mAYTtAE7rGeRsxWQc8l5jGr7pDKaHHnrI+nJ5Qb4PTJ7jVP3crtdZcPq90rlz58D3+DJph8nzb1JOMufoLDidYXnDDTdIlSpVkinC6jXpCuBijdBZcNdcc41ceOGF1j9T8aAI4Kw+PhSGAAIIIIAAAggggAACCCCAQKQECOAi1R3RrEy6AzhV0QFCXSJLBwjD/GV6NHskuFoFOeDuVmsCOPM+NQkuCOBETJxUPaoBnGn4pktPDhs2TGrWrGn+EBmeGeT7wLR/DKua9Gldu3aVxx57TCpXrpx0GTYuTGcAF6u/LkGpswP1xwNhLb8Yzy7dAVysTi1atJDBgwdLw4YNbXRxwjLiBHB3icigQG9K4QgggAACCCCAAAIIIIAAAgggEIoAAVwozJl9kygEcDHBoGZ6ZHYP2at9kAPubrUkgDPvQ5PgggAuswO4Tz75RK688kpZtGiR64OhodHw4cOldevW5g+QjzODfB+YPMc+qprSqUGGmKYVi0IAF6ur7o+nP3ZJVwgXlQBOPYL+jOk9COBMPyWchwACCCCAAAIIIIAAAggggEDmCRDAZV6fhV7jKAVw2vh0Dw6G3gEh3jDIAfdcCuDYA87/Q2sSQNhegjJqe8Dt3btXZsyYIRdffLF89913aQ3f9OZBvg+iFMBpW88++2x59tln07YXmsnz7/9TldwVOuN86NChoss/p2PZ5ygFcCoYdEBLAJfcc8pVCCCAAAIIIIAAAggggAACCGSCAAFcJvRSmutoEsB16NBBdACxTJkyRrXdsWOHbN68WXbt2iVff/216IwP3TdryZIlntfr4OCrr77qDJhy2BUIcsA9HQGcLuN35plnytq1axPe/tJLL5UnnnhCihcv7olpOjAc5LKGGzduFK3zmDFjEtbXb7BkMvjvJ/zyhIxzwvjx4z0/03feeafofyahgEnA43emYDLtMr1Gw7exY8fK9ddf7xm+6R5VGpDozDcTC9M65D8vyPeBSf9offx8lvbs2SP6+dD///DDD873yahRo2TChAlGBDrr6957703LnnAmn0G/+zDq+2rr1q2i/9dZxhru6vesV7irWDrzS98xjRo1MrKzeZLpe9bPXpv6+dq0aZPzb45169bJ8uXLZfTo0c6zof8W8Tp69uzpBLSlSpXyOtX33wngfJNxAQIIIIAAAggggAACCCCAAAIZI0AAlzFdlb6KBhHAxWvNli1bnP1nHn74Yc8BMd2358UXXwxkMCx90um/c5AD7m6tC2oJSpNy/YTHpgPDfkIDv70eRB1MBv+DDuBM3jN+AgiTgCcqAZwGRq+99proErteYYDW+ZlnnpFmzZr5fXR8nx/k+8Ckf7TCqX6W1HbSpEnOkor6PnA7KlasKOPGjZOTTjrJt1WqF5h8Bv08/4nq89tvvzlLHj799NOeVR4wYIA89NBDoQeSpu84PwFcvMZqKKc/0rjuuutE3z9ex1tvvSXdunXzOs333wngfJNxAQIIIIAAAggggAACCCCAAAIZI0AAlzFdlb6KmgyM+wkx3Fqiv05/5JFH5KabbnJtsM6C09kip556avpgsvDOQQ64u3GZBGXJBEAm5fp5dk0GhnUQ/91335UTTzwxkCfEpA56Yz/Bhcngv4bj//nPfwJpkxZq8p7xE0CYBDzNmzd3gi+d7ZOuQ995Opvtlltu8Qzf2rdvL08++aRUq1YtlOoG+T4w6R+/z7Ebii4L269fP8/ZX7fffrszy7JgwYKhGMduYvIZ9PP8u1Vef+wycOBAzxCuZs2aziyx2rVrh2ph+o5LNYCLNWrZsmVy0UUXybx581zbeeGFFzqfvxIlSlj1IICzyklhCCCAAAIIIIAAAggggAACCERKgAAuUt0RzcqYDIz7CTG8WqnLBV5wwQUybdo011PvvvtuufXWWwNdgs2rrtn29yAH3N2sTIKyZAI4ne1x/vnnuz5Lfp5dk+Ufg55VpbM2Bg0a5PzndvgJ4B577DFn6UO3w9Zgd6J76JJw55xzjusytH4CCF1mT/t+zpw5CZvlp++D+Kz7Cd/69u3rzEaqUKFCEFWJW2aQ74OwA7jdu3c7nxn93nA7Onbs6CxxfPjhh4fmrDcKM4DT+y1dulR0WUUNn9L5uY9377ADOK2DzqjXpX3djqDe7QRwoX7UuBkCCCCAAAIIIIAAAggggAACoQoQwIXKnZk3CzuAMw0YdED6qaeeEp0Nx2FHIMgBd7caBhXAbdiwQfQ5ee+99xLeXmeqvfHGG3Lcccd5IpqEBu3atXNmVZUtW9azvGRPuP/++50ZU26Htuncc881uoWGEnfccYfruTqDqFWrVkblJXPSN998I7169XKWhEt0nHHGGU44YrIPk8kz5Wf/v2Ta5HaNhm8afKq917KTOiNY+zvsd12Q7wOTz5L6+QmSvfroww8/dPbNczt0dqHufVa3bl2v4qz+PewATveGu/baa+WFF15wbcfNN9/sPKNhzghMRwBn8gMAhZo6daqcdtppVvueAM4qJ4UhgAACCCCAAAIIIIAAAgggECkBArhIdUc0KxN2AKcKJoOR6Z69Es3eSq1WQQ64u9XMJCxJZgacyUBunTp1ZNSoUVKjRg1PPJOQqEePHs6g9mGHHeZZXrInmHw+hg8f7swk9Tq2bdvm7I/ltidU0Mtqah1NAhk/4ebcuXNFl2x0C7d0Sc0HHnhAihQp4sVk9e+mM980cLv33nvl8ssvD30fLm1wkO8Dk/7WOtgM4EzeM7bvafrgmHym/cwANbmvSfBu+54m9TJ5b2s5Nmflmj6PNu8ZsyCAM3kqOAcBBBBAAAEEEEAAAQQQQACBzBQggMvMfgu11gRwoXKn9WZBDri7NcxkYDyZAM50NqXpIP/ixYtFA7aVK1cmbE4YoY7JTB5TLw2orr76amdmWaIjjL3STGbk+FkC7v3333cCOLcj6H3t4t1bn8nXX39drrjiCtdwsHTp0jJkyBBnVmCBAgXS8l4I8n1gGniYfjZNgEzeM1qOzXua1EvPIYD7PykCOLlLRNzXGDZ9sDgPAQQQQAABBBBAAAEEEEAAAQTSKkAAl1b+zLh5OgI4kyX2mAFn//kJcsDdrbYmA+OmgVL++7zyyivSr18/VyzT2WLjx4+Xs88+O+2hjslyaabLK5rslRbGrD7TsNR0KUyTfe3eeecdOeuss+x/kBKUqG188803ncBz/fr1Ce9buXJleeaZZ0T3I8v/mQytslk4A85kVmSuBHAmM1/VIldmwJnMblYPZsCF+QbiXggggAACCCCAAAIIIIAAAghkvgABXOb3YeAtCDuA27hxozNArTMC3I4wQoHAcSN2g2wM4EwG3U1mrWl4ossB3n777a69ZhoQpdL1Jnvbmc5a08/36aef7job68477xT9L+gwSMMpnfHldpjMWjOZQeNn6dFU+irvtfpsaBisoWeiQ8O3l156Sdq2bRu4t1e7gnwfhD0DTj+/Q4cOlauuusq12WEstxqvAmHPgPvxxx/l/PPPl48++sjVw+Td6PUc+f27yedXy7QZhk2aNEk6derkWdUgQnuWoPRk5wQEEEAAAQQQQAABBBBAAAEEMlaAAC5juy68iocZwJkuz6atv/nmm0X3sClYsGB4GFl+pyAH3N3ogpwBZzLDq0mTJs6ygFWrVk1YTQ29LrnkEhk7dmzCc0xDr1Qfox07dshNN90kOsvL7XjrrbekW7duCU/Rz5uWoXvAuR1BDDrHu9/ChQvlzDPPlLVr1yasTteuXeXFF1+UUqVKJTxn9erVct5558m8efMSnhN2gP/TTz9J3759ZcaMGQnrpHu+aUikdQ867DR5BoN8H4QdwC1btkwuuugi12dCTdq0aeP8+KNSpUomRNbOCTOA0z0IH3nkEecd4nXo86iz4MI8wg7gfv31V6eN+p5zO6pVqyZjxoyRunXrWuUggLPKSWEIIIAAAggggAACCCCAAAIIREqAAC5S3RHNyoQVwO3Zs0f0V+g6+81thkhMyeav36MpH36tghxwd2tNkAGc6WDuc889J7psY6LgY+rUqc7+b7pnWqIjzOXaTAbsL7jgAmcfsUMPPTRulU1CIT/7rqX6xP7+++9OSDV58uSERWlIpYPgifZ301DxhRdekMsvv9y1Ohre33rrraEEXfoMDhw4UJ588knXOvXv318eeughKVasWKqUVq4P8n0QZgD37bffyoABA+S9997zdAnzM5y3MiafZxt12759uzNzTGe2ub3LtG76WdPv5BYtWni62TzB9J1t498Av/32m/MeeP755z2boEvC6l6Zhx9+uOe5fk4ggPOjxbkIIIAAAggggAACCCCAAAIIZJYAAVxm9VdaahtUAKcD5Zs2bRLdi2bBggWi+3CNHj3aqI0mM5aMCuKk/QSCHHB3ow4ygNP7mgxu6zM1bNgwqVmz5gFV1eXarrjiCs8BfJMBYZPgwWR/QxMztxlVOhCvYc8dd9zh+ikwHfQ3MfbyMV3mU/fhe/bZZ6V8+fIH1H3JkiVOiLdo0aKE7TINFkyMTXx0Zo3WySvwsPU6mj17tpXQJMj3gcnnQD2SaYsGOFu3bpVVq1Y5s5p0Fpfbnnt53b1mjcbONfle9LNvpcnnx+RZy/8M6Q9bdFnnLVu2yIcffii6J+aUKVOMHjWT2aZakElg5ifINylP7+v1PonXSJ09rJ9DnWWrgay+8/VzbnLorEENLm3PTiWAM9HnHAQQQAABBBBAAAEEEEAAAQQyU4AALjP7LdRamww0hlohEWcfLt2TiuUn7coHOeDuVlOToMPPYHb+e5ksSajXVK9eXW677TbRgecSJUo4g9YzZ86UQYMGyfz5812xTUNhk+DBJIDTAE1nVQ0ePNi1Xho26b5X11xzjbOs3u7du0WX4/vvf//rDMZ7HaaBhEmAYDJg/umnn0qXLl1cl6HUOjdu3FjuueceZ8nAIkWKiC4ROm7cOHnwwQc9B9RNgwWT59IrFFm3bp1cdtllMn78eC9qa39PJrSKd/Mg3wcmnwNrIIYFtWvXzvlM6D5wXofJ96Kfd5bJ58erTrb/rjNJddldr8MkMAsigPOql82/6w8z9AdCtWvXtlmsUxYBnHVSCkQAAQQQQAABBBBAAAEEEEAgMgIEcJHpiuhWxGSgMcza60DYG2+8YX0fljDbENV7BTng7tZmk6DDz2B2/ntp6KSzvW655ZbA6O+77z4nEPMKhU2CB5MAThuiM1p69erlGVYl2+izzjrLWZqtXLlynkWYBAgmAZzJYL5nZTxOMKmHFmHyXHoFcLpfnS5tGuZBAJecttcytHlLNfle9PPOMvn8JNeq5K5q27ats9ziEUcc4VmAyWc20wM4/e7QH2IUKlTI08PvCQRwfsU4HwEEEEAAAQQQQAABBBBAAIHMESCAy5y+SltNTQYaw6ycn0HSMOuVDffK1gBO+2bNmjXSp08f0efZ9qF7JGmoU6VKFc+ibQZwOgtO9y/SpdFsHzpzTgfgdblHk8MkQDANvnRJWt1vz2QvSJO65T2nZ8+ezvKVpUqV8rw01QBOZ+XpDKKxY8d63svmCQRw/jW99kvMX6LJ92KmBnBe+yzmt8j2AM5PGOn/yWMGXDJmXIMAAggggAACCCCAAAIIIIBApggQwGVKT6WxniYDjWFVT5fS05lMujwgh32BbA7gdH+x119/3dnLzeZeXG77rMXrIZsBnJavy0ledNFFMm/ePKsPhN/Pms0AbteuXU6oeNNNN1ltU+XKlZ29Jlu3bm1UbqoB3AcffOAsZ2rzeTOpOAGcidL/neO2/2Oikky+FzM1gHvggQfkhhtuMJ7tlc0BnN93hr8n7/+fzQy4ZNS4BgEEEEAAAQQQQAABBBBAAIHMECCAy4x+SmstTQYaw6ig7mF17733igYeHMEIZHMAp2JBBDv9+/d3QuFixYoZdYrtAE5vOmvWLOnXr5+1GWMaSOjst2rVqhm1SU+yGcBpebr/ni7p+fTTTxvXwetE7afrr7/ec5nQWDmpBHAa+Or7SverDPsggDMX19mrOiPS795eJt+LmRbA6Xer7oF57bXXStGiRY0RszWA0z1Bhw4d6gT2+b8bjXEMTiSAM0DiFAQQQAABBBBAAAEEEEAAAQQyVIAALkM7Lsxqmww0Blmf0qVLiw5k6j5KfgYFg6xTtpad7QGc9psu2/jEE0/IPffck/LMJL+zxPT+QQRwGvZoCKez+zQ0SuVIZjaQ3s92AKdl6swxXWJzyJAhqTTJudbvrB69JpUAbuPGjc47a8yYMSnX3W8BBHBmYhdffLETklaoUMHsgjxnmXwvZlIAp2GTvhO7desmBQoU8OWRjQFc586d5eGHH5YaNWr4skjmZAK4ZNS4BgEEEEAAAQQQQAABBBBAAIHMECCAy4x+SmstTQYag6igBm+XXXaZaMhx9NFHB3ELyswnkAsBnDZZZ8KNHj1aBg0alFRgpTNFdHaWLtNmOvMtRh1EABcr+4svvnBmXE2YMCGpZ1uXS3zsscdEl13zewQRwGkddHBfZ6FoOLB+/Xq/1RJ9jzz66KPSu3dv4yX1YjdJJYD75ptvpFevXrJw4ULfdU71AgI4d0F9znUmZPPmzX2HTbGSTb4XMyGA08+6zi6/8MILpUyZMkk9etkUwJ188sly4403Srt27UL7wQ8BXFKPHRchgAACCCCAAAIIIIAAAgggkBECBHAZ0U3praTJQGMyNdQQo379+vsFGPXq1RP9Jf6JJ54otWrVkiJFiiRTNNckKZArAVyM5/vvv3eWOHz++eeNwx0dvNdl2ho0aJDUsmRBBnDaLl26UWdd6R5qS5YsMXoS6tSpIzfffLMz+yXZWaZBBXDaAJ3ht3z5cmdGirbNZE81fb/06NFD7rjjDqlSpYqRQ/6TUgnggnpvmjQk1wM4/WyWLVt2H1WlSpWkbt26zmdWv2NKlSplwuh6jkn/RiGA0wBa21y4cGGnPfp//d7V71f9nj322GN9B9P5YTIpgNN/X+T9gYH66HOhz4e6lC9fPqn3eioPFAFcKnpciwACCCCAAAIIIIAAAggggEC0BQjgot0/1A6BUAXSFcCF2sg4N9u0aZN89NFHMnHiRPnss89k7ty5+86KDdq3bNlS2rdvL0ceeWToA7TJ+Ogsv88//1wmT54sGhbMnz9/X8ioA9A6KK/7X7Vt29YZgC5UqFAytwn9mnXr1sn06dNlypQpsmjRIqeNsaNp06bSsGFD0Vksp5xyipQrVy70+mXTDXP1fZBNfUhboi9AABf9PqKGCCCAAAIIIIAAAggggAACCCQrQACXrBzXIZCFAgy4Z2Gn0iQEkhTgfZAkHJch4EOAAM4HFqcigAACCCCAAAIIIIAAAgggkGECBHAZ1mFUF4EgBRhwD1KXshHILAHeB5nVX9Q2MwUI4DKz36g1AggggAACCCCAAAIIIIAAAiYCBHAmSpyDQI4IMOCeIx1NMxEwEOB9YIDEKQikKEAAlyIglyOAAAIIIIAAAggggAACCCAQYQECuAh3DlVDIGwBBtzDFud+CERXgPdBdPuGmmWPAAFc9vQlLUEAAQQQQAABBNFM1qYAACAASURBVBBAAAEEEEAgvwABHM8EAgjsE2DAnYcBAQRiArwPeBYQCF6AAC54Y+6AAAIIIIAAAggggAACCCCAQLoECODSJc99EYigAAPuEewUqoRAmgR4H6QJntvmlAABXE51N41FAAEEEEAAAQQQQAABBBDIMQECuBzrcJqLgJsAA+48HwggEBPgfcCzgEDwAgRwwRtzBwQQQAABBBBAAAEEEEAAAQTSJUAAly557otABAUYcI9gp1AlBNIkwPsgTfDcNqcECOByqrtpLAIIIIAAAggggAACCCCAQI4JEMDlWIfTXATcBBhw5/lAAIGYAO8DngUEghcggAvemDsggAACCCCAAAIIIIAAAgggkC4BArh0yXNfBCIowIB7BDuFKiGQJgHeB2mC57Y5JUAAl1PdTWMRQAABBBBAAAEEEEAAAQRyTIAALsc6nOYi4CbAgDvPBwIIxAR4H/AsIBC8AAFc8MbcAQEEEEAAAQQQQAABBBBAAIF0CRDApUue+yIQQQEG3CPYKVQJgTQJ8D5IEzy3zSkBAric6m4aiwACCCCAAAIIIIAAAgggkGMCBHA51uE0FwE3AQbceT4QQCAmwPuAZwGB4AUI4II35g4IIIAAAggggAACCCCAAAIIpEuAAC5d8twXgQgKMOAewU6hSgikSYD3QZrguW1OCRDA5VR301gEEEAAAQQQQAABBBBAAIEcEyCAy7EOp7kIuAkw4M7zgQACMQHeBzwLCAQvQAAXvDF3QAABBBBAAAEEEEAAAQQQQCBdAgRw6ZLnvghEUIAB9wh2ClVCIE0CvA/SBM9tc0qAAC6nupvGIoAAAggggAACCCCAAAII5JgAAVyOdTjNRcBNgAF3ng8EEIgJ8D7gWUAgeAECuOCNuQMCCCCAAAIIIIAAAggggAAC6RIggEuXPPdFIIICDLhHsFOoEgJpEuB9kCZ4bptTAgRwOdXdNBYBBBBAAAEEEEAAAQQQQCDHBAjgcqzDaS4CbgIMuPN8IIBATID3Ac8CAsELEMAFb8wdEEAAAQQQQAABBBBAAAEEEEiXQNYHcOmC5b4IIIAAAggggAACCPgUuEtEBvm8htMRQAABBBBAAAEEEEAAAQQQQCCCAgRwEewUqoQAAggggAACCCCQkwIEcDnZ7TQaAQQQQAABBBBAAAEEEEAgGwUI4LKxV2kTAggggAACCCCAQCYKEMBlYq9RZwQQQAABBBBAAAEEEEAAAQTiCBDA8VgggAACCCCAAAIIIBANAQK4aPQDtUAAAQQQQAABBBBAAAEEEEAgZYGsD+D27t2bMhIFIJArAgcdtP8rgc9PrvQ87UTgQAHeBzwVCAQvcNddd8mgQftt+UYAFzw7d0AAAQQQQAABBBBAAAEEEEAgFAECuFCYuQkCmSHAgHtm9BO1RCAMAd4HYShzj1wXIIDL9SeA9iOAAAIIIIAAAggggAACCGSzAAFcNvcubUPApwAD7j7BOB2BLBbgfZDFnUvTIiNAABeZrqAiCCCAAAIIIIAAAggggAACCFgXIICzTkqBCGSuAAPumdt31BwB2wK8D2yLUh4CBwoQwPFUIIAAAggggAACCCCAAAIIIJC9AgRw2du3tAwB3wIMuPsm4wIEslaA90HWdi0Ni5AAAVyEOoOqIIAAAggggAACCCCAAAIIIGBZgADOMijFIZDJAgy4Z3LvUXcE7ArwPrDrSWkIxBMggOO5QAABBBBAAAEEEEAAAQQQQCB7BQjgsrdvaRkCvgUYcPdNxgUIZK0A74Os7VoaFiEBArgIdQZVQQABBBBAAAEEEEAAAQQQQMCyAAGcZVCKQyCTBRhwz+Teo+4I2BXgfWDXk9IQiCdAAMdzgQACCCCAAAIIIIAAAggggED2ChDAZW/f0jIEfAsw4O6bjAsQyFoB3gdZ27U0LEICBHAR6gyqggACCCCAAAIIIIAAAggggIBlAQI4y6AUh0AmCzDgnsm9R90RsCvA+8CuJ6UhEE+AAI7nAgEEEEAAAQQQQAABBBBAAIHsFSCAy96+pWUI+BZgwN03GRcgkLUCvA+ytmtpWIQECOAi1BlUBQEEEEAAAQQQQAABBBBAAAHLAgRwlkEpDoFMFmDAPZN7j7ojYFeA94FdT0pDIJ4AARzPBQIIIIAAAggggAACCCCAAALZK0AAl719S8sQ8C3AgLtvMi5AIGsFeB9kbdfSsAgJEMBFqDOoCgIIIIAAAggggAACCCCAAAKWBQjgLINSHAKZLMCAeyb3HnVHwK4A7wO7npSGQDwBAjieCwQQQAABBBBAAAEEEEAAAQSyV4AALnv7lpYh4FuAAXffZFyAQNYK8D7I2q6lYRESIICLUGdQFQQQQAABBBBAAAEEEEAAAQQsCxDAWQalOAQyWYAB90zuPeqOgF0B3gd2PSkNgXgCBHA8FwgggAACCCCAAAIIIIAAAghkrwABXPb2LS1DwLcAA+6+ybgAgawV4H2QtV1LwyIkQAAXoc6gKggggAACCCCAAAIIIIAAAghYFiCAswxKcQhksgAD7pnce9QdAbsCvA/selIaAvEECOB4LhBAAAEEEEAAAQQQQAABBBDIXgECuOztW1qGgG8BBtx9k3EBAlkrwPsga7uWhkVIgAAuQp1BVRBAAAEEEEAAAQQQQAABBBCwLEAAZxmU4hDIZAEG3DO596g7AnYFeB/Y9aQ0BOIJEMDxXCCAAAIIIIAAAggggAACCCCQvQIEcNnbt7QMAd8CDLj7JuMCBLJWgPdB1nYtDYuQAAFchDqDqiCAAAIIIIAAAggggAACCCBgWYAAzjIoxf1/gV27dsmqVatk9uzZ8tlnn8nXX38tK1eulO+++24fUeXKlaVatWrSoEEDqV+/vrRo0UKOOuooKVCgAIxpEmDAPU3w3BaBCArwPohgp1ClrBMggMu6LqVBCCCAAAIIIIAAAggggAACCOwTIIDjYbAmsGfPHvnqq6/kpZdekrfffnu/sM30JnXq1JHLL79czjnnHClXrpzpZZxnSSCdA+67d++WQYMGyd133x23Nf/7v/8rt99+u6WW7l/MunXrZPr06TJlyhRZvny5zJ07d98JGhDXq1dPOnToIG3atJHy5ctLfqdAKpVioX///bfMmzdPpk6d6rRn0aJFsn79eqdUDb+1TW3btpX27dvL8ccfL4UKFUrxjsFfvnfvXvnxxx9l4sSJMnPmTFmxYoV8/vnn+27ctGlTadiwoXTq1EmaN28upUqVCr5SKd4h748V9AcL+Z+/0qVLO31Vs2ZNOfnkk0N9BtP5PkiR1fflH3/8sbRs2dL1Ov2RyIgRI6RKlSq+y89/gcn99HnQe8aOrVu3yrXXXisvvPDCAfd/9NFH5T//+U/K9fJTwNKlS6Vnz56ybNky18v0vX3nnXdKwYIF/RSfM+cSwOVMV9NQBBBAAAEEEEAAAQQQQACBHBQggMvBTrfdZB0U10Hwe+65R8aOHWuleB10vu2225wwrkSJElbKpBBvgXQOuK9evVrOO+88JzSKdwQRwK1Zs0a03DFjxsjmzZu9gUScOt54441St27dSAZxW7Zskeeee06eeOIJ4xC8cePGTps6d+4sRYsWNXII86Rk3jElS5aUfv36yQ033GAlMLHd3k2bNsnIkSPlmWeekSVLlvgqXoM47a927doF2l/pfB/4ArFwskkgprfRHwjcdNNNKQfWJvfLH8Dp/R977DG5/vrrD2hx37595amnnhJ97sM6XnzxRbn00ks9b9ekSRN5/fXXpWrVqp7n5uIJBHC52Ou0GQEEEEAAAQQQQAABBBBAIFcECOBypacDaqeGFg888IAMGTLEOMDwUxUNBh5//HFp1qxZJMMOP23JhHPTNeCus98eeughueWWWxIy2QzgdNaRhh86kB2bFeanf3SQW2d0XHXVVVKsWDE/lwZ6ri73OmDAANHB/WQODRcffPBBZynYqBw6k++RRx5xng/TkDRv3XW233333efMqo3CLD+dKawzhPUHBjqDL5VDA1MNhHQJ3yCOdL0PgmiLV5kmgZiWoc+TvjvyzkzzKjve303uFy+Ae//9951Zq/kPnfH52muvOfUL49iwYYNccsklxj+60Vl7ej7HgQIEcDwVCCCAAAIIIIAAAggggAACCGSvAAFc9vZt4C3TPd369+/vLHEX5KGz4TTg69WrF/vDBQktckDIqTOPwjh0MLp3796uM7ZsBXAa6GiYo4OeqR66HNy9996b9lma2k+TJ0+WK6+80njWW6K2a7CgM1uqV6+eKk/K12s4qrONnn/++ZTK0sBUl8HTJfrSGcLp7EQNA/U/W4cGLjqLrmPHjtZ/pEAAF7+XdNnFZ599NqUlTpMN4HQf1fPPP1/mzJlzQOVmzZolrVq1svVouZbzwQcfSNeuXY1DcT1X3yuZsCxsKIB5bkIAF7Y490MAAQQQQAABBBBAAAEEEEAgPAECuPCss+pOCxculKuvvjrhcoG2G6sD6EOHDnWW/8uE/bdstz+s8tIx4P7rr7/Kv//9b3nnnXdcm2kjgNOZbzqbSkMdW4fuW6fLAaZz6UYdeNflFnVw3sahe6jp5y2dM+E0rBo4cKA8/fTTNprkLM2ny/ddfPHFaXmH2G5PXhQN4YYPHy6tW7e2YhUrJB3vA6sN8FGYSSCWtzhd5lWXX0z2+8jkfvFmwOksUP3uffXVVw9oXVj7wOmMZQ2077//fmNh/fzpEtWnnnqq8TW5ciIBXK70NO1EAAEEEEAAAQQQQAABBBDIRQECuFzs9RTbvGzZMrnoootCC99i1Q1qkDlFjqy6POwBdz+hhI0ATmdr9ujRw3jWhknnpjsc/umnn0T3f5oxY4ZJdY3P0eU1daZgOvZg1Bl9umSd7gFp80jXO0TbM3jwYLnuuutsNme/snSfrWHDhknNmjWt3SPs94G1iidRkEkglrfYevXqOfuaJettcr94AZzWQYOveMv1aiCoez8WL148CQHzS7z260xUkoZ2unRvwYIFzW+WA2cSwOVAJ9NEBBBAAAEEEEAAAQQQQACBnBUggMvZrk+u4aazlZIr3fsqHWTWX/5Xq1bN+2TO8C0Q5oC7zuTQmWO6fJ7JkWoAt27dOrnssstk/PjxJrfzdU66nkuTvfN8NSTPyRos6iwfXfo17EP3Rjv33HNl0aJF1m+tS+Hp8oFly5a1XnaiAhcvXuw46o8Xgjx0JqnO8rO1L2GY74MgXUzKNgnE8pdzww03OEvQJjP71eR+iQK4dO8Dp0tJatjn99D3pIaWVatW9XtpVp9PAJfV3UvjEEAAAQQQQAABBBBAAAEEclyAAC7HHwA/zfczWylW7sknnyyXXHKJsy9NhQoV9g0M79ixQ3Tmju5bpbM25s+fb1wV/eW/LvuXzr2cjCubYSeGNeCufa/7cY0ePdpYKNUALtlBY9MK6r5eumRimLM7li5dKrofVVDBzllnneXsv1auXDlThpTP01BRP9933313ymUlKmDEiBHOnoNhHNu3b5dbb73VWfo06MP2Mn9hvQ+CdjEp3yQQy1+Oeo8ZM0bat29vcov9zjG5X6IA7ptvvnECXV0KOv8R9D5wGzdudMI3bXcyh85s1X8TcPyfAAEcTwMCCCCAAAIIIIAAAggggAAC2StAAJe9fWu9ZW+88YazJJzOXPI6GjduLBpInHLKKVKgQAHX03WAWoOY2267zWgPK11GTgf/GjVq5FUN/u5TIOgBd12Kb86cOc4eRn5nN6USwG3YsMEZ9NU9iNyO6tWrO8+hzpLSpRc1dJ45c6YTCHmFxGHP7lBLne2ks3DcDg0JdDnJa665RipVqiQacGlg99///ldeeeUVzyfkrbfekm7dunmeZ+sE0+Xt9B1zzz33SJs2baRIkSKifTxu3Dh58MEHRWfQuR3avxrIlipVyla1E5ZjOptP+0n38dNZmjVq1HDatGfPHvnll19E++Cpp57ybJdWQoPtBx54wLk+1SPo90Gq9bN5vUkgFu9+Z5xxhrNcqv7AxM9hcr9EAVw694H79NNPpUuXLrJ27Vo/zd13bpifvaQqmIaLCODSgM4tEUAAAQQQQAABBBBAAAEEEAhJgAAuJOhMv40Otl1wwQUybdo0z6boflS6d5TfAUn9Nb8GM/PmzfO8B3vJeBIldUKQA+4aZulykxqkmYS4+RuQSgD3wQcfOKGa233d9tAy3fcwzJlVJp9Jt/3pTGe02l7W0OvBNJmpePbZZzvLSJYvX/6A4nQGkAZZ3333XcJbqcukSZOkRYsWXtVJ+e8jR46UPn36uJajPyp49NFHnWc0/2cwdqHOdtS+0ODG7dBAUu+pYWuqR5Dvg1TrZvt6k0As0T31++7666/3NfvV5H6JAjgN33XpS/0ezH8EuQ+cjdmptmdp2n4O0lEeAVw61LknAggggAACCCCAAAIIIIAAAuEIEMCF45zxdzEZFNdG6uwNnX1RunTppNpsMniuBYc92yipxmTgRUEMuOssnunTp4suHeo1i8yNLNkAznTQWPc708HrRAHI22+/Ld27d3ft1TDDKpNQUUPzIUOGyKGHHhq33iazzerVqydvvvmm6OzAoA8NBfv37y8vv/xywlt5LftnOjNQl7jUpSET9beNtm7bts2Zofj000+7Fvf444/LgAEDPOuinyMN89xmH+n+mDpDuG7duik3IYj3QcqVCqgAk0As0a2TmZVtcr9EAZzWIx37wJm8L0y65+abb3aWmA1zuV6TeqXrHAK4dMlzXwQQQAABBBBAAAEEEEAAAQSCFyCAC9444+9gunyfzibRGUBVqlRJus06eD548GC57rrr/l979wJrRXX2f/wJGCiaaACv1ARMJJRQalorVRAQjgJGEHoA5Sa0tjWIFCwmBC3gn2iVYoEAgvcLaAAFQbAoV1GbUMBLC4RAAwZsijSCGpqWqhHz5pn3f3wPhzNrnpm9Zs/M3t9JTJqc2bPW+qzZQzO//awVeY1yVhtFdqZCTvD5wv2///1vsHzjvHnzZMOGDSULJQ3gjh8/LlqVqfsNhh1du3aVpUuXir5IDzt8XadkCBFxVcDUv/6aNWtE93ELO3xdx8eY9BqW5RqHDBkSLPl33nnnhTbr6zqljuvYsWMyYsQIZ+VwnB8TWAJK7bMruIkzJp/PgzjtZnGuJRBz9Ssq7G74WUt7rnkMu8fTrO60/AhBK/PWrl3rrGSPc89ncS+Uu00CuHKL0x4CCCCAAAIIIIAAAggggAAC5RMggCufdWFb0heFN954Y+Sygb4CsSNHjgSBydatW51mPvc6KuzkeO64zxfuWuEwffp0bz1MGsDt3r1bNLQ5cOBAaF8s95I1rNq4caPccMMN3sbd2IVce0DVnW8JFfVcy/e7XBUrYVU99Q10qUadL9eh4a+eo8tUhh0+K8XC2rDce3GrJh9++OGgmtR1EMDF//pZAjHXVTX40iraYcOGmRq3tOeaxxMnTgQVu1rt2PCwfEdMnax3kiX8rVvG9/HHHw9+SOM6NETXfTk5RAjguAsQQAABBBBAAAEEEEAAAQQQqFwBArjKnVsvI7OGDtdff70sWbJELrnkkpLbDWtTq5N0f6Pu3buLhgtaadeiRYuS2+MC/yeQVQDXr18/2bVrl3NpvaQBnC6fGPVSXF8YaxASdfgKiKLaifr7wYMHgzHpvolhh4bYCxcuFA0GXMfHH38sI0eODKoVww5L1VlUny1/t4RL1oBTw7exY8c6m42qELT02XWOJWSJG5ZY9pQjgIs/c5a5irpqnCpwS3uuedR/J2fMmBH81/CIG+pGjUv/vnPnThk0aJDzGV0X1OtSqX369HFeVvc71KWtW7ZsaWm+os8hgKvo6WVwCCCAAAIIIIAAAggggAACVS5AAFflN0DU8F2/sq//Wd/7KW3evDnYS65nz55B4Na5c+dgX7k092uKsqiGv2cRwGk1T21tbVANoSFc2JE0gLOEOrr3YI8ePSKn2FLRZKmmi2wo4oTt27cHL7i1Ei7suP/++0X/i/rO+KymK2Vclv3S9Dnw8ssvy/e+973IpvIQlmol3r///W85fPiwaAXRhx9+KLqU6f79+0WDz48++kimTZsWBKDWIyqA81nZ5/N5YB1fVudZAjFL3/R5pqHYWWed5Tzd0l5UkKpLPQ4cOPCMdqzVr5bx6DmWH+Jo0L969WqpqakJQjpdklP/HQ876p9v7UelnkcAV6kzy7gQQAABBBBAAAEEEEAAAQQQECGA4y5wCuiL4ltuuUX27NnjPM9alQJ3vgV8vnCPWoJSX8BOnTpVJk6cGAQUt956q/cAzhLqxAksNDDRPb22bdsWOpHlqBbzWdX31VdfyZQpU2Tu3LmhY9LK1tdee02uvPLK1G5g3WtSq/bWrVsX2oZWwGoA1aZNm8h+aHXggAEDnBU75QhLIzsa84SoQDmOUVTTPp8HUW1l/XdLIGbpo35XdDnm3r17O0+3tBcVwIX9++x7HzhLoKZVzC+88IKcf/75QWCnz5N77rnHaVDE75/lHoh7DgFcXDHORwABBBBAAAEEEEAAAQQQQKA4AgRwxZmrTHpqqSLRl/LLly+Xyy+/PJM+0qg/AZ8v3F0BnC4n+sgjj8jgwYOlSZMm8re//S2VAM5SwXnFFVeIBlodOnSIhPz000+DaqUNGzaEnqvLsS5dulQuuOCCyOslPUFfbk+aNMn58Th7MkaFpdqQtUow6Zgs4Wbfvn2DAK5169aRzVjuKd1Da968eXL22WdHXi8PJ1juZ5/LD/p8HuTBz9UHSyCmgZLu8+aqPNU2hg4dGuw/6Fpe0dJeVADnuh+sy+pa5mXVqlXBs9p1zJ49O9h3se6esSxZqXvGLVu2TC677DJLNyr2HAK4ip1aBoYAAggggAACCCCAAAIIIIAAFXDcA24Byz5KN910U/DLd/ZyKf7d5POFe1io079//yB8q7+MoCUsSbIEpe/AzLJcY5xAL+kd4zsws3zP4wR6ScZluQfiBGaWve3iBHpJxuT7M5ZQ4+mnnw6Wc/Vx+Hwe+OhPmtewBGJbtmyR119/XTRsijo0qNP7NWwJWEt7UQHcqVOngiVMtSqy4eEriNVlVDVY02dE2KFVf6+++qp06dLl21Msz0o92ef9GjUnef07AVxeZ4Z+IYAAAggggAACCCCAAAIIIFC6ABVwpRtW9BUsL/p9veiraMiCDM7nC/eG945WmE2fPj2opGjevPlpIpbwJUkAZ7lunBDG+jI6zeUaLX1Q3KiX9/UnIGpfMT13zpw5wYv4tA5LIBHnWWMJX33vlZWWjV7XMu++K4p8Pg/StPFxbcv9p98pXWIxarlc7Y8G8Vrd1bFjx0a7Z22vW7duzuGF7QPnaynSvXv3BhV9+/btC+2HLh27cOFC0aUv6x/PPPNMEEK6jp/+9Kei51XzD3gI4Hx8g7kGAggggAACCCCAAAIIIIAAAvkUIIDL57zkoleWF77a0fvvvz/4L+yX/rkYDJ0wCfh84V4XwLVq1SoIbjQ8CVuW0RKUFSWAU+g44ZdpYuqdZP1exumDJYBL4h9nbJZAwncAV45qxTgGYefqnloa5owdO9a5/OFDDz0kkydPlqZNm/po9oxnuvajUg/L/affKQ1ttWrrjjvuiKQYP368zJo1S1q0aHHGudb2ogK43bt3i+47eeDAgdPa8LEPnHUvt7AqtkOHDsnw4cNlx44doVbaz9WrV0tNTU2kZ6WeQABXqTPLuBBAAAEEEEAAAQQQQAABBBAQlqDkJggXsL7oT/vFPHNUPgGfAZxWTDVr1ix4ARu1Z1daAdz7778vAwYMkKNHj4YihlVvNPYB63ciTvgVd3Yt+4C1b99eVq5cKT/4wQ9Ml89DABdWyVN/APfee69osGsJmCwVcEUJ4HT/vTFjxojukxd2aPWbLgWsc+/r8Pk88NWntK4TJxD7/PPPgx8UrFixwtkdDZd0TgYOHHjGeXHaczWifdFn2Lp16844rdR94PS5OXr0aNm8eXNoF1zfoS+//DIIhOfPn+90mjBhQhBUNqyMTmuu83ZdAri8zQj9QQABBBBAAAEEEEAAAQQQQMCfABVw/iwr7krWPVwI4Cpn6rN64Z5WAGd5yR2nqsoawGlg0qNHj1RujDSCJUsAl3alq6UPcZ41FqfOnTvLyy+/fNp+hKlMWgkX1RD5rrvuclYR6eU16Bk5cqTXSuSsngclcCX+qOVZUT9Y1/PV2xWKamd69eoVzM13v/vd0/oWt72wgbn2gRs3blywX913vvOdRC66550uEan/XyDsiArPNm3aJH369HG273vp1ESDzfBDBHAZ4tM0AggggAACCCCAAAIIIIAAAikLEMClDFzky1teYOv44rwUL7JHNfQ9qxfulRbAvfjii8HL+TQOy/cybmWXJfyKE1QmGbelD3GeNRYn7Wea1YpJHOp/xhq+adCiFUTnnHNOqU2e9vmsngdeB2G8WNxA7Ouvv5aZM2fKtGnTIlvQuZk0adJplZtx23M18tJLL8mwYcPOOKWUfeCs1WuvvPKK1NbWhnbPUkWnHw5bxjIStwJOIICrgElkCAgggAACCCCAAAIIIIAAAgiECBDAcWuEClhfYMd5KQ53vgWyeuFOAGe/LyzfSwI4EYuTquc1gLOGb1o99Nxzz0nHjh3tN5HxzKyeB8bueT0tSSB25MiRYPnHrVu3OvvStm3bYEnYH//4x9+el6S9sEZc+8Bt3LhRrr766thWe/fulaFDh8q+fftCP2sJ+Kz7yGml3TPPPCMtW7aM3deif4AArugzSP8RQAABBBBAAAEEEEAAAQQQCBcggOPuCBU4efKkTJw4MfhluusggKucmyirF+4EcPZ7yBIsEcAVO4D785//LHfeeafs2rUrMthZvHix9OzZ034DxTgzq+dBjC56OzVpILZmzZoghHMt06id1L3UFixYIOeee27Q56TtNTbg48ePB31Yv379ZUz95QAAHIdJREFUGX9Oug/cE088IWPHjnX6avWfLk0btSfjzp07ZdCgQc69OHW/vNWrV0tNTY23OS3KhQjgijJT9BMBBBBAAAEEEEAAAQQQQACB+AIEcPHNquYT1v2ufvOb3wRLcTVr1qxqbCp1oFm9cK+0AI494OJ/Q7JYgjJve8BptZBWU91+++2Re4tpVVWa4ZvOYFbPg/h3T+mfSBqI6b+TkydPlkcffTSyE/X36UvaXmON+N4H7vPPP5df/OIXQSAWdmhg9sYbb0i3bt0ix23dTzZqP7nIhgp6AgFcQSeObiOAAAIIIIAAAggggAACCCBgECCAMyBV6ylfffWVTJkyRebOneskSHtvqGr1z2LcWb1wTyuA02X8BgwY4Ky8+OUvfynz5s2Ts88+O5LcGkqnuazhiRMnRPusS9qFHXGDJd/hVyRkIyesXbtWBg4c6PyoVtvofw3v08Y+lEalYJJxWT+j4ZsGHrpX2EcffeT8WIcOHUQrm7TyzWJh7UPD87J6HiTtbymfKyUQ02Uahw8fHlmxqMuFagjXvn17rxVwOu6w77BlmciGblu2bBFdEtJV1Rd3yUhdXlKfW65Dl1FdsWKFdOrUqZSpLNxnCeAKN2V0GAEEEEAAAQQQQAABBBBAAAGzAAGcmao6T3zggQdk+vTpzsH37ds3ePnXunXr6kSqoFFn9cI9rQDOct04928eArg0+pCHAM4SgMQJ+4sUwH3zzTeydOlSGTduXORShrq86GOPPSbXXHNN6k+erJ4HqQ+skQYs919YsK7hqS7VfMcdd0R2/b777pMZM2bIjh075Nprr3WeHyfID/uxgVaqxdkHzvrDm9mzZ4tWv1sD4EOHDgUhpY7bdaijVt9V00EAV02zzVgRQAABBBBAAAEEEEAAAQSqTYAArtpmPOZ4X3rpJRk2bJjzU3GrbSxd0CoffVH5/e9/X/r37y+XXnqp+UWf5fqc07hAVi/cLUFZkr0GLdf1HcBdcskl8tprr8mVV16Zym2WVQA3Z86c4IV7WoclAPEdwHXt2jUIvnQ5x6yOr7/+Oqhm0+dd1D5iffr0CZY61AqqchxZPQ/KMbaGbVjuP1cgpss26v2pFVyuQ58PL774ojRv3txrAOdrHzhrUJbWHMWtrEurH+W8LgFcObVpCwEEEEAAAQQQQAABBBBAAIHyChDAlde7cK1t375d9KVv1Ith/YX9DTfc4G18u3fvliFDhsiBAweCa3bv3l1GjRolN998s1x00UWEcd6kT79QVi/cLUFZkgDu2LFjMmLECNm8eXOoWJwAzrL8o1YoaXCtywSmcWi1jVbQ6H+uI071jC4zq0sfug4NDUaOHJnGkIJr7t+/X2655RbZs2dPaBtxAjhdxlHnftu2bV7mPo2BxwnfbrvtNpk1a5ZcfPHFaXSl0Wtm9Two2wDrNVRqAKeX0mvodyRqCVENmXQ+a2trvX2HXZVrcfZptSwVmeb8aMWeLsVaU1OTZjO5ujYBXK6mg84ggAACCCCAAAIIIIAAAggg4FWAAM4rZ+Vd7OOPPw5eKL711lvOwU2bNi3Ym6lp06ZeEFwvAfXFnL6oJ4zzQn3aRbJ64Z5WAKdVKfqie926daFYWqm2fPlyufzyyyNBLcsaXn/99UFV1QUXXBB5vaQnPPzww0HFlOvQMd16662mJixLzb799tvSo0cP0/WSnHTw4MGg2laX0gs7brrppmAPrZYtW0Y2Ybmn4uz/F9lgzBM0fNPgU+2jfuCge3HqfGs4Uc4jq+dBOcdY15aPAE7ndObMmaL/HkYdWn3pCof183FCdD1/yZIlMmbMmDOatu4Dp89LXf5RA7AsjwkTJgRhs1YJVsNBAFcNs8wYEUAAAQQQQAABBBBAAAEEqlWAAK5aZ944but+MBo66Ms/XV6r1OM///mPjB8/Xp5//nnnpbRCTveLOe+880ptks//f4GsXrhbwpIkFXCW5RrjLKFqCYnKcV9a9mxbvHixjB49OvLe/uKLL+See+6RRYsWhZ6b9rKa2rDvcNNSvRunMigSMsYJ1so3Ddx+97vfBXuLZRFGZPU8iEHp7VQfAZx25siRI0Hov3Xr1pL7FjeAC9sHzvr93blzpwwaNEiOHj1act9LuUDHjh2DpTw7depUymUK81kCuMJMFR1FAAEEEEAAAQQQQAABBBBAILYAAVxssur7wKpVq2Tw4MGRA9cwTH89X+qxZcsW0SW6oqpC0t6TqtRxFPHzWb1wTyuA871cY8OlURub43KEOu+884707NnTeYtZA0v9nt11111BZVnYUY690k6ePCkTJ04MQvWwI87ynps2bQqWz3UdWTxD9J5ctmyZjB071vmMa9WqlSxYsCCoCmzSpEkmj5OsngdZDNZXAKd91+pTDU2j/g2LGmfcAM5Vsa77DOoSrmHHqVOngmVttSIzD0dUf/PQR199IIDzJcl1EEAAAQQQQAABBBBAAAEEEMifAAFc/uYkdz3SX8NrJY1rHy3tdLdu3UT3iWrXrl3iMegSWPqSUH/97jqsv+hP3JEq/WBWL9zTCuB0GsOWZas/xdZqsbVr18rAgQOdd0c5Qh3LfmnW5RUte6WVo6rPGpZal8K07Gu3Zs2aYCnbch06Rt0fUAPPzz77LLTZtm3bymOPPSb9+vXLdL/LrJ4H5ZqP+u34DOC0iluD+KeeeqqkocQN4ErZB+7QoUMyfPhw2bFjR0l99vVh/RGOLkVtWW7WV5tZXYcALit52kUAAQQQQAABBBBAAAEEEEAgfQECuPSNC9+CvjTWl9m6TF3Uceedd8rvf//7RHsV6bJss2fPFt3vKOr42c9+Jo8++qicc845Uafy9xgCWb1wTzOA87UUoX4PdDnAqP2drAFRjGk541TL3nbWqjUNHm688UZntY7u76j/Nbw/ShlDY5/VcEorvlyHJeD0vfSor3HqvaF7dGnoGXZo+Pbss89Kr169UveOGldWz4OofqXxd58BnPZPq2X1Xt63b1/i7sYN4LShJ554IqiubHhE7U1pWdY28UASfFCXX9W96HTP10o/COAqfYYZHwIIIIAAAggggAACCCCAQDULEMBV8+zHGLslIKm73K9+9SuZOXOm6BJq1kPDN61C0qoBy7Jdr7zyitTW1lovz3lGgaxeuFvuL+uSig2Haqnw+slPfhIsC3jZZZeFSmnopUus6kvhsMMaehmnI/Q0696MUd8Ta7herkqxsD2s6kNYKmMs1TzlqOqr32/L3mAaOujSe1qJlHbYabkHs3oeWPrm+xzfAZx+t+bPny9333134q4mCeDCfnDgqhq37ruaeCAJPzhhwgSZNWtWJvsfJuxyoo8RwCVi40MIIIAAAggggAACCCCAAAIIFEKAAK4Q05R9J/Vlou7NpPvaWI6rrrpKHnroIendu3fk/kXHjh0LXrL94Q9/sFxahg4dGvzKvxqWpjKBeDwpqxfuaQZwlmooJXzyySdFl20MCz42btwoGtq4AmJdPlWrRVu0aOFxVhq/lKViRZeO1X3Ezj333EYvYgmF4uy7Vuqgjx8/LrfddpusX78+9FIaUq1cuTJ0fzfrs0r3uvrtb39blqBL78HJkycHVbuuY/z48cGzsBz3j2WusnoeWPrm+xzfAZz2T/9t02eCK7R3jSNJAOfaBy5sqd2dO3fKoEGDRJebDjs0wHv11VelS5cuJdNb95vr2LFjsBx1p06dSm4zzxcggMvz7NA3BBBAAAEEEEAAAQQQQAABBEoTIIArza+qPm3dn60+Sv/+/YNqjh49esiFF14ozZo1C/6sL6Q//PDD4MWk7vPiWpKt/vWiXr5X1YSkMNisXrinGcApkyWs0iq45557TvSlb8PjH//4R7Cs27p165zqugfiyJEjned8+umnwTkbNmwIPa9v375Bn1u3bh16jsXMVVH15ZdfBmHP9OnTnf21hooW4ygf6zKfug+fhvAXXXTRGX3fs2dPEOLt2rUrdFzq8sYbbwT7VroOi7HFRysItU+W6l4fX+skwU1j7Wb1PPBhEPcaaQRw2oc333xTRo0a5Qy3wvqaZB6/+OKLYLnoRYsWnXFZrTDX6vS6f4f1BOt3znfFqGXpW+2fZcnZuHOdt/MJ4PI2I/QHAQQQQAABBBBAAAEEEEAAAX8CBHD+LKviSrqfzc9//nPZsWNHJuPVF4u6D1fz5s0zab/SG83qhbsl6Ei6BKXOmWVJQj2vQ4cOMnXqVNFlDnV/QV2a7a233pIZM2bIu+++65x+yzKWegFfAZwGaFpVpcvcuQ4Nm8aNGye//vWvpU2bNqLVJ/o91orTJUuWRN7SUctY1l3ARwCn17JU4+h5WmX74IMPynXXXRcECvoDAa3Q0T0o9X5yHZZlLPXzlvsyKoD75JNPRJflXbt2baS1rxOSBDeNtZ3V88CXQ5zrpBXA6fLKun+iVoTHPZLOY5x94LTqTStlN2/e7OyeLo2q97qvw7Kkr7Zl/a766lcW1yGAy0KdNhFAAAEEEEAAAQQQQAABBBAojwABXHmcK6qVt99+W8aMGWOuWvM1eFfVi682qv06Wb1wtwQdpQRwGjpptdd9992X2hTrC3YNxJo2bepsw1cAp4288847MmzYsETVNRaIm2++WZ566qmgejXq8BXAWZcMjeqP6+9RlXh1n7Xcl1EBnFb46tKm5TySBjcN+5jV86CcVnVtpRXA6fUPHz4cVMFpG3GOpPMYVl3W2D5wq1atksGDBzu7ldZSkJbvhv6AQCvla2pq4tAV6lwCuEJNF51FAAEEEEAAAQQQQAABBBBAIJYAAVwsLk5WAV2yauvWrXL77beXLYRzLQ/IrPgTyOqFuyXoKCWAK+UluEVXlzLUUKddu3aRp/sM4LQKTvcxmz17dmS7cU/QF98vvPCCaPBtOXwFcNrWe++9F+y3Z12a1tK/unPi7CFpuS9dAZy1yidO/y3nJg1uGl47q+eBZYy+z0kzgNO+Ll++PNhDNc4ypEnn0bUPXP3wWSt8dd/B559/3skZFTInnYu9e/cGe7pqRa7rmDBhQvADikqtfCeAS3oH8TkEEEAAAQQQQAABBBBAAAEE8i9AAJf/OcptDz/44APRF2Nxf9Ufd0Aabugv5XV5QI50BbJ64W4JOkoN4DQ4XrZsWbCXW5yX4FHirn3WGvuszwBOr5/WsrC6bKW+9NalOC2HzwBOl+3TUHHKlCmWps3ntG3bVhYvXiw9e/Y0fcZyX7rCiS1btgRL6Pm83ywdTxrcNLx2Vs8Dyxh9n5N2AKdhl+7BphWl1iPpPLqqSOvvA2cNwKzL0FrHVXeedRndtCrw4vY3rfMJ4NKS5boIIIAAAggggAACCCCAAAIIZC9AAJf9HBS6B//85z+DCpxnn302lXFolZ3u+XbxxRencn0uerpAVi/cLUFHqQGcjjSNYEcrSDSoatGihel28h3AaaO+l4XVilOtfmvfvr1pTHqSzwBOr6eBhS7puWjRInMfok7UeZo0aVLkMqF117Hcl2EBnAa++uyaNm1aVLe8/z1pcNOwI1k9D7yDGC6YdgCnXdi9e3ewZGxUxVddd0uZx7lz5wb3esOjX79+wXe7devWoufovqquo2vXrrJ06VLR8DqNY9OmTdKnT5/IS2sg39h4Ij9YgBMI4AowSXQRAQQQQAABBBBAAAEEEEAAgYQCBHAJ4fjY/wl888038uabb4oGJH/605+80Fx11VWie2r17t1bmjRp4uWaXCRaIKsX7pagw0cApwJadTFv3jx58MEHS65Milslpu2nEcBp2KMhnFb3qWUpR9LlXn0HcDoGrRzTgH/BggWlDCn47MyZM4Ow4ayzzjJfy3JfhgVwJ06cCPZ+W7lypbk9XyeWEtzU70NWzwNfDnGuU44ATr+n8+fPl7vvvtvUtVLmMWofuDZt2sjo0aNl8+bNzr7ce++98sADD5hDa9PA6p109OhRUz+0klT3q6vEgwCuEmeVMSGAAAIIIIAAAggggAACCCDwvwIEcNwJ3gS0umjHjh3y5JNPyurVqxOFG/379xcNNa677jpzRZG3AXAhyeqFuyXo8BXA6TTrvbpixQqZMWNGosBKl53U6iwNdKyVb3W3VxoBXN21//rXvwYVV3/84x8T3c36klurYpJUu6QRwOkgdDm9xx9/PAhMP/vss9jjatWqlcyZM0dGjhwZK3zThiz3ZVgAd/DgwaDa6f3334/d51I/UEpwU7/trJ4HpY4/yefLEcBpv44dOyZ6z+i/kVFHKfOo+yeOGDFCtm3bdkYzug/chRdeGFl5ps857WdNTU1UVxP/XUNJSyWe9uVf//pX4nby/EECuDzPDn1DAAEEEEAAAQQQQAABBBBAoDQBArjS/Ph0iIAuH6dhwPbt2+W9996Tw4cPB/+7/nH11VcHS0tec8010qVLF7niiiukZcuWmGYokNULd0vQ4TOAqyP++9//HixxqPsyWcMdDammTp0qP/zhD88ILC1Tl2YAp+3rd0+rrnTJtj179li6JJ07dxatdKmtrZXmzZubPtPwpLQCOG1HX9Lv379fHnnkkWBslj3V9IX9kCFDZPr06dKuXbtEY7Lcl2EBnCXQSdQpw4dKCW7qXz6r54FhiN5PscyXL1etGB81apRo9ZfrKKW9kydPysSJE+Xpp58+owndu/XUqVOycOFCZ/t1y1Wef/753r3rX1BD6gEDBkR66HOgEg8CuEqcVcaEAAIIIIAAAggggAACCCCAwP8KEMBxJyCAwLcC1fTCvf60a2WFLp/6+uuvywcffHBaWKxBm4bD1157bVAxcumllyYK3sp9m2mV31/+8hdZv369aLjw7rvvfhsyaoWbjqlbt27Sq1evIEyMszRjucdSv71PPvkkWPJ2w4YNsmvXrmCMdYeG+j/60Y+ke/fuwfK1WuXDkVygWp8HycX4JALxBQjg4pvxCQQQQAABBBBAAAEEEEAAAQSKIkAAV5SZop8IlEGAF+5lQKYJBAoiwPOgIBNFNwstQABX6Omj8wgggAACCCCAAAIIIIAAAgg4BQjguEEQQOBbAV64czMggECdAM8D7gUE0hcggEvfmBYQQAABBBBAAAEEEEAAAQQQyEqAAC4redpFIIcCvHDP4aTQJQQyEuB5kBE8zVaVAAFcVU03g0UAAQQQQAABBBBAAAEEEKgyAQK4KptwhouAS4AX7twfCCBQJ8DzgHsBgfQFCODSN6YFBBBAAAEEEEAAAQQQQAABBLISIIDLSp52EcihAC/cczgpdAmBjAR4HmQET7NVJUAAV1XTzWARQAABBBBAAAEEEEAAAQSqTIAArsomnOEi4BLghTv3BwII1AnwPOBeQCB9AQK49I1pAQEEEEAAAQQQQAABBBBAAIGsBAjgspKnXQRyKMAL9xxOCl1CICMBngcZwdNsVQkQwFXVdDNYBBBAAAEEEEAAAQQQQACBKhOo+ACuyuaT4SKAAAIIIIAAAggUV+D/iciM4nafniOAAAIIIIAAAggggAACCCCAQJ0AARz3AgIIIIAAAggggAAC+RAggMvHPNALBBBAAAEEEEAAAQQQQAABBEoWIIArmZALIIAAAggggAACCCDgRYAAzgsjF0EAAQQQQAABBBBAAAEEEEAgewECuOzngB4ggAACCCCAAAIIIKACBHDcBwgggAACCCCAAAIIIIAAAghUiEAlBnAVMjUMAwEEEEAAAQQQQAABBBBAAAEEEEAAAQQQQAABBBBAoIgCBHBFnDX6jAACCCCAAAIIIIAAAggggAACCCCAAAIIIIAAAgggkFsBArjcTg0dQwABBBBAAAEEEEAAAQQQQAABBBBAAAEEEEAAAQQQKKIAAVwRZ40+I4AAAggggAACCCCAAAIIIIAAAggggAACCCCAAAII5FaAAC63U0PHEEAAAQQQQAABBBBAAAEEEEAAAQQQQAABBBBAAAEEiihAAFfEWaPPCCCAAAIIIIAAAggggAACCCCAAAIIIIAAAggggAACuRUggMvt1NAxBBBAAAEEEEAAAQQQQAABBBBAAAEEEEAAAQQQQACBIgoQwBVx1ugzAggggAACCCCAAAIIIIAAAggggAACCCCAAAIIIIBAbgUI4HI7NXQMAQQQQAABBBBAAAEEEEAAAQQQQAABBBBAAAEEEECgiAIEcEWcNfqMAAIIIIAAAggggAACCCCAAAIIIIAAAggggAACCCCQWwECuNxODR1DAAEEEEAAAQQQQAABBBBAAAEEEEAAAQQQQAABBBAoogABXBFnjT4jgAACCCCAAAIIIIAAAggggAACCCCAAAIIIIAAAgjkVoAALrdTQ8cQQAABBBBAAAEEEEAAAQQQQAABBBBAAAEEEEAAAQSKKEAAV8RZo88IIIAAAggggAACCCCAAAIIIIAAAggggAACCCCAAAK5FSCAy+3U0DEEEEAAAQQQQAABBBBAAAEEEEAAAQQQQAABBBBAAIEiChDAFXHW6DMCCCCAAAIIIIAAAggggAACCCCAAAIIIIAAAggggEBuBQjgcjs1dAwBBBBAAAEEEEAAAQQQQAABBBBAAAEEEEAAAQQQQKCIAgRwRZw1+owAAggggAACCCCAAAIIIIAAAggggAACCCCAAAIIIJBbAQK43E4NHUMAAQQQQAABBBBAAAEEEEAAAQQQQAABBBBAAAEEECiiAAFcEWeNPiOAAAIIIIAAAggggAACCCCAAAIIIIAAAggggAACCORWgAAut1NDxxBAAAEEEEAAAQQQQAABBBBAAAEEEEAAAQQQQAABBIooQABXxFmjzwgggAACCCCAAAIIIIAAAggggAACCCCAAAIIIIAAArkVIIDL7dTQMQQQQAABBBBAAAEEEEAAAQQQQAABBBBAAAEEEEAAgSIKEMAVcdboMwIIIIAAAggggAACCCCAAAIIIIAAAggggAACCCCAQG4FCOByOzV0DAEEEEAAAQQQQAABBBBAAAEEEEAAAQQQQAABBBBAoIgCBHBFnDX6jAACCCCAAAIIIIAAAggggAACCCCAAAIIIIAAAgggkFsBArjcTg0dQwABBBBAAAEEEEAAAQQQQAABBBBAAAEEEEAAAQQQKKIAAVwRZ40+I4AAAggggAACCCCAAAIIIIAAAggggAACCCCAAAII5FaAAC63U0PHEEAAAQQQQAABBBBAAAEEEEAAAQQQQAABBBBAAAEEiihAAFfEWaPPCCCAAAIIIIAAAggggAACCCCAAAIIIIAAAggggAACuRUggMvt1NAxBBBAAAEEEEAAAQQQQAABBBBAAAEEEEAAAQQQQACBIgoQwBVx1ugzAggggAACCCCAAAIIIIAAAggggAACCCCAAAIIIIBAbgUI4HI7NXQMAQQQQAABBBBAAAEEEEAAAQQQQAABBBBAAAEEEECgiAIEcEWcNfqMAAIIIIAAAggggAACCCCAAAIIIIAAAggggAACCCCQWwECuNxODR1DAAEEEEAAAQQQQAABBBBAAAEEEEAAAQQQQAABBBAoogABXBFnjT4jgAACCCCAAAIIIIAAAggggAACCCCAAAIIIIAAAgjkVoAALrdTQ8cQQAABBBBAAAEEEEAAAQQQQAABBBBAAAEEEEAAAQSKKEAAV8RZo88IIIAAAggggAACCCCAAAIIIIAAAggggAACCCCAAAK5FSCAy+3U0DEEEEAAAQQQQAABBBBAAAEEEEAAAQQQQAABBBBAAIEiChDAFXHW6DMCCCCAAAIIIIAAAggggAACCCCAAAIIIIAAAggggEBuBf4HUl8B8D4mhDgAAAAASUVORK5CYII="/>
          <p:cNvSpPr>
            <a:spLocks noChangeAspect="1" noChangeArrowheads="1"/>
          </p:cNvSpPr>
          <p:nvPr/>
        </p:nvSpPr>
        <p:spPr bwMode="auto">
          <a:xfrm>
            <a:off x="155575" y="-1766888"/>
            <a:ext cx="4191000" cy="369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data:image/png;base64,iVBORw0KGgoAAAANSUhEUgAABuAAAAYQCAYAAACE2oyBAAAAAXNSR0IArs4c6QAATLp0RVh0bXhmaWxlACUzQ214R3JhcGhNb2RlbCUzRSUzQ3Jvb3QlM0UlM0NteENlbGwlMjBpZCUzRCUyMjAlMjIlMkYlM0UlM0NteENlbGwlMjBpZCUzRCUyMjElMjIlMjBwYXJlbnQlM0QlMjIwJTIyJTJGJTNFJTNDbXhDZWxsJTIwaWQlM0QlMjIyJTIyJTIwdmFsdWUlM0QlMjIlMjIlMjBzdHlsZSUzRCUyMmZvbnRDb2xvciUzRCUyMzAwNjZDQyUzQnZlcnRpY2FsQWxpZ24lM0R0b3AlM0J2ZXJ0aWNhbExhYmVsUG9zaXRpb24lM0Rib3R0b20lM0JsYWJlbFBvc2l0aW9uJTNEY2VudGVyJTNCYWxpZ24lM0RjZW50ZXIlM0JodG1sJTNEMSUzQm91dGxpbmVDb25uZWN0JTNEMCUzQmZpbGxDb2xvciUzRCUyM0NDQ0NDQyUzQnN0cm9rZUNvbG9yJTNEJTIzNjg4MUIzJTNCZ3JhZGllbnRDb2xvciUzRG5vbmUlM0JncmFkaWVudERpcmVjdGlvbiUzRG5vcnRoJTNCc3Ryb2tlV2lkdGglM0QyJTNCc2hhcGUlM0RteGdyYXBoLm5ldHdvcmtzLmxhcHRvcCUzQiUyMiUyMHZlcnRleCUzRCUyMjElMjIlMjBwYXJlbnQlM0QlMjIxJTIyJTNFJTNDbXhHZW9tZXRyeSUyMHglM0QlMjIyMzQlMjIlMjB5JTNEJTIyODkwJTIyJTIwd2lkdGglM0QlMjIxMTYlMjIlMjBoZWlnaHQlM0QlMjI2NSUyMiUyMGFzJTNEJTIyZ2VvbWV0cnklMjIlMkYlM0UlM0MlMkZteENlbGwlM0UlM0NteENlbGwlMjBpZCUzRCUyMjMlMjIlMjB2YWx1ZSUzRCUyMiUyMiUyMHN0eWxlJTNEJTIyZm9udENvbG9yJTNEJTIzMDA2NkNDJTNCdmVydGljYWxBbGlnbiUzRHRvcCUzQnZlcnRpY2FsTGFiZWxQb3NpdGlvbiUzRGJvdHRvbSUzQmxhYmVsUG9zaXRpb24lM0RjZW50ZXIlM0JhbGlnbiUzRGNlbnRlciUzQmh0bWwlM0QxJTNCb3V0bGluZUNvbm5lY3QlM0QwJTNCZmlsbENvbG9yJTNEJTIzQ0NDQ0NDJTNCc3Ryb2tlQ29sb3IlM0QlMjM2ODgxQjMlM0JncmFkaWVudENvbG9yJTNEbm9uZSUzQmdyYWRpZW50RGlyZWN0aW9uJTNEbm9ydGglM0JzdHJva2VXaWR0aCUzRDIlM0JzaGFwZSUzRG14Z3JhcGgubmV0d29ya3MubGFwdG9wJTNCJTIyJTIwdmVydGV4JTNEJTIyMSUyMiUyMHBhcmVudCUzRCUyMjElMjIlM0UlM0NteEdlb21ldHJ5JTIweCUzRCUyMjM2NyUyMiUyMHklM0QlMjI4OTAlMjIlMjB3aWR0aCUzRCUyMjExNiUyMiUyMGhlaWdodCUzRCUyMjY1JTIyJTIwYXMlM0QlMjJnZW9tZXRyeSUyMiUyRiUzRSUzQyUyRm14Q2VsbCUzRSUzQ214Q2VsbCUyMGlkJTNEJTIyNCUyMiUyMHZhbHVlJTNEJTIyJTIyJTIwc3R5bGUlM0QlMjJmb250Q29sb3IlM0QlMjMwMDY2Q0MlM0J2ZXJ0aWNhbEFsaWduJTNEdG9wJTNCdmVydGljYWxMYWJlbFBvc2l0aW9uJTNEYm90dG9tJTNCbGFiZWxQb3NpdGlvbiUzRGNlbnRlciUzQmFsaWduJTNEY2VudGVyJTNCaHRtbCUzRDElM0JvdXRsaW5lQ29ubmVjdCUzRDAlM0JmaWxsQ29sb3IlM0QlMjNDQ0NDQ0MlM0JzdHJva2VDb2xvciUzRCUyMzY4ODFCMyUzQmdyYWRpZW50Q29sb3IlM0Rub25lJTNCZ3JhZGllbnREaXJlY3Rpb24lM0Rub3J0aCUzQnN0cm9rZVdpZHRoJTNEMiUzQnNoYXBlJTNEbXhncmFwaC5uZXR3b3Jrcy5sYXB0b3AlM0IlMjIlMjB2ZXJ0ZXglM0QlMjIxJTIyJTIwcGFyZW50JTNEJTIyMSUyMiUzRSUzQ214R2VvbWV0cnklMjB4JTNEJTIyNTAwJTIyJTIweSUzRCUyMjg5MCUyMiUyMHdpZHRoJTNEJTIyMTE2JTIyJTIwaGVpZ2h0JTNEJTIyNjUlMjIlMjBhcyUzRCUyMmdlb21ldHJ5JTIyJTJGJTNFJTNDJTJGbXhDZWxsJTNFJTNDbXhDZWxsJTIwaWQlM0QlMjI1JTIyJTIwdmFsdWUlM0QlMjIlMjIlMjBzdHlsZSUzRCUyMmZvbnRDb2xvciUzRCUyMzAwNjZDQyUzQnZlcnRpY2FsQWxpZ24lM0R0b3AlM0J2ZXJ0aWNhbExhYmVsUG9zaXRpb24lM0Rib3R0b20lM0JsYWJlbFBvc2l0aW9uJTNEY2VudGVyJTNCYWxpZ24lM0RjZW50ZXIlM0JodG1sJTNEMSUzQm91dGxpbmVDb25uZWN0JTNEMCUzQmZpbGxDb2xvciUzRCUyM0NDQ0NDQyUzQnN0cm9rZUNvbG9yJTNEJTIzNjg4MUIzJTNCZ3JhZGllbnRDb2xvciUzRG5vbmUlM0JncmFkaWVudERpcmVjdGlvbiUzRG5vcnRoJTNCc3Ryb2tlV2lkdGglM0QyJTNCc2hhcGUlM0RteGdyYXBoLm5ldHdvcmtzLnN3aXRjaCUzQiUyMiUyMHZlcnRleCUzRCUyMjElMjIlMjBwYXJlbnQlM0QlMjIxJTIyJTNFJTNDbXhHZW9tZXRyeSUyMHglM0QlMjIzNTUlMjIlMjB5JTNEJTIyNjc1JTIyJTIwd2lkdGglM0QlMjIxNDAlMjIlMjBoZWlnaHQlM0QlMjI1MCUyMiUyMGFzJTNEJTIyZ2VvbWV0cnklMjIlMkYlM0UlM0MlMkZteENlbGwlM0UlM0NteENlbGwlMjBpZCUzRCUyMjYlMjIlMjB2YWx1ZSUzRCUyMiUyMiUyMHN0eWxlJTNEJTIyZW5kQXJyb3clM0Rub25lJTNCaHRtbCUzRDElM0Jyb3VuZGVkJTNEMCUzQmV4aXRYJTNEMC41JTNCZXhpdFklM0QwJTNCZXhpdER4JTNEMCUzQmV4aXREeSUzRDAlM0JleGl0UGVyaW1ldGVyJTNEMCUzQmVudHJ5WCUzRDAuMDUyJTNCZW50cnlZJTNEMC4zMzIlM0JlbnRyeUR4JTNEMCUzQmVudHJ5RHklM0QwJTNCZW50cnlQZXJpbWV0ZXIlM0QwJTNCJTIyJTIwZWRnZSUzRCUyMjElMjIlMjBzb3VyY2UlM0QlMjIyJTIyJTIwdGFyZ2V0JTNEJTIyNSUyMiUyMHBhcmVudCUzRCUyMjElMjIlM0UlM0NteEdlb21ldHJ5JTIwd2lkdGglM0QlMjI1MCUyMiUyMGhlaWdodCUzRCUyMjUwJTIyJTIwcmVsYXRpdmUlM0QlMjIxJTIyJTIwYXMlM0QlMjJnZW9tZXRyeSUyMiUzRSUzQ214UG9pbnQlMjB4JTNEJTIyNDUwJTIyJTIweSUzRCUyMjg0MCUyMiUyMGFzJTNEJTIyc291cmNlUG9pbnQlMjIlMkYlM0UlM0NteFBvaW50JTIweCUzRCUyMjUyMCUyMiUyMHklM0QlMjI3OTAlMjIlMjBhcyUzRCUyMnRhcmdldFBvaW50JTIyJTJGJTNFJTNDJTJGbXhHZW9tZXRyeSUzRSUzQyUyRm14Q2VsbCUzRSUzQ214Q2VsbCUyMGlkJTNEJTIyNyUyMiUyMHZhbHVlJTNEJTIyJTIyJTIwc3R5bGUlM0QlMjJlbmRBcnJvdyUzRG5vbmUlM0JodG1sJTNEMSUzQnJvdW5kZWQlM0QwJTNCZXhpdFglM0QwLjUlM0JleGl0WSUzRDAlM0JleGl0RHglM0QwJTNCZXhpdER5JTNEMCUzQmV4aXRQZXJpbWV0ZXIlM0QwJTNCJTIyJTIwZWRnZSUzRCUyMjElMjIlMjBzb3VyY2UlM0QlMjIzJTIyJTIwcGFyZW50JTNEJTIyMSUyMiUzRSUzQ214R2VvbWV0cnklMjB3aWR0aCUzRCUyMjUwJTIyJTIwaGVpZ2h0JTNEJTIyNTAlMjIlMjByZWxhdGl2ZSUzRCUyMjElMjIlMjBhcyUzRCUyMmdlb21ldHJ5JTIyJTNFJTNDbXhQb2ludCUyMHglM0QlMjI0NzAlMjIlMjB5JTNEJTIyODQwJTIyJTIwYXMlM0QlMjJzb3VyY2VQb2ludCUyMiUyRiUzRSUzQ214UG9pbnQlMjB4JTNEJTIyMzc1JTIyJTIweSUzRCUyMjY5MSUyMiUyMGFzJTNEJTIydGFyZ2V0UG9pbnQlMjIlMkYlM0UlM0MlMkZteEdlb21ldHJ5JTNFJTNDJTJGbXhDZWxsJTNFJTNDbXhDZWxsJTIwaWQlM0QlMjI4JTIyJTIwdmFsdWUlM0QlMjIlMjIlMjBzdHlsZSUzRCUyMmVuZEFycm93JTNEbm9uZSUzQmh0bWwlM0QxJTNCcm91bmRlZCUzRDAlM0JleGl0WCUzRDAuNSUzQmV4aXRZJTNEMCUzQmV4aXREeCUzRDAlM0JleGl0RHklM0QwJTNCZXhpdFBlcmltZXRlciUzRDAlM0IlMjIlMjBlZGdlJTNEJTIyMSUyMiUyMHNvdXJjZSUzRCUyMjQlMjIlMjBwYXJlbnQlM0QlMjIxJTIyJTNFJTNDbXhHZW9tZXRyeSUyMHdpZHRoJTNEJTIyNTAlMjIlMjBoZWlnaHQlM0QlMjI1MCUyMiUyMHJlbGF0aXZlJTNEJTIyMSUyMiUyMGFzJTNEJTIyZ2VvbWV0cnklMjIlM0UlM0NteFBvaW50JTIweCUzRCUyMjQ4MCUyMiUyMHklM0QlMjI4NjAlMjIlMjBhcyUzRCUyMnNvdXJjZVBvaW50JTIyJTJGJTNFJTNDbXhQb2ludCUyMHglM0QlMjIzODclMjIlMjB5JTNEJTIyNjkxJTIyJTIwYXMlM0QlMjJ0YXJnZXRQb2ludCUyMiUyRiUzRSUzQyUyRm14R2VvbWV0cnklM0UlM0MlMkZteENlbGwlM0UlM0NteENlbGwlMjBpZCUzRCUyMjklMjIlMjB2YWx1ZSUzRCUyMiUyNmx0JTNCYiUyNmd0JTNCJTI2bHQlM0Jmb250JTIwc3R5bGUlM0QlMjZxdW90JTNCZm9udC1zaXplJTNBJTIwMTZweCUyNnF1b3QlM0IlMjZndCUzQkElMjZsdCUzQiUyRmZvbnQlMjZndCUzQiUyNmx0JTNCJTJGYiUyNmd0JTNC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yNTQlMjIlMjB5JTNEJTIyODk1JTIyJTIwd2lkdGglM0QlMjI3NiUyMiUyMGhlaWdodCUzRCUyMjQwJTIyJTIwYXMlM0QlMjJnZW9tZXRyeSUyMiUyRiUzRSUzQyUyRm14Q2VsbCUzRSUzQ214Q2VsbCUyMGlkJTNEJTIyMTAlMjIlMjB2YWx1ZSUzRCUyMiUyNmx0JTNCYiUyNmd0JTNCJTI2bHQlM0Jmb250JTIwc3R5bGUlM0QlMjZxdW90JTNCZm9udC1zaXplJTNBJTIwMTZweCUyNnF1b3QlM0IlMjZndCUzQkIlMjZsdCUzQiUyRmZvbnQlMjZndCUzQiUyNmx0JTNCJTJGYiUyNmd0JTNC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zODglMjIlMjB5JTNEJTIyODk1JTIyJTIwd2lkdGglM0QlMjI3NCUyMiUyMGhlaWdodCUzRCUyMjQwJTIyJTIwYXMlM0QlMjJnZW9tZXRyeSUyMiUyRiUzRSUzQyUyRm14Q2VsbCUzRSUzQ214Q2VsbCUyMGlkJTNEJTIyMTElMjIlMjB2YWx1ZSUzRCUyMiUyNmx0JTNCYiUyNmd0JTNCJTI2bHQlM0Jmb250JTIwc3R5bGUlM0QlMjZxdW90JTNCZm9udC1zaXplJTNBJTIwMTZweCUyNnF1b3QlM0IlMjZndCUzQkMlMjZsdCUzQiUyRmZvbnQlMjZndCUzQiUyNmx0JTNCJTJGYiUyNmd0JTNCJTIyJTIwc3R5bGUlM0QlMjJ0ZXh0JTNCaHRtbCUzRDElM0JzdHJva2VDb2xvciUzRG5vbmUlM0JmaWxsQ29sb3IlM0Rub25lJTNCYWxpZ24lM0RjZW50ZXIlM0J2ZXJ0aWNhbEFsaWduJTNEbWlkZGxlJTNCd2hpdGVTcGFjZSUzRHdyYXAlM0Jyb3VuZGVkJTNEMCUzQiUyMiUyMHZlcnRleCUzRCUyMjElMjIlMjBwYXJlbnQlM0QlMjIxJTIyJTNFJTNDbXhHZW9tZXRyeSUyMHglM0QlMjI1MjIlMjIlMjB5JTNEJTIyODk1JTIyJTIwd2lkdGglM0QlMjI3MiUyMiUyMGhlaWdodCUzRCUyMjQwJTIyJTIwYXMlM0QlMjJnZW9tZXRyeSUyMiUyRiUzRSUzQyUyRm14Q2VsbCUzRSUzQ214Q2VsbCUyMGlkJTNEJTIyMTIlMjIlMjB2YWx1ZSUzRCUyMiUyMiUyMHN0eWxlJTNEJTIyaHRtbCUzRDElM0J2ZXJ0aWNhbExhYmVsUG9zaXRpb24lM0Rib3R0b20lM0JhbGlnbiUzRGNlbnRlciUzQmxhYmVsQmFja2dyb3VuZENvbG9yJTNEJTIzZmZmZmZmJTNCdmVydGljYWxBbGlnbiUzRHRvcCUzQnN0cm9rZVdpZHRoJTNEMiUzQnN0cm9rZUNvbG9yJTNEJTIzZDZiNjU2JTNCc2hhZG93JTNEMCUzQmRhc2hlZCUzRDAlM0JzaGFwZSUzRG14Z3JhcGguaW9zNy5pY29ucy5tYWlsJTNCcm90YXRpb24lM0QyOTAlM0JmaWxsQ29sb3IlM0QlMjNmZmYyY2MlM0IlMjIlMjB2ZXJ0ZXglM0QlMjIxJTIyJTIwcGFyZW50JTNEJTIyMSUyMiUzRSUzQ214R2VvbWV0cnklMjB4JTNEJTIyMjg0LjcwMDAwMDAwMDAwMDA1JTIyJTIweSUzRCUyMjgwNS41MiUyMiUyMHdpZHRoJTNEJTIyNDAlMjIlMjBoZWlnaHQlM0QlMjIyMCUyMiUyMGFzJTNEJTIyZ2VvbWV0cnklMjIlMkYlM0UlM0MlMkZteENlbGwlM0UlM0NteENlbGwlMjBpZCUzRCUyMjEzJTIyJTIwdmFsdWUlM0QlMjIlMjIlMjBzdHlsZSUzRCUyMmh0bWwlM0QxJTNCdmVydGljYWxMYWJlbFBvc2l0aW9uJTNEYm90dG9tJTNCYWxpZ24lM0RjZW50ZXIlM0JsYWJlbEJhY2tncm91bmRDb2xvciUzRCUyM2ZmZmZmZiUzQnZlcnRpY2FsQWxpZ24lM0R0b3AlM0JzdHJva2VXaWR0aCUzRDIlM0JzdHJva2VDb2xvciUzRCUyM2I4NTQ1MCUzQnNoYWRvdyUzRDAlM0JkYXNoZWQlM0QwJTNCc2hhcGUlM0RteGdyYXBoLmlvczcuaWNvbnMubWFpbCUzQnJvdGF0aW9uJTNEMjU1JTNCZmlsbENvbG9yJTNEJTIzZjhjZWNjJTNCJTIyJTIwdmVydGV4JTNEJTIyMSUyMiUyMHBhcmVudCUzRCUyMjElMjIlM0UlM0NteEdlb21ldHJ5JTIweCUzRCUyMjM3NCUyMiUyMHklM0QlMjI4MTMuNTAwMDAwMDAwMDAwMSUyMiUyMHdpZHRoJTNEJTIyNDAlMjIlMjBoZWlnaHQlM0QlMjIyMCUyMiUyMGFzJTNEJTIyZ2VvbWV0cnklMjIlMkYlM0UlM0MlMkZteENlbGwlM0UlM0NteENlbGwlMjBpZCUzRCUyMjE0JTIyJTIwdmFsdWUlM0QlMjIlMjIlMjBzdHlsZSUzRCUyMmh0bWwlM0QxJTNCdmVydGljYWxMYWJlbFBvc2l0aW9uJTNEYm90dG9tJTNCYWxpZ24lM0RjZW50ZXIlM0JsYWJlbEJhY2tncm91bmRDb2xvciUzRCUyM2ZmZmZmZiUzQnZlcnRpY2FsQWxpZ24lM0R0b3AlM0JzdHJva2VXaWR0aCUzRDIlM0JzdHJva2VDb2xvciUzRCUyM2Q2YjY1NiUzQnNoYWRvdyUzRDAlM0JkYXNoZWQlM0QwJTNCc2hhcGUlM0RteGdyYXBoLmlvczcuaWNvbnMubWFpbCUzQnJvdGF0aW9uJTNENzYlM0JmaWxsQ29sb3IlM0QlMjNmZmYyY2MlM0IlMjIlMjB2ZXJ0ZXglM0QlMjIxJTIyJTIwcGFyZW50JTNEJTIyMSUyMiUzRSUzQ214R2VvbWV0cnklMjB4JTNEJTIyNDAzJTIyJTIweSUzRCUyMjgxOS4yMyUyMiUyMHdpZHRoJTNEJTIyNDAlMjIlMjBoZWlnaHQlM0QlMjIyMCUyMiUyMGFzJTNEJTIyZ2VvbWV0cnklMjIlMkYlM0UlM0MlMkZteENlbGwlM0UlM0NteENlbGwlMjBpZCUzRCUyMjE1JTIyJTIwdmFsdWUlM0QlMjIlMjIlMjBzdHlsZSUzRCUyMmh0bWwlM0QxJTNCdmVydGljYWxMYWJlbFBvc2l0aW9uJTNEYm90dG9tJTNCYWxpZ24lM0RjZW50ZXIlM0JsYWJlbEJhY2tncm91bmRDb2xvciUzRCUyM2ZmZmZmZiUzQnZlcnRpY2FsQWxpZ24lM0R0b3AlM0JzdHJva2VXaWR0aCUzRDIlM0JzdHJva2VDb2xvciUzRCUyM2Q2YjY1NiUzQnNoYWRvdyUzRDAlM0JkYXNoZWQlM0QwJTNCc2hhcGUlM0RteGdyYXBoLmlvczcuaWNvbnMubWFpbCUzQnJvdGF0aW9uJTNENDklM0JmaWxsQ29sb3IlM0QlMjNmZmYyY2MlM0IlMjIlMjB2ZXJ0ZXglM0QlMjIxJTIyJTIwcGFyZW50JTNEJTIyMSUyMiUzRSUzQ214R2VvbWV0cnklMjB4JTNEJTIyNDgxLjk5OTk5OTk5OTk5OTk0JTIyJTIweSUzRCUyMjc5My41JTIyJTIwd2lkdGglM0QlMjI0MCUyMiUyMGhlaWdodCUzRCUyMjIwJTIyJTIwYXMlM0QlMjJnZW9tZXRyeSUyMiUyRiUzRSUzQyUyRm14Q2VsbCUzRSUzQ214Q2VsbCUyMGlkJTNEJTIyMTYlMjIlMjB2YWx1ZSUzRCUyMiUyNmx0JTNCZm9udCUyMHN0eWxlJTNEJTI2cXVvdCUzQmZvbnQtc2l6ZSUzQSUyMDE2cHglMjZxdW90JTNCJTI2Z3QlM0JBUlAlMjBSZXF1ZXN0JTI2bHQlM0IlMkZmb250JTI2Z3QlM0IlMjIlMjBzdHlsZSUzRCUyMnRleHQlM0JodG1sJTNEMSUzQnN0cm9rZUNvbG9yJTNEbm9uZSUzQmZpbGxDb2xvciUzRG5vbmUlM0JhbGlnbiUzRGNlbnRlciUzQnZlcnRpY2FsQWxpZ24lM0RtaWRkbGUlM0J3aGl0ZVNwYWNlJTNEd3JhcCUzQnJvdW5kZWQlM0QwJTNCcm90YXRpb24lM0QyOTAlM0Jmb250U3R5bGUlM0QxJTIyJTIwdmVydGV4JTNEJTIyMSUyMiUyMHBhcmVudCUzRCUyMjElMjIlM0UlM0NteEdlb21ldHJ5JTIweCUzRCUyMjIzMiUyMiUyMHklM0QlMjI3OTUuODElMjIlMjB3aWR0aCUzRCUyMjEwOC41NCUyMiUyMGhlaWdodCUzRCUyMjE3LjY5JTIyJTIwYXMlM0QlMjJnZW9tZXRyeSUyMiUyRiUzRSUzQyUyRm14Q2VsbCUzRSUzQ214Q2VsbCUyMGlkJTNEJTIyMTclMjIlMjB2YWx1ZSUzRCUyMiUyNmx0JTNCYiUyMHN0eWxlJTNEJTI2cXVvdCUzQmZvbnQtc2l6ZSUzQSUyMDE2cHglM0IlMjZxdW90JTNCJTI2Z3QlM0JBUlAlMjBSZXF1ZXN0JTI2bHQlM0IlMkZiJTI2Z3QlM0IlMjIlMjBzdHlsZSUzRCUyMnRleHQlM0JodG1sJTNEMSUzQnN0cm9rZUNvbG9yJTNEbm9uZSUzQmZpbGxDb2xvciUzRG5vbmUlM0JhbGlnbiUzRGNlbnRlciUzQnZlcnRpY2FsQWxpZ24lM0RtaWRkbGUlM0J3aGl0ZVNwYWNlJTNEd3JhcCUzQnJvdW5kZWQlM0QwJTNCcm90YXRpb24lM0Q0OSUzQmZvbnRTaXplJTNEMTYlM0IlMjIlMjB2ZXJ0ZXglM0QlMjIxJTIyJTIwcGFyZW50JTNEJTIyMSUyMiUzRSUzQ214R2VvbWV0cnklMjB4JTNEJTIyNDY5JTIyJTIweSUzRCUyMjc4OS4wMiUyMiUyMHdpZHRoJTNEJTIyMTA5JTIyJTIwaGVpZ2h0JTNEJTIyMTYuNSUyMiUyMGFzJTNEJTIyZ2VvbWV0cnklMjIlMkYlM0UlM0MlMkZteENlbGwlM0UlM0NteENlbGwlMjBpZCUzRCUyMjE4JTIyJTIwdmFsdWUlM0QlMjIlMjZsdCUzQmIlMjBzdHlsZSUzRCUyNnF1b3QlM0Jmb250LXNpemUlM0ElMjAxNnB4JTNCJTI2cXVvdCUzQiUyNmd0JTNCQVJQJTIwUmVxdWVzdCUyNmx0JTNCJTJGYiUyNmd0JTNCJTIyJTIwc3R5bGUlM0QlMjJ0ZXh0JTNCaHRtbCUzRDElM0JzdHJva2VDb2xvciUzRG5vbmUlM0JmaWxsQ29sb3IlM0Rub25lJTNCYWxpZ24lM0RjZW50ZXIlM0J2ZXJ0aWNhbEFsaWduJTNEbWlkZGxlJTNCd2hpdGVTcGFjZSUzRHdyYXAlM0Jyb3VuZGVkJTNEMCUzQnJvdGF0aW9uJTNENzYlM0Jmb250U2l6ZSUzRDE2JTNCJTIyJTIwdmVydGV4JTNEJTIyMSUyMiUyMHBhcmVudCUzRCUyMjElMjIlM0UlM0NteEdlb21ldHJ5JTIweCUzRCUyMjM4OCUyMiUyMHklM0QlMjI4MTMuNTAwMDAwMDAwMDAwMSUyMiUyMHdpZHRoJTNEJTIyMTEwJTIyJTIwaGVpZ2h0JTNEJTIyMTYuNSUyMiUyMGFzJTNEJTIyZ2VvbWV0cnklMjIlMkYlM0UlM0MlMkZteENlbGwlM0UlM0NteENlbGwlMjBpZCUzRCUyMjE5JTIyJTIwdmFsdWUlM0QlMjIlMjZsdCUzQmIlMjBzdHlsZSUzRCUyNnF1b3QlM0Jmb250LXNpemUlM0ElMjAxNnB4JTNCJTI2cXVvdCUzQiUyNmd0JTNCQVJQJTIwUmVwbHklMjZsdCUzQiUyRmIlMjZndCUzQiUyMiUyMHN0eWxlJTNEJTIydGV4dCUzQmh0bWwlM0QxJTNCc3Ryb2tlQ29sb3IlM0Rub25lJTNCZmlsbENvbG9yJTNEbm9uZSUzQmFsaWduJTNEY2VudGVyJTNCdmVydGljYWxBbGlnbiUzRG1pZGRsZSUzQndoaXRlU3BhY2UlM0R3cmFwJTNCcm91bmRlZCUzRDAlM0Jyb3RhdGlvbiUzRDI1NSUzQmZvbnRTaXplJTNEMTYlM0IlMjIlMjB2ZXJ0ZXglM0QlMjIxJTIyJTIwcGFyZW50JTNEJTIyMSUyMiUzRSUzQ214R2VvbWV0cnklMjB4JTNEJTIyMzI5JTIyJTIweSUzRCUyMjgyMi4wMiUyMiUyMHdpZHRoJTNEJTIyOTAuNjUlMjIlMjBoZWlnaHQlM0QlMjIxNC40MiUyMiUyMGFzJTNEJTIyZ2VvbWV0cnklMjIlMkYlM0UlM0MlMkZteENlbGwlM0UlM0NteENlbGwlMjBpZCUzRCUyMjIwJTIyJTIwdmFsdWUlM0QlMjIlMjIlMjBzdHlsZSUzRCUyMmVuZEFycm93JTNEY2xhc3NpYyUzQmh0bWwlM0QxJTNCcm91bmRlZCUzRDElM0JzdGFydFNpemUlM0QxJTNCZW5kU2l6ZSUzRDElM0JzdHJva2VXaWR0aCUzRDElM0JqdW1wU2l6ZSUzRDMlM0JleGl0WCUzRDEuMDI4JTNCZXhpdFklM0QwLjUyMSUzQmV4aXREeCUzRDAlM0JleGl0RHklM0QwJTNCZXhpdFBlcmltZXRlciUzRDAlM0IlMjIlMjBlZGdlJTNEJTIyMSUyMiUyMHNvdXJjZSUzRCUyMjEyJTIyJTIwcGFyZW50JTNEJTIyMSUyMiUzRSUzQ214R2VvbWV0cnklMjB3aWR0aCUzRCUyMjUwJTIyJTIwaGVpZ2h0JTNEJTIyNTAlMjIlMjByZWxhdGl2ZSUzRCUyMjElMjIlMjBhcyUzRCUyMmdlb21ldHJ5JTIyJTNFJTNDbXhQb2ludCUyMHglM0QlMjIyOTAlMjIlMjB5JTNEJTIyODIwJTIyJTIwYXMlM0QlMjJzb3VyY2VQb2ludCUyMiUyRiUzRSUzQ214UG9pbnQlMjB4JTNEJTIyMzIwJTIyJTIweSUzRCUyMjc3OCUyMiUyMGFzJTNEJTIydGFyZ2V0UG9pbnQlMjIlMkYlM0UlM0MlMkZteEdlb21ldHJ5JTNFJTNDJTJGbXhDZWxsJTNFJTNDbXhDZWxsJTIwaWQlM0QlMjIyMSUyMiUyMHZhbHVlJTNEJTIyJTIyJTIwc3R5bGUlM0QlMjJlbmRBcnJvdyUzRGNsYXNzaWMlM0JodG1sJTNEMSUzQnJvdW5kZWQlM0QxJTNCc3RhcnRTaXplJTNEMSUzQmVuZFNpemUlM0QxJTNCc3Ryb2tlV2lkdGglM0QxJTNCanVtcFNpemUlM0QzJTNCZXhpdFglM0QxLjAyMiUzQmV4aXRZJTNEMC40NTMlM0JleGl0RHglM0QwJTNCZXhpdER5JTNEMCUzQmV4aXRQZXJpbWV0ZXIlM0QwJTNCJTIyJTIwZWRnZSUzRCUyMjElMjIlMjBzb3VyY2UlM0QlMjIxMyUyMiUyMHBhcmVudCUzRCUyMjElMjIlM0UlM0NteEdlb21ldHJ5JTIwd2lkdGglM0QlMjI1MCUyMiUyMGhlaWdodCUzRCUyMjUwJTIyJTIwcmVsYXRpdmUlM0QlMjIxJTIyJTIwYXMlM0QlMjJnZW9tZXRyeSUyMiUzRSUzQ214UG9pbnQlMjB4JTNEJTIyMzc4JTIyJTIweSUzRCUyMjgyOSUyMiUyMGFzJTNEJTIyc291cmNlUG9pbnQlMjIlMkYlM0UlM0NteFBvaW50JTIweCUzRCUyMjM4MiUyMiUyMHklM0QlMjI3ODMlMjIlMjBhcyUzRCUyMnRhcmdldFBvaW50JTIyJTJGJTNFJTNDJTJGbXhHZW9tZXRyeSUzRSUzQyUyRm14Q2VsbCUzRSUzQ214Q2VsbCUyMGlkJTNEJTIyMjIlMjIlMjB2YWx1ZSUzRCUyMiUyMiUyMHN0eWxlJTNEJTIyZW5kQXJyb3clM0RjbGFzc2ljJTNCaHRtbCUzRDElM0Jyb3VuZGVkJTNEMSUzQnN0YXJ0U2l6ZSUzRDElM0JlbmRTaXplJTNEMSUzQnN0cm9rZVdpZHRoJTNEMSUzQmp1bXBTaXplJTNEMyUzQmV4aXRYJTNEMS4wMjklM0JleGl0WSUzRDAuNDg0JTNCZXhpdER4JTNEMCUzQmV4aXREeSUzRDAlM0JleGl0UGVyaW1ldGVyJTNEMCUzQiUyMiUyMGVkZ2UlM0QlMjIxJTIyJTIwc291cmNlJTNEJTIyMTQlMjIlMjBwYXJlbnQlM0QlMjIxJTIyJTNFJTNDbXhHZW9tZXRyeSUyMHdpZHRoJTNEJTIyNTAlMjIlMjBoZWlnaHQlM0QlMjI1MCUyMiUyMHJlbGF0aXZlJTNEJTIyMSUyMiUyMGFzJTNEJTIyZ2VvbWV0cnklMjIlM0UlM0NteFBvaW50JTIweCUzRCUyMjQyNSUyMiUyMHklM0QlMjI4NzAlMjIlMjBhcyUzRCUyMnNvdXJjZVBvaW50JTIyJTJGJTNFJTNDbXhQb2ludCUyMHglM0QlMjI0MzMlMjIlMjB5JTNEJTIyODczJTIyJTIwYXMlM0QlMjJ0YXJnZXRQb2ludCUyMiUyRiUzRSUzQyUyRm14R2VvbWV0cnklM0UlM0MlMkZteENlbGwlM0UlM0NteENlbGwlMjBpZCUzRCUyMjIzJTIyJTIwdmFsdWUlM0QlMjIlMjIlMjBzdHlsZSUzRCUyMmVuZEFycm93JTNEY2xhc3NpYyUzQmh0bWwlM0QxJTNCcm91bmRlZCUzRDElM0JzdGFydFNpemUlM0QxJTNCZW5kU2l6ZSUzRDElM0JzdHJva2VXaWR0aCUzRDElM0JqdW1wU2l6ZSUzRDMlM0JleGl0WCUzRDEuMDI4JTNCZXhpdFklM0QwLjQ2OSUzQmV4aXREeCUzRDAlM0JleGl0RHklM0QwJTNCZXhpdFBlcmltZXRlciUzRDAlM0IlMjIlMjBlZGdlJTNEJTIyMSUyMiUyMHNvdXJjZSUzRCUyMjE1JTIyJTIwcGFyZW50JTNEJTIyMSUyMiUzRSUzQ214R2VvbWV0cnklMjB3aWR0aCUzRCUyMjUwJTIyJTIwaGVpZ2h0JTNEJTIyNTAlMjIlMjByZWxhdGl2ZSUzRCUyMjElMjIlMjBhcyUzRCUyMmdlb21ldHJ5JTIyJTNFJTNDbXhQb2ludCUyMHglM0QlMjI1NDkuOTk2OTgyNjA5NTI3NSUyMiUyMHklM0QlMjI4NjkuOTk2NzgzNjk3NTg2NyUyMiUyMGFzJTNEJTIyc291cmNlUG9pbnQlMjIlMkYlM0UlM0NteFBvaW50JTIweCUzRCUyMjUzMCUyMiUyMHklM0QlMjI4MzYlMjIlMjBhcyUzRCUyMnRhcmdldFBvaW50JTIyJTJGJTNFJTNDJTJGbXhHZW9tZXRyeSUzRSUzQyUyRm14Q2VsbCUzRSUzQ214Q2VsbCUyMGlkJTNEJTIyMjQlMjIlMjB2YWx1ZSUzRCUyMiUyMiUyMHN0eWxlJTNEJTIyc2hhcGUlM0R0YWJsZSUzQmh0bWwlM0QxJTNCd2hpdGVTcGFjZSUzRHdyYXAlM0JzdGFydFNpemUlM0QwJTNCY29udGFpbmVyJTNEMSUzQmNvbGxhcHNpYmxlJTNEMCUzQmNoaWxkTGF5b3V0JTNEdGFibGVMYXlvdXQlM0Jmb250U3R5bGUlM0QxJTNCZm9udFNpemUlM0QxNiUzQiUyMiUyMHZlcnRleCUzRCUyMjElMjIlMjBwYXJlbnQlM0QlMjIxJTIyJTNFJTNDbXhHZW9tZXRyeSUyMHglM0QlMjIyMDEuMDAwMDAwMDAwMDAwMDMlMjIlMjB5JTNEJTIyOTc4JTIyJTIwd2lkdGglM0QlMjIxNzEuNjUlMjIlMjBoZWlnaHQlM0QlMjI2MyUyMiUyMGFzJTNEJTIyZ2VvbWV0cnklMjIlMkYlM0UlM0MlMkZteENlbGwlM0UlM0NteENlbGwlMjBpZCUzRCUyMjI1JTIyJTIwdmFsdWUlM0QlMjIlMjIlMjBzdHlsZSUzRCUyMnNoYXBlJTNEdGFibGVSb3clM0Job3Jpem9udGFsJTNEMCUzQnN0YXJ0U2l6ZSUzRDAlM0Jzd2ltbGFuZUhlYWQlM0QwJTNCc3dpbWxhbmVCb2R5JTNEMCUzQnRvcCUzRDAlM0JsZWZ0JTNEMCUzQmJvdHRvbSUzRDAlM0JyaWdodCUzRDAlM0Jjb2xsYXBzaWJsZSUzRDAlM0Jkcm9wVGFyZ2V0JTNEMCUzQmZpbGxDb2xvciUzRG5vbmUlM0Jwb2ludHMlM0QlNUIlNUIwJTJDMC41JTVEJTJDJTVCMSUyQzAuNSU1RCU1RCUzQnBvcnRDb25zdHJhaW50JTNEZWFzdHdlc3QlM0Jmb250U2l6ZSUzRDE2JTNCJTIyJTIwdmVydGV4JTNEJTIyMSUyMiUyMHBhcmVudCUzRCUyMjI0JTIyJTNFJTNDbXhHZW9tZXRyeSUyMHdpZHRoJTNEJTIyMTcxLjY1JTIyJTIwaGVpZ2h0JTNEJTIyMjAlMjIlMjBhcyUzRCUyMmdlb21ldHJ5JTIyJTJGJTNFJTNDJTJGbXhDZWxsJTNFJTNDbXhDZWxsJTIwaWQlM0QlMjIyNiUyMiUyMHZhbHVlJTNEJTIyJTI2bHQlM0JiJTIwc3R5bGUlM0QlMjZxdW90JTNCZm9udC1zaXplJTNBJTIwMTZweCUzQiUyNnF1b3QlM0IlMjZndCUzQkhvc3QlMjZsdCUzQiUyRmIlMjZndCUzQiUyMiUyMHN0eWxlJTNEJTIyc2hhcGUlM0RwYXJ0aWFsUmVjdGFuZ2xlJTNCaHRtbCUzRDElM0J3aGl0ZVNwYWNlJTNEd3JhcCUzQmNvbm5lY3RhYmxlJTNEMCUzQmZpbGxDb2xvciUzRCUyMzY0NzY4NyUzQnRvcCUzRDAlM0JsZWZ0JTNEMCUzQmJvdHRvbSUzRDAlM0JyaWdodCUzRDAlM0JvdmVyZmxvdyUzRGhpZGRlbiUzQmZvbnRDb2xvciUzRCUyM2ZmZmZmZiUzQnN0cm9rZUNvbG9yJTNEJTIzMzE0MzU0JTNCZm9udFNpemUlM0QxNiUzQiUyMiUyMHZlcnRleCUzRCUyMjElMjIlMjBwYXJlbnQlM0QlMjIyNSUyMiUzRSUzQ214R2VvbWV0cnklMjB3aWR0aCUzRCUyMjUyJTIyJTIwaGVpZ2h0JTNEJTIyMjAlMjIlMjBhcyUzRCUyMmdlb21ldHJ5JTIyJTNFJTNDbXhSZWN0YW5nbGUlMjB3aWR0aCUzRCUyMjUyJTIyJTIwaGVpZ2h0JTNEJTIyMjAlMjIlMjBhcyUzRCUyMmFsdGVybmF0ZUJvdW5kcyUyMiUyRiUzRSUzQyUyRm14R2VvbWV0cnklM0UlM0MlMkZteENlbGwlM0UlM0NteENlbGwlMjBpZCUzRCUyMjI3JTIyJTIwdmFsdWUlM0QlMjIlMjZsdCUzQmIlMjBzdHlsZSUzRCUyNnF1b3QlM0Jmb250LXNpemUlM0ElMjAxNnB4JTNCJTI2cXVvdCUzQiUyNmd0JTNCSVAlMjZsdCUzQiUyRmIlMjZndCUzQiUyMiUyMHN0eWxlJTNEJTIyc2hhcGUlM0RwYXJ0aWFsUmVjdGFuZ2xlJTNCaHRtbCUzRDElM0J3aGl0ZVNwYWNlJTNEd3JhcCUzQmNvbm5lY3RhYmxlJTNEMCUzQmZpbGxDb2xvciUzRCUyMzY0NzY4NyUzQnRvcCUzRDAlM0JsZWZ0JTNEMCUzQmJvdHRvbSUzRDAlM0JyaWdodCUzRDAlM0JvdmVyZmxvdyUzRGhpZGRlbiUzQmZvbnRDb2xvciUzRCUyM2ZmZmZmZiUzQnN0cm9rZUNvbG9yJTNEJTIzMzE0MzU0JTNCZm9udFNpemUlM0QxNiUzQiUyMiUyMHZlcnRleCUzRCUyMjElMjIlMjBwYXJlbnQlM0QlMjIyNSUyMiUzRSUzQ214R2VvbWV0cnklMjB4JTNEJTIyNTIlMjIlMjB3aWR0aCUzRCUyMjY1JTIyJTIwaGVpZ2h0JTNEJTIyMjAlMjIlMjBhcyUzRCUyMmdlb21ldHJ5JTIyJTNFJTNDbXhSZWN0YW5nbGUlMjB3aWR0aCUzRCUyMjY1JTIyJTIwaGVpZ2h0JTNEJTIyMjAlMjIlMjBhcyUzRCUyMmFsdGVybmF0ZUJvdW5kcyUyMiUyRiUzRSUzQyUyRm14R2VvbWV0cnklM0UlM0MlMkZteENlbGwlM0UlM0NteENlbGwlMjBpZCUzRCUyMjI4JTIyJTIwdmFsdWUlM0QlMjIlMjZsdCUzQmIlMjBzdHlsZSUzRCUyNnF1b3QlM0Jmb250LXNpemUlM0ElMjAxNnB4JTNCJTI2cXVvdCUzQiUyNmd0JTNCTUFDJTI2bHQlM0IlMkZiJTI2Z3QlM0IlMjIlMjBzdHlsZSUzRCUyMnNoYXBlJTNEcGFydGlhbFJlY3RhbmdsZSUzQmh0bWwlM0QxJTNCd2hpdGVTcGFjZSUzRHdyYXAlM0Jjb25uZWN0YWJsZSUzRDAlM0JmaWxsQ29sb3IlM0QlMjM2NDc2ODclM0J0b3AlM0QwJTNCbGVmdCUzRDAlM0Jib3R0b20lM0QwJTNCcmlnaHQlM0QwJTNCb3ZlcmZsb3clM0RoaWRkZW4lM0Jmb250Q29sb3IlM0QlMjNmZmZmZmYlM0JzdHJva2VDb2xvciUzRCUyMzMxNDM1NCUzQmZvbnRTaXplJTNEMTYlM0IlMjIlMjB2ZXJ0ZXglM0QlMjIxJTIyJTIwcGFyZW50JTNEJTIyMjUlMjIlM0UlM0NteEdlb21ldHJ5JTIweCUzRCUyMjExNyUyMiUyMHdpZHRoJTNEJTIyNTUlMjIlMjBoZWlnaHQlM0QlMjIyMCUyMiUyMGFzJTNEJTIyZ2VvbWV0cnklMjIlM0UlM0NteFJlY3RhbmdsZSUyMHdpZHRoJTNEJTIyNTUlMjIlMjBoZWlnaHQlM0QlMjIyMCUyMiUyMGFzJTNEJTIyYWx0ZXJuYXRlQm91bmRzJTIyJTJGJTNFJTNDJTJGbXhHZW9tZXRyeSUzRSUzQyUyRm14Q2VsbCUzRSUzQ214Q2VsbCUyMGlkJTNEJTIyMjklMjIlMjB2YWx1ZSUzRCUyMiUyMiUyMHN0eWxlJTNEJTIyc2hhcGUlM0R0YWJsZVJvdyUzQmhvcml6b250YWwlM0QwJTNCc3RhcnRTaXplJTNEMCUzQnN3aW1sYW5lSGVhZCUzRDAlM0Jzd2ltbGFuZUJvZHklM0QwJTNCdG9wJTNEMCUzQmxlZnQlM0QwJTNCYm90dG9tJTNEMCUzQnJpZ2h0JTNEMCUzQmNvbGxhcHNpYmxlJTNEMCUzQmRyb3BUYXJnZXQlM0QwJTNCZmlsbENvbG9yJTNEbm9uZSUzQnBvaW50cyUzRCU1QiU1QjAlMkMwLjUlNUQlMkMlNUIxJTJDMC41JTVEJTVEJTNCcG9ydENvbnN0cmFpbnQlM0RlYXN0d2VzdCUzQmZvbnRTaXplJTNEMTYlM0IlMjIlMjB2ZXJ0ZXglM0QlMjIxJTIyJTIwcGFyZW50JTNEJTIyMjQlMjIlM0UlM0NteEdlb21ldHJ5JTIweSUzRCUyMjIwJTIyJTIwd2lkdGglM0QlMjIxNzEuNjUlMjIlMjBoZWlnaHQlM0QlMjIyMyUyMiUyMGFzJTNEJTIyZ2VvbWV0cnklMjIlMkYlM0UlM0MlMkZteENlbGwlM0UlM0NteENlbGwlMjBpZCUzRCUyMjMwJTIyJTIwdmFsdWUlM0QlMjIlMjZsdCUzQmIlMjBzdHlsZSUzRCUyNnF1b3QlM0Jmb250LXNpemUlM0ElMjAxNnB4JTNCJTI2cXVvdCUzQiUyNmd0JTNCQiUyNmx0JTNCJTJGYiUyNmd0JTNCJTIyJTIwc3R5bGUlM0QlMjJzaGFwZSUzRHBhcnRpYWxSZWN0YW5nbGUlM0JodG1sJTNEMSUzQndoaXRlU3BhY2UlM0R3cmFwJTNCY29ubmVjdGFibGUlM0QwJTNCZmlsbENvbG9yJTNEbm9uZSUzQnRvcCUzRDAlM0JsZWZ0JTNEMCUzQmJvdHRvbSUzRDAlM0JyaWdodCUzRDAlM0JvdmVyZmxvdyUzRGhpZGRlbiUzQmZvbnRTaXplJTNEMTYlM0IlMjIlMjB2ZXJ0ZXglM0QlMjIxJTIyJTIwcGFyZW50JTNEJTIyMjklMjIlM0UlM0NteEdlb21ldHJ5JTIwd2lkdGglM0QlMjI1MiUyMiUyMGhlaWdodCUzRCUyMjIzJTIyJTIwYXMlM0QlMjJnZW9tZXRyeSUyMiUzRSUzQ214UmVjdGFuZ2xlJTIwd2lkdGglM0QlMjI1MiUyMiUyMGhlaWdodCUzRCUyMjIzJTIyJTIwYXMlM0QlMjJhbHRlcm5hdGVCb3VuZHMlMjIlMkYlM0UlM0MlMkZteEdlb21ldHJ5JTNFJTNDJTJGbXhDZWxsJTNFJTNDbXhDZWxsJTIwaWQlM0QlMjIzMSUyMiUyMHZhbHVlJTNEJTIyJTI2bHQlM0JiJTIwc3R5bGUlM0QlMjZxdW90JTNCZm9udC1zaXplJTNBJTIwMTZweCUzQiUyNnF1b3QlM0IlMjZndCUzQjEwLjAuMC4yJTI2bHQlM0IlMkZiJTI2Z3QlM0IlMjIlMjBzdHlsZSUzRCUyMnNoYXBlJTNEcGFydGlhbFJlY3RhbmdsZSUzQmh0bWwlM0QxJTNCd2hpdGVTcGFjZSUzRHdyYXAlM0Jjb25uZWN0YWJsZSUzRDAlM0JmaWxsQ29sb3IlM0Rub25lJTNCdG9wJTNEMCUzQmxlZnQlM0QwJTNCYm90dG9tJTNEMCUzQnJpZ2h0JTNEMCUzQm92ZXJmbG93JTNEaGlkZGVuJTNCZm9udFNpemUlM0QxNiUzQiUyMiUyMHZlcnRleCUzRCUyMjElMjIlMjBwYXJlbnQlM0QlMjIyOSUyMiUzRSUzQ214R2VvbWV0cnklMjB4JTNEJTIyNTIlMjIlMjB3aWR0aCUzRCUyMjY1JTIyJTIwaGVpZ2h0JTNEJTIyMjMlMjIlMjBhcyUzRCUyMmdlb21ldHJ5JTIyJTNFJTNDbXhSZWN0YW5nbGUlMjB3aWR0aCUzRCUyMjY1JTIyJTIwaGVpZ2h0JTNEJTIyMjMlMjIlMjBhcyUzRCUyMmFsdGVybmF0ZUJvdW5kcyUyMiUyRiUzRSUzQyUyRm14R2VvbWV0cnklM0UlM0MlMkZteENlbGwlM0UlM0NteENlbGwlMjBpZCUzRCUyMjMyJTIyJTIwdmFsdWUlM0QlMjIlMjZsdCUzQmIlMjBzdHlsZSUzRCUyNnF1b3QlM0Jmb250LXNpemUlM0ElMjAxNnB4JTNCJTI2cXVvdCUzQiUyNmd0JTNCQiUzQUIlM0FCJTI2bHQlM0IlMkZiJTI2Z3QlM0IlMjIlMjBzdHlsZSUzRCUyMnNoYXBlJTNEcGFydGlhbFJlY3RhbmdsZSUzQmh0bWwlM0QxJTNCd2hpdGVTcGFjZSUzRHdyYXAlM0Jjb25uZWN0YWJsZSUzRDAlM0JmaWxsQ29sb3IlM0Rub25lJTNCdG9wJTNEMCUzQmxlZnQlM0QwJTNCYm90dG9tJTNEMCUzQnJpZ2h0JTNEMCUzQm92ZXJmbG93JTNEaGlkZGVuJTNCZm9udFNpemUlM0QxNiUzQiUyMiUyMHZlcnRleCUzRCUyMjElMjIlMjBwYXJlbnQlM0QlMjIyOSUyMiUzRSUzQ214R2VvbWV0cnklMjB4JTNEJTIyMTE3JTIyJTIwd2lkdGglM0QlMjI1NSUyMiUyMGhlaWdodCUzRCUyMjIzJTIyJTIwYXMlM0QlMjJnZW9tZXRyeSUyMiUzRSUzQ214UmVjdGFuZ2xlJTIwd2lkdGglM0QlMjI1NSUyMiUyMGhlaWdodCUzRCUyMjIzJTIyJTIwYXMlM0QlMjJhbHRlcm5hdGVCb3VuZHMlMjIlMkYlM0UlM0MlMkZteEdlb21ldHJ5JTNFJTNDJTJGbXhDZWxsJTNFJTNDbXhDZWxsJTIwaWQlM0QlMjIzMyUyMiUyMHZhbHVlJTNEJTIyJTIyJTIwc3R5bGUlM0QlMjJzaGFwZSUzRHRhYmxlUm93JTNCaG9yaXpvbnRhbCUzRDAlM0JzdGFydFNpemUlM0QwJTNCc3dpbWxhbmVIZWFkJTNEMCUzQnN3aW1sYW5lQm9keSUzRDAlM0J0b3AlM0QwJTNCbGVmdCUzRDAlM0Jib3R0b20lM0QwJTNCcmlnaHQlM0QwJTNCY29sbGFwc2libGUlM0QwJTNCZHJvcFRhcmdldCUzRDAlM0JmaWxsQ29sb3IlM0Rub25lJTNCcG9pbnRzJTNEJTVCJTVCMCUyQzAuNSU1RCUyQyU1QjElMkMwLjUlNUQlNUQlM0Jwb3J0Q29uc3RyYWludCUzRGVhc3R3ZXN0JTNCZm9udFNpemUlM0QxNiUzQiUyMiUyMHZlcnRleCUzRCUyMjElMjIlMjBwYXJlbnQlM0QlMjIyNCUyMiUzRSUzQ214R2VvbWV0cnklMjB5JTNEJTIyNDMlMjIlMjB3aWR0aCUzRCUyMjE3MS42NSUyMiUyMGhlaWdodCUzRCUyMjIwJTIyJTIwYXMlM0QlMjJnZW9tZXRyeSUyMiUyRiUzRSUzQyUyRm14Q2VsbCUzRSUzQ214Q2VsbCUyMGlkJTNEJTIyMzQlMjIlMjB2YWx1ZSUzRCUyMiUyNmx0JTNCYiUyMHN0eWxlJTNEJTI2cXVvdCUzQmZvbnQtc2l6ZSUzQSUyMDE2cHglM0IlMjZxdW90JTNCJTI2Z3QlM0JDJTI2bHQlM0IlMkZiJTI2Z3QlM0IlMjIlMjBzdHlsZSUzRCUyMnNoYXBlJTNEcGFydGlhbFJlY3RhbmdsZSUzQmh0bWwlM0QxJTNCd2hpdGVTcGFjZSUzRHdyYXAlM0Jjb25uZWN0YWJsZSUzRDAlM0JmaWxsQ29sb3IlM0Rub25lJTNCdG9wJTNEMCUzQmxlZnQlM0QwJTNCYm90dG9tJTNEMCUzQnJpZ2h0JTNEMCUzQm92ZXJmbG93JTNEaGlkZGVuJTNCZm9udFNpemUlM0QxNiUzQiUyMiUyMHZlcnRleCUzRCUyMjElMjIlMjBwYXJlbnQlM0QlMjIzMyUyMiUzRSUzQ214R2VvbWV0cnklMjB3aWR0aCUzRCUyMjUyJTIyJTIwaGVpZ2h0JTNEJTIyMjAlMjIlMjBhcyUzRCUyMmdlb21ldHJ5JTIyJTNFJTNDbXhSZWN0YW5nbGUlMjB3aWR0aCUzRCUyMjUyJTIyJTIwaGVpZ2h0JTNEJTIyMjAlMjIlMjBhcyUzRCUyMmFsdGVybmF0ZUJvdW5kcyUyMiUyRiUzRSUzQyUyRm14R2VvbWV0cnklM0UlM0MlMkZteENlbGwlM0UlM0NteENlbGwlMjBpZCUzRCUyMjM1JTIyJTIwdmFsdWUlM0QlMjIlMjZsdCUzQmIlMjBzdHlsZSUzRCUyNnF1b3QlM0Jmb250LXNpemUlM0ElMjAxNnB4JTNCJTI2cXVvdCUzQiUyNmd0JTNCMTAuMC4wLjIlMjZsdCUzQiUyRmIlMjZndCUzQiUyMiUyMHN0eWxlJTNEJTIyc2hhcGUlM0RwYXJ0aWFsUmVjdGFuZ2xlJTNCaHRtbCUzRDElM0J3aGl0ZVNwYWNlJTNEd3JhcCUzQmNvbm5lY3RhYmxlJTNEMCUzQmZpbGxDb2xvciUzRG5vbmUlM0J0b3AlM0QwJTNCbGVmdCUzRDAlM0Jib3R0b20lM0QwJTNCcmlnaHQlM0QwJTNCb3ZlcmZsb3clM0RoaWRkZW4lM0Jmb250U2l6ZSUzRDE2JTNCJTIyJTIwdmVydGV4JTNEJTIyMSUyMiUyMHBhcmVudCUzRCUyMjMzJTIyJTNFJTNDbXhHZW9tZXRyeSUyMHglM0QlMjI1MiUyMiUyMHdpZHRoJTNEJTIyNjUlMjIlMjBoZWlnaHQlM0QlMjIyMCUyMiUyMGFzJTNEJTIyZ2VvbWV0cnklMjIlM0UlM0NteFJlY3RhbmdsZSUyMHdpZHRoJTNEJTIyNjUlMjIlMjBoZWlnaHQlM0QlMjIyMCUyMiUyMGFzJTNEJTIyYWx0ZXJuYXRlQm91bmRzJTIyJTJGJTNFJTNDJTJGbXhHZW9tZXRyeSUzRSUzQyUyRm14Q2VsbCUzRSUzQ214Q2VsbCUyMGlkJTNEJTIyMzYlMjIlMjB2YWx1ZSUzRCUyMiUyNmx0JTNCYiUyMHN0eWxlJTNEJTI2cXVvdCUzQmZvbnQtc2l6ZSUzQSUyMDE2cHglM0IlMjZxdW90JTNCJTI2Z3QlM0JOJTVDQSUyNmx0JTNCJTJGYiUyNmd0JTNCJTIyJTIwc3R5bGUlM0QlMjJzaGFwZSUzRHBhcnRpYWxSZWN0YW5nbGUlM0JodG1sJTNEMSUzQndoaXRlU3BhY2UlM0R3cmFwJTNCY29ubmVjdGFibGUlM0QwJTNCZmlsbENvbG9yJTNEbm9uZSUzQnRvcCUzRDAlM0JsZWZ0JTNEMCUzQmJvdHRvbSUzRDAlM0JyaWdodCUzRDAlM0JvdmVyZmxvdyUzRGhpZGRlbiUzQnBvaW50ZXJFdmVudHMlM0QxJTNCZm9udFNpemUlM0QxNiUzQiUyMiUyMHZlcnRleCUzRCUyMjElMjIlMjBwYXJlbnQlM0QlMjIzMyUyMiUzRSUzQ214R2VvbWV0cnklMjB4JTNEJTIyMTE3JTIyJTIwd2lkdGglM0QlMjI1NSUyMiUyMGhlaWdodCUzRCUyMjIwJTIyJTIwYXMlM0QlMjJnZW9tZXRyeSUyMiUzRSUzQ214UmVjdGFuZ2xlJTIwd2lkdGglM0QlMjI1NSUyMiUyMGhlaWdodCUzRCUyMjIwJTIyJTIwYXMlM0QlMjJhbHRlcm5hdGVCb3VuZHMlMjIlMkYlM0UlM0MlMkZteEdlb21ldHJ5JTNFJTNDJTJGbXhDZWxsJTNFJTNDbXhDZWxsJTIwaWQlM0QlMjIzNyUyMiUyMHZhbHVlJTNEJTIyJTI2bHQlM0Jmb250JTIwc3R5bGUlM0QlMjZxdW90JTNCZm9udC1zaXplJTNBJTIwMTZweCUyNnF1b3QlM0IlMjZndCUzQkFSUCUyMCVEMSU4MiVEMCVCMCVEMCVCMSVEMCVCQiVEMCVCOCVEMSU4NiVEMCVCMCUyMCVEMSU4NSVEMCVCRSVEMSU4MSVEMSU4MiVEMCVCMCUyMCVEMCU5MCUzQSUyNmx0JTNCJTJGZm9udCUyNmd0JTNCJTIyJTIwc3R5bGUlM0QlMjJ0ZXh0JTNCaHRtbCUzRDElM0JzdHJva2VDb2xvciUzRG5vbmUlM0JmaWxsQ29sb3IlM0Rub25lJTNCYWxpZ24lM0RjZW50ZXIlM0J2ZXJ0aWNhbEFsaWduJTNEbWlkZGxlJTNCd2hpdGVTcGFjZSUzRHdyYXAlM0Jyb3VuZGVkJTNEMCUzQmZvbnRTdHlsZSUzRDElMjIlMjB2ZXJ0ZXglM0QlMjIxJTIyJTIwcGFyZW50JTNEJTIyMSUyMiUzRSUzQ214R2VvbWV0cnklMjB4JTNEJTIyMTk4JTIyJTIweSUzRCUyMjk1NCUyMiUyMHdpZHRoJTNEJTIyMTgwLjY1JTIyJTIwaGVpZ2h0JTNEJTIyMjUlMjIlMjBhcyUzRCUyMmdlb21ldHJ5JTIyJTJGJTNFJTNDJTJGbXhDZWxsJTNFJTNDJTJGcm9vdCUzRSUzQyUyRm14R3JhcGhNb2RlbCUzRQQ2I/gAACAASURBVHhe7N0JeFXVuf/x9wQCBAgEEuYwS0RA44AiasVLb8UBcER6vb3gBARatWKrVSiDilr/FesEARSF3tor1IFJwVYrWMWBWqiAiDKHmTBDCIGc//Oe9hxzkjPsc/baZ/yu58mDwt7vXuuz9w56fllruYSGAAIIIIAAAggggAACCCCAAAIIIIAAAggggAACCCCAAALGBFzGKlEIAQQQQAABBBBAAAEEEEAAAQQQQAABBBBAAAEEEEAAAQSEAI6HAAEEEEAAAQQQQAABBBBAAAEEEEAAAQQQQAABBBBAAAGDAgRwBjEphQACCCCAAAIIIIAAAggggAACCCCAAAIIIIAAAggggAABHM8AAggggAACCCCAAAIIIIAAAggggAACCCCAAAIIIIAAAgYFCOAMYlIKAQQQQAABBBBAAAEEEEAAAQQQQAABBBBAAAEEEEAAAQI4ngEEEEAAAQQQQAABBBBAAAEEEEAAAQQQQAABBBBAAAEEDAoQwBnEpBQCCCCAAAIIIIAAAggggAACCCCAAAIIIIAAAggggAACBHA8AwgggAACCCCAAAIIIIAAAggggAACCCCAAAIIIIAAAggYFCCAM4hJKQQQQAABBBBAAAEEEEAAAQQQQAABBBBAAAEEEEAAAQQI4HgGEEAAAQQQQAABBBBAAAEEEEAAAQQQQAABBBBAAAEEEDAoQABnEJNSCCCAAAIIIIAAAggggAACCCCAAAIIIIAAAggggAACCBDA8QwggAACCCCAAAIIIIAAAggggAACCCCAAAIIIIAAAgggYFCAAM4gJqUQQAABBBBAAAEEEEAAAQQQQAABBBBAAAEEEEAAAQQQIIDjGUAAAQQQQAABBBBAAAEEEEAAAQQQQAABBBBAAAEEEEDAoAABnEFMSiGAAAIIIIAAAggggAACCCCAAAIIIIAAAggggAACCCBAAMczgAACCCCAAAIIIIAAAggggAACCCCAAAIIIIAAAggggIBBAQI4g5iUQgABBBBAAAEEEEAAAQQQQAABBBBAAAEEEEAAAQQQQIAAjmcAAQQQQAABBBBAAAEEEEAAAQQQQAABBBBAAAEEEEAAAYMCBHAGMSmFAAIIIIAAAggggAACCCCAAAIIIIAAAggggAACCCCAAAEczwACCCCAAAIIIIAAAggggAACCCCAAAIIIIAAAggggAACBgUI4AxiUgoBBBBAAAEEEEAAAQQQQAABBBBAAAEEEEAAAQQQQAABAjieAQQQQAABBBBAAAEEEEAAAQQQQAABBBBAAAEEEEAAAQQMChDAGcSkFAIIIIAAAggggAACCCCAAAIIIIAAAggggAACCCCAAAIEcDwDCCCAAAIIIIAAAggggAACCCCAAAIIIIAAAggggAACCBgUIIAziEkpBBBAAAEEEEAAAQQQQAABBBBAAAEEEEAAAQQQQAABBAjgeAYQQAABBBBAAAEEEEAAAQQQQAABBBBAAAEEEEAAAQQQMChAAGcQk1IIIIAAAggggAACCCCAAAIIIIAAAggggAACCCCAAAIIEMDxDCCAAAIIIIAAAggggAACCCCAAAIIIIAAAggggAACCCBgUIAAziAmpRBAAAEEEEAAAQQQQAABBBBAAAEEEEAAAQQQQAABBBAggOMZQAABBBBAAAEEEEAAAQQQQAABBBBAAAEEEEAAAQQQQMCgAAGcQUxKIYAAAggggAACCCCAAAIIIIAAAggggAACCCCAAAIIIEAAxzOAAAIIIIAAAggggAACCCCAAAIIIIAAAggggAACCCCAgEEBAjiDmJRCAAEEEEAAAQQQQAABBBBAAAEEEEAAAQQQQAABBBBAgACOZwABBBBAAAEEEEAAAQQQQAABBBBAAAEEEEAAAQQQQAABgwIEcAYxKYUAAggggAACCCCAAAIIIIAAAggggAACCCCAAAIIIIAAARzPAAIIIIAAAggggAACCCCAAAIIIIAAAggggAACCCCAAAIGBQjgDGJSCgEEEEAAAQQQQAABBBBAAAEEEEAAAQQQQAABBBBAAAECOJ4BBBBAAAEEEEAAAQQQQAABBBBAAAEEEEAAAQQQQAABBAwKEMAZxKQUAggggAACCCCAAAIIIIAAAggggAACCCCAAAIIIIAAAgRwPAMIIIAAAggggAACKSkwfMKCruKq7JwhrnyRjOZutzvH5XJluVxSKyUHzKAQQAABBBBIIQG3W0673e4yl8t1UKRyT6W4S8SdsWH6hAHrUmiYDAUBBBBAAAEEUliAAC6Fby5DQwABBBBAAAEE0kWgaMKS5iIVfd0u92UZIhe5Rc4TkdrpMn7GiQACCCCAQBoJnHKJ/KNS5HOX2/U3kcwPiif025NG42eoCCCAAAIIIJAkAgRwSXKj6CYCCCCAAAIIIICAv8CoMW+3rayTebOI+3oR9+X4IIAAAggggEC6CriWibjezjhZ8acpk67flq4KjBsBBBBAAAEEEkuAAC6x7ge9QQABBBBAAAEEEAgjUDRhfn9xue4QkRvAQgABBBBAAAEEqgm8JW73zOIJAxcigwACCCCAAAIIxFOAAC6e+lwbAQQQQAABBBBAwLLAiPHzfuLKqHWviLun5ZM4EAEEEEAAAQTSVMC1wl15+tlpE6/73zQFYNgIIIAAAgggEGcBArg43wAujwACCCCAAAIIIBBaQGe8uVyusW6RXlghgAACCCCAAAKRCLhEPnO73Y8xIy4SNY5FAAEEEEAAARMCBHAmFKmBAAIIIIAAAgggYFxg1GNvt608VetJccmtxotTEAEEEEAAAQTSS8Atr2XUPv2rKWPZIy69bjyjRQABBBBAIH4CBHDxs+fKCCCAAAIIIIAAAkEEih5ZeIeI+3filmyQEEAAAQQQQAABIwIuOSLi+nnxuP4zjdSjCAIIIIAAAgggEEKAAI7HAwEEEEAAAQQQQCBxBNxuV9GjC6eLW+5KnE7REwQQQAABBBBIKQGXvFT86/7DxeVyp9S4GAwCCCCAAAIIJJQAAVxC3Q46gwACCCCAAAIIpK/AyLHzzpTMWrPc4mavt/R9DBg5AggggAACMRFwieszqTg9dOpj130TkwtyEQQQQAABBBBIOwECuLS75QwYAQQQQAABBBBIPIGiCQuuEJf7dRFX88TrHT1CAAEEEEAAgdQUcO8Rt2tw8YQBH6bm+BgVAggggAACCMRTgAAunvpcGwEEEEAAAQQQQECKHp3fX9yut8UttZzgaJhVS7Lr15J6dTIks5ZLMjL4T2AnnKmJAAIIIICASYHKSrdUnHbLiZOVcuT4aTladtpk+e9rueS0uNzXF/964EJnLkBVBBBAAAEEEEhXAT59SNc7z7gRQAABBBBAAIEEEPCEb5WuBSa7kt+srrTOqystmmRKXuNMqUXgZpKXWggggAACCMRF4HSlW/YdqpDdBypkx75yKdlbbrYfGe4BhHBmSamGAAIIIIBAugsQwKX7E8D4EUAAAQQQQACBOAl4lp3MkL+YmPnWOreunJGfJR1b1fPMcqMhgAACCCCAQGoL6Oy4TTtPyHclZbKj1EAYpzPhKuU/WY4ytZ8bRocAAggggEAsBfh0IpbaXAsBBBBAAAEEEEDAIzBy7Lwz3ZmuZXb3fOvUqp706NhQmjfJRBYBBBBAAAEE0lRgz4EKWb3pqGzcecKmgHuPq8J9+dTHrvvGZiFORwABBBBAAAEEhACOhwABBBBAAAEEEEAgtgJut2vkI4uWu8XdK9oLt86tI+d1yZZWuXWiLcF5CCCAAAIIIJBiAjtLT8o/vj0iO0pPRj0yl7g+mzru2t7icrmjLsKJCCCAAAIIIICACAEcTwECCCCAAAIIIIBAbAWKHlkwQ9xyV7RXvbhbI+nRsUG0p3MeAggggAACCKS4wOpNx+TTtYejH6VLXioeN2BY9AU4EwEEEEAAAQQQIIDjGUAAAQQQQAABBBCIoUDRIwvvELf75Wgu2SwnUy47u7HkNmK5yWj8OAcBBBBAAIF0Eig9XCF/++qQ7D1YEd2wXa47i8f1nxndyZyFAAIIIIAAAggQwPEMIIAAAggggAACCMRIYNRjb7etrKy1RtySHeklO7fOkivOy2H5hkjhOB4BBBBAAIE0FtA1JD/8x0HZsKMscgWXHMnION19ytjrt0V+MmcggAACCCCAAAIEcDwDCCCAAAIIIIAAAjESKJqw4A/iklsjvVzXdvU9M99oCCCAAAIIIIBANAI6E27d1uORn+qW14onDPjvyE/kDAQQQAABBBBAgACOZwABBBBAAAEEEEAgBgJFE+b3F5drQaSXInyLVIzjEUAAAQQQQCCQQPQhnHtA8YSBC1FFAAEEEEAAAQQiFXBFegLHI4AAAggggAACCCAQqcDIiQs+dYv0iuQ8XXbyP87LieQUjkUAAQQQQAABBIIK/DWK5ShdIp9NHT/gYlgRQAABBBBAAIFIBQjgIhXjeAQQQAABBBBAAIGIBEaMn/cTV0bG7yM5qVlOpgy8NI893yJB41gEEEAAAQQQCCmge8LN/3if7D1YEZGUu7Lyf6ZNvO5/IzqJgxFAAAEEEEAg7QUI4NL+EQAAAQQQQAABBBBwVqBo4sIvRNw9I7nKDT/Ik9xGmZGcwrEIIIAAAggggEBYgdLDFfLWR/vCHud/gGtF8fj+F0Z4EocjgAACCCCAQJoLEMCl+QPA8BFAAAEEEEAAAScFotn77eJujaRHxwZOdovaCCCAAAIIIJDGAqs3HZNP1x6OTMDNXnCRgXE0AggggAACCBDA8QwggAACCCCAAAIIOCZQNHHBmyJyg9ULtM6tI9dcnGv1cI5DAAEEEEAAAQSiEnjn01LZUXoyknPfKh4/4MZITuBYBBBAAAEEEEhvAQK49L7/jB4BBBBAAAEEEHBMYNSYt9tW1qm1NZILXHtxrrTKrRPJKRyLAAIIIIBAWIHMzEypU6eO6K/aKioq5OTJk55faekpsLP0pCz6tDSiwWecPN1uyqTrt0V0EgcjgAACCCCAQNoKEMCl7a1n4AgggAACCCCAgLMCRRMX3SdSOdnqVTq1qid9z29i9XCOQwABBBBAIKxA48aNRb+ys7OlXr16fsefOHFCjhw5IocOHfJ80dJP4IMvD8jGnSciGHjG6OLx1z4TwQkcigACCCCAAAJpLEAAl8Y3n6EjgAACCCCAAAJOChRNXLhUxH251WsMvCRPmjf518wEGgIIIIAAAnYEdLZbs2bNJC8vT2rXrh2y1KlTp2Tfvn2yd+9ez6w4WvoI7DlQIfM/2RfBgF3Lisf37xPBCRyKAAIIIIAAAmksQACXxjefoSOAAAIIIIAAAk4JFE1Y0lxcJ3dbrd86t65cc3FTq4dzHAIIIIAAAkEFdKZby5YtJTc3sj1FS0tLZdeuXaIz42jpI/DOp/tlR2m59QG767QontBvj/UTOBIBBBBAAAEE0lWAAC5d7zzjRgABBBBAAAEEHBQomrDwx+Jy/9HqJS4vzJGC/Cyrh3McAggggAACAQV0j7f8/Hxp2jS6H+rYv3+/lJSUsDdcGj1f60vKZNmqg9ZH7Hb9V/GE/v9n/QSORAABBBBAAIF0FSCAS9c7z7gRQAABBBBAAAEHBUZMXPCCS+SnVi8x9KqWklmL/zS16sVxCCCAAAKBBVq3bi2tWrWyxbNz507ZsWOHrRqcnDwCFafdMmvxLssddou8OG38gJ9ZPoEDEUAAAQQQQCBtBfiUI21vPQNHAAEEEEAAAQScExg5ccHnbpELrVwhv1ldueqi6GYqWKnPMQgggAAC6SGQnZ0tHTt2FJ0FZ6dVVFTIpk2b5MiRI3bKcG4SCSz+fL+U7LW2DKVL5Iup4wdclETDo6sIIIAAAgggECcBArg4wXNZBBBAAAEEEEAglQWKJi6oEJHaVsZ40VmN5JxODawcyjEIIIAAAggEFWjfvr3k5eUZEdq3b59s2bLFSC2KJL7APzcek8+/Pmy1o6eKxw+wl/JavRLHIYAAAggggEBSCxDAJfXto/MIIIAAAggggEDiCQyfsKBrhku+ttqzAZfkSosmdaweznEIIIAAAgjUEGjQoIEUFBRIRkaGEZ3KykpZv369HDt2zEg9iiS2wO4DJ2XBJ6WWO1nplrOmTxiwzvIJHIgAAggggAACaSlAAJeWt51BI4AAAggggAACzgkMnzjv2gzJWGj1Crdf3VJqZfCfpVa9OA4BBBBAoKZAy5YtpU2bNkZptm/fLrt2Wd8bzOjFKRZTgdOVbnnlXev3ulIq+08ff92imHaSiyGAAAIIIIBA0gnwSUfS3TI6jAACCCCAAAIIJLZA0cT5I0RcxVZ62TCrlvy4b3Mrh3IMAggggAACQQU6d+4sOTk5RoUOHjwoGzZsMFqTYokr8H8f7JGjZactdtBdVDx+4DSLB3MYAggggAACCKSpAAFcmt54ho0AAggggAACCDglUDRx4a9F3I9Yqd8qt45ce3GulUM5BgEEEEAAgYACLpdLunfvLnXr1jUqVF5eLmvWrBG32220bryL1alTR7Kysjxe3q/atWtLZmamZwlP7zKep0+fFv06deqUnDx50vN14sQJz1dZWZnoMp2p1BZ9Wio7S09aHJJrXPH4/o9aPJjDEEAAAQQQQCBNBQjg0vTGM2wEEEAAAQQQQMApgRETFjztcsloK/U7tqonPzy/iZVDOQYBBBBAAIGAAhoonX322Y7ofPXVV57gKZmbBpTZ2dnSsGFD0b3y9KtWrVq2hqQhnO6Pp19Hjx71BHLJ3t7/8oBs2nnC0jDcbpk8bcKA+y0dzEEIIIAAAgggkLYCBHBpe+sZOAIIIIAAAggg4IxA0cSFU0TcI61UL8jPkssLzS4ZZuW6HIMAAgggkDoC9evXl7POOsuRAX399ddy/PhxR2o7XVSDtkaNGnm+NHxzqukMuSNHjsjhw4fl0KFDUlFR4dSlHK27bNVBWV9iNUh0TS0e33+Uox2iOAIIIIAAAggkvQABXNLfQgaAAAIIIIAAAggklsDIRxZOc7vdw630qmu7+nLZ2Y2tHMoxCCCAAAIIBBQggPNnady4sWc/PP3SpSVj2TSs1L3zDhw44FmqMpna3746JOu2WgtbXS7X9Knj+o9IpvHRVwQQQAABBBCIvQABXOzNuSICCCCAAAIIIJDSAgRwKX17GRwCCCCQcAK6n1m3bt0c6dfatWuTZnlFDd6aNGkiTZs2FV12Mp5Nw7f9+/cnVRBHABfPJ4ZrI4AAAgggkJoC8f0vstQ0ZVQIIIAAAggggEBaCxDApfXtZ/AIIIBAzAXSfQ84DSDz8vIkNzfX9t5upm+e7hFXWlrq+aqsrDRd3mg9AjijnBRDAAEEEEAAAREhgOMxQAABBBBAAAEEEDAqQABnlJNiCCCAAAIWBHr06CF169a1cKT1Q8rLy2X16tXWT4jxkTrLTYM3/dJlOBO56Wy4ffv2efaKS9RGAJeod4Z+IYAAAgggkLwCBHDJe+/oOQIIIIAAAgggkJACBHAJeVvoFAIIIJDSAp06dfIsv2iy6T5mGzduNFnSWC2d9da8eXNP+JYsTZel3Lt3r+fL7XYnXLcJ4BLultAhBBBAAAEEkl6AAC7pbyEDQAABBBBAAAEEEkuAAC6x7ge9QQABBNJBoEWLFpKfn290qCUlJbJ7926jNU0Uy8nJ8YRv2dnZJsrFvMaePXtEv3SGYSI1ArhEuhv0BQEEEEAAgdQQIIBLjfvIKBBAAAEEEEAAgYQRIIBLmFtBRxBAAIG0EWjQoIF06dLF2B5op0+flm+//VZ0D7NEas2aNZOWLVuK7nuXzO3gwYOecPPo0aMJMwwCuIS5FXQEAQQQQACBlBEggEuZW8lAEEAAAQQQQACBxBAggEuM+0AvEEAAgXQTaN++vbElGXW/si1btiQMoe73psGbfmVkZCRMv+x0RMO3Xbt2yaFDh+yUMXYuAZwxSgohgAACCCCAwL8FCOB4FBBAAAEEEEAAAQSMChDAGeWkGAIIIICARQFdkrFDhw62Z4edPHlSNm/eLEeOHLF4ZWcP08CtVatWnvAt1VpZWZns3LlTdL+9eDcCuHjfAa6PAAIIIIBA6gkQwKXePWVECCCAAAIIIIBAXAUI4OLKz8URQACBtBbQoKp169a2DHbs2OEJhRKhafim49E97qq3shMVklUvMxG6aasPJ06c8Hjv37/fVh27JxPA2RXkfAQQQAABBBCoLkAAxzOBAAIIIIAAAgggYFSAAM4oJ8UQQAABBCIQyMzM9ARWeXl5EZz1/aG69KQGcBUVFVGdb/qkNm3aBJz5VrLrsMyav1JGD+mdNCHc8lXb5NNVJXLfkN41mDSE2759u+jecPFqBHDxkue6CCCAAAIIpK4AAVzq3ltGhgACCCCAAAIIxEWAAC4u7FwUAQQQQODfAnXq1PGEcLm5uRGZlJaWesI3XYIyEVqw2Xw6823S9I+k9OBxKeiQGzDQSoT+V+2DBoaTZy8X7XvfXh1lUL/uNbp4/PhxTwh3+PDhuHSfAC4u7FwUAQQQQACBlBYggEvp28vgEEAAAQQQQACB2AsQwMXenCsigAACCPgLaAins+A0hNN/DtU0cNPwTWe/JUr41qxZM8nPzxddgrJ6e2b2clm/udT328ECrUR5JqoGht4+DbmuUHoXtq3RRd13r6SkRDSMi3UjgIu1ONdDAAEEEEAg9QUI4FL/HjNCBBBAAAEEEEAgpgIEcDHl5mIIIIAAAiEEsrOzJScnRxo1aiT16tXzO1KXPdTZVrrsoQY/idIaN24sbdu2lbp169bo0ux5q0SXcqzeggVaiTCmSdOXic6Aq9p07zpdPjO/ZaMaXdQwVEO4U6dOxbT7BHAx5eZiCCCAAAIIpIUAAVxa3GYGiQACCCCAAAIIxE7AqQBOP0TV5bji3Y4ePepZoizSpsuhNWzYMNLTjB+/fv36qGoWFBREdZ7Jk5LdfufOnVF9yJ8I9nofo3l2eG/NvAHR2OuVE+HZifa9NSP3fRXdG877pb+re7x5v0xfy069rKwsT/im7071psGbBnDB2pjhlwcMtOz0x+65wQJDrash3KR7+gbcw06/X0bzd62d/hLA2dHjXAQQQAABBBAIJEAAx3OBAAIIIIAAAgggYFTAyQAuET5MjvZDQQ3gEiFA/Pvf/x7V/b7ggguiOs/kScluryFKNLNs9LkP9GG8SdtwtbTf0YRA2m/e23C64f88Hd/b8Cqpd4TL5fKEb7r8ZPWmM8h0JlmoFirQiodWuMBQ+6Qz4DQ4rN5Onz4t27Zt8ywNGqtGABcraa6DAAIIIIBA+ggQwKXPvWakCCCAAAIIIIBATAQI4AIzE8DZf/wI4OwbRluBAC5aOTPnEcCZcUz0Ks2bN/cEcNWb7qE25rkPRH8N14IFWuHOM/3nVgJD7zV1LzhdQrN6O3bsmGzZskXKyspMdy9gPQK4mDBzEQQQQAABBNJKgAAurW43g0UAAQQQQAABBJwXIIALbEwAZ//ZI4CzbxhtBQK4aOXMnEcAZ8YxkavoEsXt2rUTXYKyatPQbfLs5TX2UAs1lmCBVqzGX3rwuEya/pGlwNDbp2B72O3du1e2bt0ak64TwMWEmYsggAACCCCQVgIEcGl1uxksAggggAACCCDgvAABHAGcU08ZAZxTsuHrEsCFN3LyCAI4J3UTo3b79u0lLy+vRmdC7aEWqueD+nWXvr06xnxw0QSG3k7eN6S3FHTIrdHnzZs3x2QpSgK4mD8uXBABBBBAAIGUFyCAS/lbzAARQAABBBBAAIHYChDAEcA59cQRwDklG74uAVx4IyePIIBzUjf+tXNzc6VDhw41OvLBZ5tk7pI1UXcwWKAVdUELJ0YbGGpp3cNuzPAfSG5Ofb8r6fcfDeFOnjxpoQfRH0IAF70dZyKAAAIIIIBAYAECOJ4MBBBAAAEEEEAAAaMCBHCBOVmC0v5jRgBn3zDaCgRw0cqZOY8AzoxjIlbJzMyUjh07SnZ2tl/31m8ulWdmL7fV5WCBlq2iIU62Gxhqad3DbvSQ3p4wrmrbsWOH6N8BTjYCOCd1qY0AAggggEB6ChDAped9Z9QIIIAAAggggIBjAgRwgWkJ4Ow/cgRw9g2jrUAAF62cmfMI4Mw4JmKVFi1aSH5+vl/XSnYd9uz7pss52m3BAi27daufbyIw9NYMtIfdiRMnZNOmTXL8+HHTXffVI4BzjJbCCCCAAAIIpK0AAVza3noGjgACCCCAAAIIOCNAABfYlQDO/vNGAGffMNoKBHDRypk5jwDOjGOiValbt6506tRJ6tf/fsnFcHuo5bdoJCW7D9cYSrDf1wMDBVomLUIFhll1a0tBhzxZ9c2uGpfs0j5Xvt1SGrArgfaw2717t5SUlJjsul8tAjjHaCmMAAIIIIBA2goQwKXtrWfgCCCAAAIIIICAMwIEcIFdCeDsP28EcPYNo61AABetnJnzCODMOCZalVatWon+3VC1Fc9ZIavW1Qyr9Jhr+xR4Dl20dH2Noeh+b7oEZKCgy3tu/3+fb9IhXGBYdEtP2bb7cMA+T36gn0yetTxgoKh91HMLu7b0dVf3gNu4caMcO3bM5BB8tQjgHGGlKAIIIIAAAmktQACX1refwSOAAAIIIIAAAuYFCOACmxLA2X/WCODsG0ZbgQAuWjkz5xHAmXFMpCo6+61z586SlZXl69bCpesDBlV6QOGZLaVocE8JdowGcG1bNooo0DLhES4w1NAvWJ+njusvntlzsz6RsvJTNbqj+8DpfnC6jKa3OTkLjgDOxBNBDQQQQAABBBCoKkAAx/OAAAIIIIAAAgggYFSAAC4wJwGc/ceMAM6+YbQVCOCilTNzHgGcGcdEqlJ97zed9aZhVqCmy0uOHtpbNJAKFcAVdMiNONCyY2IlMNT6oQI4/fOQY2/ZyBPC6di1lZeXy4YNG6SsrMxO1wOeSwBnnJSCCCCAAAIIpL0AAVza9xTiYwAAIABJREFUPwIAIIAAAggggAACZgUI4AJ7EsDZf84I4OwbRluBAC5aOTPnEcCZcUyUKhkZGXLGGWdIdna2r0uz5q2UT1fV3N9M91AbPfQS3yywcAFcuEAr0N5q0bpMmrYs6H503sBQa4cL4EIdo39WfSnK7du3y65dgZfpjHYseh4BnB09zkUAAQQQQACBQAIEcDwXCCCAAAIIIIAAAkYFCOACcxLA2X/MCODsG0ZbgQAuWjkz5xHAmXFMlCpNmjSRTp061ehOoKBKl5bUmW3eZiWA02OrH6dB3qCrukvvwrbGGHT/tzlL1vgFh3qdMSMul9yc+mH7rEtQVm3Fr6/w28OuevjoPfbo0aPy3XffyenTp42NRQsRwBnlpBgCCCCAAAIIiAgBHI8BAggggAACCCCAgFEBArjAnARwIgsWLJABAwZE/bwRwEVNZ/tEAjjbhLYKEMDZ4ku4kzt06CC5ud+HalU7uHzVNpm7eI1nT7RAs9WsBnBa0zurrmnjLBk5+EK/vdRMolTtU/XAUK9jZQacHqeB3uRZyz2z6qouuxmorxs3bpQDBw6YHAYBnFFNiiGAAAIIIICAChDA8RwggAACCCCAAAIIGBUggAvMaTeA0z1vli1bJrfffrut+xWvD/InT54s999/vyxevFj69esX1RgI4KJiM3ISAZwRxqiLxOu9jbrDVU6M9r01ce1ErJGVlSVdunSRzMx/7WkWqJXsOiwaxGkAV71FEsB5Z6jd0q+7bw81p0x0H7fj5RUBZ9hZDeC0b6UHj8sHn20KOPaqfd+3b59s2bLF6HCYAWeUk2IIIIAAAgggQADHM4AAAggggAACCCBgWoAALrBotAHcHXfc4QneNIDTtmLFCrnggguivm3x+CBfgzcN4LQ1bdpUli5dKj169Ih4DNF+kB+tfcQdDHPC+vXrRYOsSFtBQYHfXlGRnm/ieAI4E4rR14jHext9b/3PjPa9NXX9RKvTvHlzads2+mUgIwngEmXskQRwVvt88uRJ0e+p5eXlVk8JexwBXFgiDkAAAQQQQACBCAWYARchGIcjgAACCCCAAAIIhBZIhADuH//4h5x33nmO3KpoP0yONgS66aab5M033/SNRYOs++67L+qxxfqD/JkzZ8qdd97p19+zzz7bEyrm5ORENI5Y20fUOQsHE8BZQHLokGR/dmL93pq8DdHam+xDItXSvd90D7hoGwHc93KbN2+W0tLSaClrnEcAZ4ySQggggAACCCDwbwECOB4FBBBAAAEEEEAAAaMC8Q7gDh486PlwU2eJDRo0yPOlH3iaatF+mBxtAPfss8/Kz3/+c1/3r7/+ennrrbeiHk48Psh/9NFHZdy4cX59vuqqq+Tdd9+NaByxto+ocxYOJoCzgOTQIcn+7MTjvTV1K6K1N3X9RKpTr149OfPMM6V27dpRd4sA7ns6Dd80hDPVCOBMSVIHAQQQQAABBLwCBHA8CwgggAACCCCAAAJGBeIdwE2fPl1GjBjhG1P37t1l9erVxsYY7YfJ0QZwOpvv/PPP9/Vfl3C08xP/8fogX++J3puq7a677pIZM2ZYvjextrfcMYsHEsBZhHLgsGR/duL13pq4FdHam7h2otXIy8uT9u3b2+pWsACu6JaeUti1pa3aTp1cPGeF6B5x1dvUcf1tXfLEiRPyzTffyKlTp2zV8Z5MAGeEkSIIIIAAAgggUEWAAI7HAQEEEEAAAQQQQMCoQLwDuB/96Efyl7/8xTemCRMmyPjx442NMdoPk6MN4LTjumfQ3r17fWP44osvpGfPnlGNKZ4f5Pfv318WLVrk12+9N3qPrLR42Fvpl9VjCOCsSpk/LtmfnXi+t3bvRrT2dq+biOdr+KYhnJ0WLIDTmoP6dZe+vTraKW/03LITFaLh2/rNgZeJtBvAaWe/++47OXTokJF+E8AZYaQIAggggAACCFQRIIDjcUAAAQQQQAABBBAwKuBUAGelk/pB74ABA/wOXbNmjXTr1i3k6dEGI1b6FM0x1cO6m2++Wd544w1fqaefflpGjx7t+fcjR46I9j+RWkFBgWRnZ9fo0uHDh6VPnz6ycuVKvz8bM2aM3HDDDQkxBO239t9qizYYsVo/0uMiCXoTMRjRpWOttkR/b0ONI5ne20DjSMRnx+pzE6/jMjIypGvXrpKVlWWrC6ECOC3cu7CtDOrXTbLqZdq6jt2TS3Yd9oRvpQePBy1lIoAz+SwSwNm965yPAAIIIIAAAtUFCOB4JhBAAAEEEEAAAQSMCsQzgJs9e7Y899xzvvFccskl8vHHH4cdX6J/kK9juvfee33juO666+Ttt9/2/HuyfZD/9ddfe0K4qjP6dBy6192ll14a9l45fQABnNPCoesTwMXPP1hwHqhHJkOP+I04tldu0KCBJ4Cz2zTYmjzrEykrD77sYn7LRjJ04Lmiv8ajffDZJpm7ZE3ISxee2VKKBkc3k7tqYZ39prPgTDQCOBOK1EAAAQQQQACBqgIEcDwPCCCAAAIIIIAAAkYF4hnADRkyRNauXesbzzPPPCM///nPw44v0QM4nTF23nnn+cbRpEkT2b9/v+ffky2A0z7rEqG6VGjV1rBhQ88ecZHMPgt7Y6M4gAAuCjSDpxDAGcSMsBQBXIRgER7erFkzadeuXYRnBT5cZ5UVv75CSnYfDlpPZ8DpTDidERerpktOzl2yVpav2hbyktf2KZD+fazPNA5VrKKiQvQHO/RXu40Azq4g5yOAAAIIIIBAdQECOJ4JBBBAAAEEEEAAAaMC8QrgNES79dZb/cZSUlIibdq0CTu+RA/gdAAtWrSQPXv2+Mby+eefy4UXXpiUAZwOYtasWXLbbbf53ZtOnTrJjBkzpHHjxmHvmVMHEMA5JWutLgGcNScnjkrlAK5WrVqeZXHr1asnmZn/WppRA5sTJ054voeePn3aCVK/mhq+aQhnsuksM51tFqrpnnC6N5zTTWfmzZq/UvTXYC2rbm0pGnyhFHTINdodU3+HE8AZvS0UQwABBBBAAAERIYDjMUAAAQQQQAABBBAwKhCvAG7KlCkyc+ZM31iuvvpqeeeddyyNzdSHd5YuZuGgQPt4DRo0SP70pz/5zv7tb38r999/f9IGcDqQxx9/XHT/t6qtV69e8uKLL1pQcuYQAjhnXK1WJYCzKmX+uFQM4DRsy83NFZ01XL9+/YBox48flwMHDkhpaamRWVTB7kwkvpHcXZ1tNnfxmrBLUhbd0lNycwIbRHK9QMd6+rBkregMuGAtv0Ujz5KTTvRh69atNZY1jmZMBHDRqHEOAggggAACCIQSIIDj+UAAAQQQQAABBBAwKhCvAO7GG28U/RDO2zSMu/322y2NLRkCuOeff17uuece33gGDhwo8+bNS+oATgejs+B0NlzVpmMbN26cpXtn+iACONOikdUjgIvMy+TRkQREybAHnL7LOnPY6oxa3Uts9+7dnu+pppvOwOvRo4fUrl3bdGlPPc/ss3krwy5JqSGc6dlniTALT2eHb9sWetlLK/AEcFaUOAYBBBBAAAEEIhEggItEi2MRQAABBBBAAAEEwgrEI4D78ssvZfjw4b6+ZWRkiH6YqvuKWWnJEMCtWrVKzj33XN9wcnJyPLM2knEPuKr3RD/I//GPfyzLli3zu1V33nmnjBw50srtM3oMAZxRzoiLEcBFTGbshFQK4DR0a9WqlTRo0CAin2PHjol+T9K/P0w2nX131llnmSxZo5bOPpuzZI18uqok5HV07zXdg81u8+xDN2dF2CUnB13V3fF96A4fPizffvut3SEJAZxtQgoggAACCCCAQDUBAjgeCQQQQAABBBBAAAGjAvEI4J566imZM2eObxxXXnmlZ3nDVGs6rv379/uGpTPHund3fm8fpx3Lyso8AerXX3/td6mHHnpIbrrpJqcvT30EEEghAQ3d2rZtG3H45iXQEE5nU+mvppougal7XMai6Z5wOistVNNZcDobLqvev/bDi7St31zqCd/CLTk59LpzJb9lo0jLR3x8eXm5rF69OuLzqp9AAGebkAIIIIAAAgggUE2AAI5HAgEEEEAAAQQQQMCoQDwCuOrBlAZyffv2NTquRCj2q1/9Sv7yl7/4uqJLUg4ZMiQRuma7D7p86LBhwzz7MFVtkydPlssvv9x2fQoggEDqC7hcLmnXrp3k5eXZGuy+ffs8Sxq73W5bdbwn61KY+fn5RmpZKaJLUk59/QvZf6gs6OG6F5uGcJEGZIuWrpeFS9eH7MbFhflyS7/uUQd8VsZY9Ri9T1999ZXtPfwI4CKV53gEEEAAAQQQCCdAABdOiD9HAAEEEEAAAQQQiEgg1gGcLl04evRoXx8bNWokH3zwQUR9TpaDdZafhove9oMf/ECeeeaZZOl+2H6uWLFCioqK/I7TpdtmzJghZ555ZtjzOQABBNJbIDc3Vzp06GAEYfPmzTV+ICDawjojr3nz5tGeHtV5Ojtt6usr5Nst/j/UUL3YkOsKLS0RqfV01pvOfgvVBvXrLn17dYyqz3ZO0hnUx48ft1OCJSht6XEyAggggAACCAQSIIDjuUAAAQQQQAABBBAwKhDrAG7cuHHyzjvv+MZw4403ysMPP2x0TIlS7LvvvvPsl+ZtutTa0qVLE6V7Rvqh91LvadXWvn17TwjXtGlTI9egCAIIpJ6A7v2pyzzq/m8mmu4Dt3HjRqmsrLRdrmPHjnH7/qWz1XTWWqjWu7CtDOrXLeiMNZ1Rp+Gb7vsWrDVtnCUjB18Y8Yw627j/LqB/P9rdu48ZcKbuBnUQQAABBBBAwCtAAMezgAACCCCAAAIIIGBUIJYB3MmTJ+WKK64Q/dXbpkyZIhdddJHRMSVSsauuukp0eTRve+WVV+Tss89OpC7a7surr74qL7zwgl+dCy+8UKZOnWq7NgUQQCA1BTR4O+OMM4wOzkSoox0qKCiQ7Oxso32LpJhnz7bXv5Cy8lNBT9OlKIcOrLlnm5U95bq0z5WRg6PfUy6SsQQ71sSMRQI4E3eCGggggAACCCBQVYAAjucBAQQQQAABBBBAwKhALAO46rOlWrduLfPnzzc6nkQrprP73nvvPV+3UmkfuKrWutSmLrlZtV177bUyceLERLsl9AcBBBJAoE2bNtKyZUujPdm1a5ds377dds1u3bpJVlaW7Tp2CujsteLXV0jJ7sNBy2TVy5ShAwulsGtL0SUn5y5ZK8tXbQt52Wv7FEj/PgV2umbk3JKSEtm9e7etWgRwtvg4GQEEEEAAAQQCCBDA8VgggAACCCCAAAIIGBWIZQCne7/pHnDeNmTIENFAKpXb3Llz5Te/+Y1viJdddpn87ne/S8kh//KXv5S//vWvfmO7/fbb5ac//WlKjpdBIYBA9AJOzDI7cuSIrF8fevlGKz3WWcp16tSxcqjjx8xdskZ0VluopktSbtt9SHTpyWAtq25tKRp8oRR0yHW8z1YusHPnTtmxY4eVQ4MeQwBni4+TEUAAAQQQQCCAAAEcjwUCCCCAAAIIIICAUYFYBXD79++XK6+80q/vs2fPFp1pkMptw4YNMnjwYN8Q69ev7xdCptLYdWnRYcOGyZo1a/yG9cADD8gtt9ySSkNlLAggYEOgVq1a0r17d8nMzLRRpeapFRUVnu8/p0+ftlX33HPPFe1jojSd1TZ38ZqQS1KG6mt+i0ZSNLin5ObUT5QheWa/6Sw4O40Azo4e5yKAAAIIIIBAIAECOJ4LBBBAAAEEEEAAAaMCsQrgdHlCXabQ23T2w2uvvWZ0LIla7Oqrr5a9e/f6ujdz5kw555xzErW7tvqlH6gOHz5c9uzZ41fnt7/9rWf/PxoCCCBQt25d6dGjhyMQq1evlvLyclu1zz//fHG5EuvjF53dNmveypBLUgYadN9eHWVQv+62PJw4Wf9O3Lp1q63SBHC2+DgZAQQQQAABBAIIJNZ/AXKLEEAAAQQQQAABBJJeIFYBnIYyX375pc9r1KhRcscddyS9n5UBVN8H7u6775ahQ4daOTUpj9H7rPe7atMP3GfMmJHyMx6T8obRaQRiLKAzgc866yxHrvr111/L8ePHo66twZsGcInYdJ+3OUvWyKerws8c0yUnB13VXXR5ykRsBHCJeFfoEwIIIIAAAggQwPEMIIAAAggggAACCBgViEUApz/lfuONN/r1+80335R27doZHUuiFvvTn/4kTz75pK97l156qTz77LOJ2l0j/VqyZImMGTPGr1bbtm09IVxeXp6Ra1AEAQSSU4AALvr7tn5zqTwze3nYArrXW9EtPSWrntllPsNe2OIB+/btky1btlg8OvBhzICzxcfJCCCAAAIIIBBAgACOxwIBBBBAAAEEEEDAqEAsAjhdcnHKlCm+fuvsgunTpxsdRyIX27hxo98eaKm8D1zV+6B7/D333HN+t+aCCy6QadOmJfLtom8IIOCwQL169Tx7wDnRdA+4EydO2Cqt36cSsS1aul4WLl1vuWu655uGcPktG1k+J1YHMgMuVtJcBwEEEEAAAQQiESCAi0SLYxFAAAEEEEAAAQTCCsQigLv11ltl/frvPzR84IEH/AKpsJ1MgQOuueYav33RUnkfuKq36+mnn5Y//vGPfndQ98R79NFHU+CuMgQEEIhGIDMz07MHXEZGRjSnBz2nsrJSdA+4iooKW3XPPfdcqVWrlq0aJk/WpSdnzV8lq9btiqrskOsKE24pSt0ndNu2bVGNx3sSM+Bs8XEyAggggAACCAQQIIDjsUAAAQQQQAABBBAwKuB0ALd27VoZMmSIX5/fe+89adq0qdFxJHoxXY5Rl2X0tp/97Gdy2223JXq3jfTvwQcflPfff9+vlj4T99xzj5H6FEEAgeQT6Natm2RlZRnteFlZmejfOXbbOeecIxoSJkIr2XVYiueskNKDwfe1a9o4S/YfKgvZXd0LblC/bgmzJOWuXbtk+/bttogJ4GzxcTICCCCAAAIIBBAggOOxQAABBBBAAAEEEDAq4HQAp0sQ6lKE3nb55ZfL5MmTjY4hGYq98cYb8sQTT/i6eskll9RYnjEZxhFNH0+dOiXDhw+Xf/7zn36n/+IXv5Af//jH0ZTkHAQQSHKB9u3bG98P0sS+Ysqqy2PqMpnxbstXbZPZ81aF7EaX9rkycnBP2aZB3etfSFn5qaDH61KUQweemxBLUmr4piGcnUYAZ0ePcxFAAAEEEEAgkAABHM8FAggggAACCCCAgFEBpwO4gQMHyo4dO3x9fuSRR0SXY0y3Vn0fOJ358dFHH6UNgz4DGsJV/8D1qaeekr59+6aNAwNFAIF/CeTl5YmGcCbbli1bREM4u61r167SoEEDu2WiPl+XnJy7ZK1oABeqXdunQPr3KfAdorPkil9fISW7Dwc9LatepgwdWCiFXVtG3T8TJ27dulV0Hzg7jQDOjh7nIoAAAggggEAgAQI4ngsEEEAAAQQQQAABowJOBnCff/65jBo1ytffOnXqyIcffij6azq26vvAvfzyy1JYWJg2FKtWrZJhw4aJ7tPkbbrM24wZMzz7QdEQQCB9BHSGWefOnY3NNDtx4oRs2LBB9Fe7TfuVk5Njt0xU5+uSk7PmrxT9NVjLqltbigZfKAUdcgMeMnfJGvngs00hr9+3V0cZ1K97VH00cZL+UMqBAwdslSKAs8XHyQgggAACCCAQQIAAjscCAQQQQAABBBBAwKiAkwHc448/Lm+++aavvxpA6Qy4dG1jx46VxYsX+4b/05/+VG6//fa04vjzn/8sDz30kN+YW7duLS+99JI0b948rSwYLALpLqDvfqtWrYww7Ny502+2tZ2iTiyPaaU/q9btklnzV4nOgAvW8ls0kqLBPSU3p37Ikjp7bu7iNWGXpBw9pHdc9oX75ptv5OjRo1ZYgh5DAGeLj5MRQAABBBBAIIAAARyPBQIIIIAAAggggIBRAScDOF1a8PDh73+KX/d+0z3g0rVpGKmhpLf17t1bnn/++bTj+MMf/iDPPPOM37jPO+88mT59urhc/C9P2j0QDDhtBXQWnIZdDRs2tGWgQY4uP2li9pt2RENBDQdj2ZyYteaZTTdvZdglKYtu6Rl0Np1TBqtXr5by8nJb5QngbPFxMgIIIIAAAggEEOD/RnksEEAAAQQQQAABBIwKOBXAffDBB/LAAw/4+tq0aVN57733jPY92Ypt3rxZbr75Zl+369atKx9//HGyDcNIfzWA0yCuarvyyiv9AkojF6IIAggktEBubq4nhIs2fHe73Z7wrbS01Ng4tU8dOnQwVi9UIZ3tNnn28rBLTg66qrv0LmwbcZ+0/pwla+TTVSUhz9W95HRPuVi0iooK+eqrr0TvnZ1GAGdHj3MRQAABBBBAIJAAARzPBQIIIIAAAggggIBRAacCuIcfftgvcLvlllv8Ajmjg0iiYv3795ddu3b5eqz7n+nsr3Rs1Z8RNfjJT34iP//5z9ORgzEjkLYCOuNMvyIN4TTA0aUn9ctky87OloIC58Oo9ZtLpXjOirBLTg697lzJb9nI1hB1TzidZReqFXZtKUMHFjq+JKXOWNQlKO02Aji7gpyPAAIIIIAAAtUFCOB4JhBAAAEEEEAAAQSMCjgRwB0/flyuuOIKqays9PVVlxc8//zzjfY9GYuNGzdO3nnnHV/XR40aJXfccUcyDsV2n/X5GD58uKxcudKv1ujRo+XWW2+1XZ8CCCCQPAItW7b0hHAZGRmWOq3fPzR4q/oDDZZOtHBQnTp1pEePHhEHghZK+w5ZtHS9LFy6PuQpFxfmyy39uhsLxHRJyqmvfyH7D5UFva7uLadLUtoN/EINTGcr6oxwu40Azq4g5yOAAAIIIIBAdQECOJ4JBBBAAAEEEEAAAaMCTgRw8+fPl0ceecTXz3bt2onuf0YTeeutt2TSpEk+iosvvlheeOGFtKXZvXu3DBs2THbs2OFn8OSTT8p//ud/pq0LA0cgHQWaNGkiuvxj48aNQw7/0KFDniUnDxw44BhTt27dJCsry3h9XRJy1vxVsmrd9zOhA11kUL/u0rdXR0euP/X1FfLtltBLdg65rjCqJS+tdFi/35uYtUgAZ0WbYxBAAAEEEEAgEgECuEi0OBYBBBBAAAEEEEAgrIATAdw999wjn3zyie/aOsNLZ3rRxLNX0U033eSj0JkWVa3S0Uj3AtIQ7tSpU77h6yyYl156Sc4555x0JGHMCKStQO3ataVRo0aiy0A2bNhQ9HuktpMnT4ouXXjkyBE5fPiw3/cLJ7A6duwounepyaYz0HTJydKDx4OWbdo4S0YOvtDRGWh6cZ19p7PwQjXdc25Qv27GZuB5r7VhwwY5ePCgbVoCONuEFEAAAQQQQACBagIEcDwSCCCAAAIIIIAAAkYFTAdwe/bskWuuucavj3/84x+lS5cuRvudzMUGDBjg99P/LM8p8v7778uDDz7od1t1STrdI0+XpaMhgAACsRTQ7z9t2rQxdsnlq7bJ7HmrQtbr0j5XRg7uaTzwCnZRzx50r38hZeXf//BD9WN1KcqhA+3vQeetq/v2rV27Vk6cOGHblgDONiEFEEAAAQQQQKCaAAEcjwQCCCCAAAIIIICAUQHTAdxrr70mkydP9vVRl/GaPXu20T4ne7Hq+8CNHDlS7rzzzmQflu3+a1D79NNP+9XRGXAawtWqVct2fQoggAACVgV0GcwzzjjD6uFBj9MlJ+cuWSsawIVq1/YpkP59CmxfL9ICOhuv+PUVUrL7cNBTs+plytCBhVLYtWWk5Wscf+zYMVm3bp3tOlqAAM4II0UQQAABBBBAoIoAARyPAwIIIIAAAggggIBRAdMBnC43+c9//tPXx3vvvVf+53/+x2ifk73Y22+/LY899phvGL169ZIXX3wx2YdlpP/PPfdcjcBW94LTPeFoCCCAQKwEdOnLrl27SmZmpq1LhlvqMatubSkafKEUdMi1dR27J8+at1I+XVUSsszUcf3tXkb27t0rW7dutV1HCxDAGWGkCAIIIIAAAghUESCA43FAAAEEEEAAAQQQMCpgMoDbuHGj3HLLLX79W7BgQURLCNatW1caNGgg+qvOeqqsrPTs/VNWVib6k/OJ3HTfsvr163u+9ENbl8vl2adIl9rS/peXl3u6rx8+3njjjb6h6Ae9H3/8sef4eDY1z8rKknr16onuw6RLhVVUVMjx48c9X3ovYtHGjh0rixcv9rvUrbfeKqNHjw55eX1utP/qqffi9OnTHnN9brz2seh/NNfQZ133u/Laaw3vs6P7XulYErmlw3ubqP6J8t4mqo+dfukMOJ0JZ6eFCuDyWzSSosE9JTenvp1LGDtXZ+nNXbwm6JKUJgK4zZs3S2lpqZE+E8AZYaQIAggggAACCFQRiO//kXMrEEAAAQQQQAABBFJOwGQAp3uZ6Ze3XXTRRTJlyhRLZhqeNG3a1POl4U/1pgHEoUOHZP/+/Z5fE6lpcNakSRNP34N9WKsB3MGDBz3910Bu4MCBsmPHDt8w4rkPnIY+2vecnBxPgBWoee0PHDjgCeacbsOHD5cvv/zS7zLBZlOqudc+0FKVGmSpu34lWoir/c3NzfX0X9+BQE37rH3XD60TLYhLt/fW6ec+kvqJ+N5G0v9kONbEPnDBAriLC/Nl6HXnJhxDya7DorPhAi1JaTeA0+9f33zzjecHUkw0AjgTitRAAAEEEEAAgaoCBHA8DwgggAACCCCAAAJGBUwGcDr7TWfBeduYMWPkhhtuCNvfZs2aSfPmzT2zf8I1nZG1b98+2bNnj2eGULyb9ln7rmOw0o4cOeJZguuee+6RRYsW+U4pKiqSu+66y0oJo8docKh9z87OtlRX+672GiI62fQ6w4YNk5IS/yXRHn/8cbnyyis9l9agVu3z8vIsLROnfda+a+1EaGqu9noPrDQNP7Xv+gwlQkvH91bvQSK0RH1vE8HGZB/0HS0osLcvW7AA7r4vsoyYAAAgAElEQVQhveO+7GQwq2B9thvA6Q9yfPfdd8ZuEQGcMUoKIYAAAggggMC/BQjgeBQQQAABBBBAAAEEjAqYCuB03zfd/61q++tf/xo22NEZBq1atfIsGRhJ0yBFZ5DFc0aQzhZr3bq1Z+ZYJE1DxMmTJ8uvfvUr32mRzBaM5FqhjtWZV23atLEUXlWtozP51N7ULIZgfVy7dq0nlNQlSKu2GTNmSM+ePT32GsBF0nQZzZ07d8quXbsiOc34sfrBvvZfl52MpOlylGof7xAuXd/b7du3G1s+L5L7XvXYRH9vox1XIp6ns5s1gIv0Pa06FgK47zX0/TH5vZcALhHfGvqEAAIIIIBAcgsQwCX3/aP3CCCAAAIIIIBAwgmYCuA0UHrttdd84/vhD38ov/nNb0KOV2fQtG3bNuq9z/SDPP1ALx5NZ1/l5+d7lg+Mpq1evVrOPvts36m6Z5zuAxdpEBnNtfUcXbZR+29l1mGga+hyiDo7zelZiBri/vKXv/TrgoZu8+fPl169ekU1fF1Cc9u2bXGbCafLNmrwaXXWYfVBavimz328ltNM5/dWZ1Hqcx+vZXCT5b2N6sVM0JP0XdXAOdpGAPcvOf2+u379etEfIjDVCOBMSVIHAQQQQAABBLwCBHA8CwgggAACCCCAAAJGBUwFcNdcc41neT9ve+KJJ+RHP/pR0L7qjIL27dtHHQB5C2/evDkuM1J01p7OYLLTOnToIFu2bPGVmDZtmlxwwQV2Slo6t27duh77aAMg70V0JpbOJnO6zZkzR5566im/y2j4tnTpUtGxRNM0SFF7kx8GW+2H2uuymXaaLsNa9dmxUyuSc3lvxTP7UO3Ly8sjobN9bLK9t7YHnCAFGjVqJF26dAnbG907Lb9loxrHRRrAlR48Lrk59cNez+4BZScqpPRgWUR9DrYEpZU+m15+UsdPAGf3KeB8BBBAAAEEEKguQADHM4EAAggggAACCCBgVMBEAPfJJ5949jTzNp3h8+GHH4ac2abhU7Szx6oC6IfhmzZtEl3WMVZNgyvtf506dWxd8rbbbpNZs2b5aowYMcKz75nTzUR4qH3UpSE1AI3FcogvvPCCvPrqq340N954o7zxxhtRc+ksPu1/LFvTpk09z44ubWen6WwS7fv+/fvtlIn4XN7bf5HFKnyueoOS8b2N+AFL0BM0gNMgLlDTIGvW/FWyfnOpjB7Su0agFUkAt2rdLimes0L69uoog/p1d0xDAzO9jjbtc1a9TL9rRbIHnPfYIdcVSu/CtkH7rLOOq/6QjonBEcCZUKQGAggggAACCFQVsPd/aVgigAACCCCAAAIIIFBNwEQA98gjj3iWBPS26667Tn79618HtdZl1M444wxj92Lr1q0xXU5Ql25s0aKF7f7PnDlT7rzzTl+dCy+8UKZOnWq7bqgCGhqqve5fZ6Lt3r3bsyRfLNq4cePknXfe8bvU3XffLc8991zUl//uu+9itpyghm6dO3f2LP9poumMkg0bNniWdotF4739Xln3P9Rnp/r+hE7dh2R+b50yiWVd/X6v3/erN531Nmv+StFftekMuOqBltUATmtMnr1cNNDTVti1pQwdWFgjHLM7bg0KNXyrep2iW3r6lbUawC1ftU1mz1vlOzdYcKjvybfffis689hkI4AzqUktBBBAAAEEEFABAjieAwQQQAABBBBAAAGjAnYDuMrKSrniiivk+PHjvn49//zz0rt376D91H3fdB8vU+3w4cOeD8NjEUToMnAaYEW7d1rVMWt4UjWIrFWrlixfvtzRfeB0/6527dqZovd8oKr2sViOTwOs++67T5YtW+bX/yeffFIefPDBqMakMzJ0ZkYsmukAS/scywCR99b/KYll8J/M720s3i2nr6Hf7/V7ddUlb6sHWd4+FHTIlfuGfP/3n5UATsOwSdM/Ep2ZVrVpoDd04LkBl4mMZszVAzNvjerBmZUArnpgWHX8GuhVnVW3d+9e0ffFdCOAMy1KPQQQQAABBBAggOMZQAABBBBAAAEEEDAqYDeAe++99+Thhx/29UlnCixatChoHzMyMqRr167GZmB5L7Ru3To5duyYUZtAxXQJwY4dOxq7jn6oq0Gct+kMOJ0J51TTGVg5OTlGy+sSoLFYClGXNm3SpIlcfvnlsn79er8x/O///q/893//d8Tj0plM+uxokOx00z0DdRlBk0334NPlEJ1uvLc1hQ8ePOj37jp5D5L5vXXSJZa1qwfQs+atlE9XBZ79WzXQshLAPTN7uWcJy0BNl6LUenabhnyTZy2Xkt3/mq1XvVVdQjJcABcsMPTW1ABSg0ht+oMx+necztg13QjgTItSDwEEEEAAAQQI4HgGEEAAAQQQQAABBIwK2A3gHnjgAfnggw98fdIQRGcpBWu6f1pBQYHRMWixWM1GMT0L6I477pBXXnnF5zF8+HDRLyeaLmOn4Wdmpv9+P3avFatZZN5ZQH//+9+lT58+NQLXv/71r57ZmJE2DfNisY9dqH2kIu2z93id/alLuzndeG9rCuu+kxreOr0MZbK/t04/m7Gqr++ABqE6U1mb1UArXACnSzjqzLRA7eLCfBl63bnGhqgz7CZNWyZl5adq1NQZa9497MIFcJEEhgcOHJCNGzcaG0PVQgRwjrBSFAEEEEAAgbQWIIBL69vP4BFAAAEEEEAAAfMCdgI4/fC/b9++fp3SMOnss88O2tG8vDxp37698YHEKgQ688wzpWHDhsb6/+qrr8rtt9/uq9ezZ08pLi42Vr9qIe239t90O3r0qHzzzTemy9aoVzX81D0Hda/Bqk1nly1dulQ06IqkbdmyRfbt2xfJKREfqzPI9L2oXbt2xOeGOuHUqVPy1VdfOT6Dj/c28F3Q516ffydbsr+3TtrEurb+3aXvgrdZCbRWfrNLFi31n7Gr5+sssdJDx/32UKs6nvwWjWT00N6O7AGnAVqgpiHcpHv6yvufbQrY56nj+nv6G0lg6OQMaQK4WL8BXA8BBBBAAIHUFyCAS/17zAgRQAABBBBAAIGYCtgJ4N588015/PHHff3V2QGvv/56yP47sQyfXjAWy8HpHmQ9evQQnZFiqunMAHXzNg1qPvnkE+NBjdbX5Rs7depkquu+OjoDSEMgp1v1Zfh0uc5Ro0b5XVYDTA3h6tevb7k7sVjGUfeQ6t69u+U+RXLgmjVrPHvxOdl4bwPr6vurM3ycbMn+3jppE+vajRo18nwP9c6C0+vrXmiTpvvvS+ntlwZavQvz5YPPNtXoqi4tOXfJmoBDyKpbWybd+0Pj4Zv3YsH2gtM/133nCs9sGTCA02UqNYAL1AIFhvr3sr4jTu3PSgAX6zeA6yGAAAIIIJD6AgRwqX+PGSECCCCAAAIIIBBTATsBnIYfn3/+ua+/I0aMkGHDhoXsf7t27USXEjTdYjELSwO4888/33TXPTO2vvvuO1/dKVOmyEUXXWT8Ok7NYtKO6rKQTrdAsw/Hjh0rkyZN8ru0zox7++23LXdn7969niVMnWxZWVnSrVs3Ry6xdu1a0b3snGy8t4F1YzF7MtnfWyefy3jUDvQuhAq0ounjmOGXe4IwJ1uoPew0ONQlNq22YIGh0wE1AZzVO8RxCCCAAAIIIGBVgADOqhTHIYAAAggggAACCFgSiDaA27FjhwwcONDvGnPnzpWOHTuGvG71JbwsddLCQceOHfPsx+Rk09lp5513nvFL3HnnnTJz5kxfXQ0xNcw03bx7qJmuq/ViEcDp/nUNGjSo0X1dwlOX8qzaNBx+8cUXLQ1Vl5/UIMXJpjPyzjrrLEcu8fXXX8vx48cdqe0tynsbmDcWe08m+3vr6IMZh+K6F5z+PVd9L81QgVYk3dRZZr0L20ZyStTH6n5wJbsPR32+98RAgWFpaals3rzZdu1QBQjgHOWlOAIIIIAAAmkpQACXlredQSOAAAIIIIAAAs4JRBvAzZ49W5577jlfxwoLC+Xll18O29H8/Hxp0aJF2OMiPUD3o/v2228jPS2i4zWAO+ecc/yWH4uoQJCDZ82aJbfddpvvTy+44AKZNm2aidJ+NXJzc6VDhw7G654+fVpWrlxpvG71gjpTUJeAC9R+9KMfyV/+8he/P9LlUR966KGw/dq9e7eUlJSEPc7OAck+A473NvDd14BBgwYnW7K/t07axKt2mzZtpGXLljUubzfQurgwX4Zed27MhqWz3MY8+76UlZ+K+pqBAsOKigpP+KZ/LzvZCOCc1KU2AggggAAC6SlAAJee951RI4AAAggggAACjglEG8ANGTJEdOk7b7v//vvlv/7rv8L2U8M3/TDfdIvFT9trn3UfL93Py2TbtGmT395sGvR9/PHHNWZY2L1m48aN5YwzzrBbpsb5uv+Y7kPmdNPwUMOIQE1nsV1++eWis8GqNg039VkN1TR80xDOyVa7dm1PeKvLmJpsurfSP//5Tzl1KvoP0K30h/c2sJIuHXvo0CErhFEfk+zvbdQDT+AT69at6/lhhoYNG/r1UgOtx6Ytk/2HIl8Stkv7XBk9tHfMR6172E2e9UlUIVzfXh1F97Kr3nbt2iXbt293fCwEcI4TcwEEEEAAAQTSTsDs/62lHR8DRgABBBBAAAEEEKguEE0At379ern11lv9Sr377ruW9nbLycmRzp07G78RuiTmzp07jdetXrBTp07SpEkT49fRD3OrLoPoxD5wTs3COnDggOheP063Vq1aSevWrYNeRmfh9enTp8asC50Z98Mf/jDoeRs2bJCDBw863X3PEpS6FKXJpktPVg8dTdb31uK9Dawai/33kv29deJ5TISawWYmRhNoNW2cJWNHXC6691o8WjR72AULDI8cOeL5u6y8vNzxoRDAOU7MBRBAAAEEEEg7AQK4tLvlDBgBBBBAAAEEEHBWIJoATsOhqnuWXXrppfLss89a6qjOHNAgolatWpaOt3pQrEIUXXZMlx8z2TRE0UBz3rx5vrJ33XWXFBUVmbyMp5YTIZDOdNAZD043KyHQokWLpH///n5dad68uSxdulR0D7nqTZfP1AArFh8Wh5rBF61drGZ+8t7WvEOxCj+T/b2N9tlOhvPatWsX8AdPIgm0surWltFDL5H8loGX142Vw9wla+SDzzZZulywwFC/n+q+iPv377dUx+5BBHB2BTkfAQQQQAABBKoLEMDxTCCAAAIIIIAAAggYFYgmgLvxxhs9H7J52/jx42XAgAGW+6Uz4DRMMdU0PNFZeSdPnjRVMmid7Oxs0b3ITC4lqMsf6p5v6uht559/vkyfPt34eEzv5aVLIOreezrrwelWp04dKSgoEA2DQjV1GzFihN8h5513nixbtqzGknE6803D21i0Zs2aiX5gb7Lpe7h3716TJYPW4r31p4nF3oHeKybzexuThzNOF9HZifpOV1+KUrtjNdAKtIdanIYjk2ctl2+3hN7TMFRgGKulJ70+BHDxelK4LgIIIIAAAqkrQACXuveWkSGAAAIIIIAAAnERiDSAq1+xQYYPH+7rq85k+/DDD0U/iLTadEZS27ZtrR4e9rg9e/bItm3bwh5n6gDdR033ZTLRNMDSfaTWrVsnAwcO9JXUgE/3gdPQyWRr1KiRZx84UwGi7n+l/Y9V0+dGn59wTcPMRx55xO8wnRm3YMECv9/T50afn1g0DQ41QDR1TzVw1uA5FrP31If39vunxPveHj58OBaPjiT7exsTpDhdRJck1hBO93ms3opfXyGrvgk+O/jaPgXSv09BnHpe87K6h52GcCW7gz/XRbf0lMKuLWucrD/MoN9PY/GDMN6LE8AlzKNDRxBAAAEEEEgZAQK4lLmVDAQBBBBAAAEEEEgMgUgDuE/enSZz5szxdb5fv34yadKkiAZTr1496dixo5H9sCoqKmTTpk0xmYHlHWReXp60b98+ojEHO1iX6tL+a6s+s/DFF1+UXr16GblO1SJq37RpUyN1da+fffv2GallpYjOQNT+Z2aG3ytJl/F8+eWX/crqzLji4mLP7+kSgmp/4sQJK5c2cowuX6rLmJposZ5twnv7/V2r+t6auJdWaiTze2tlfFWP0cBR3/UGDRr43nX9Xn/s2DHP9/pYBZ9W+x1saeJQgVbhmS2laHBPq5eI2XGh9rALFhjq99KSkpKY/j2sIARwMXssuBACCCCAAAJpI0AAlza3moEigAACCCCAAAKxEYg0gHvk/kF++7v8v//3/+Q//uM/Iu6sqdk0sVwGzjtInfWn+3nZXUazsrLSEwDpzAFtjz32mLz99ts+yzvvvFNGjhwZsW24E7Tf+mF+RkZGuEND/rn2e/PmzaL7/sSyRbIc31VXXSVLlizx696jjz4qY8eO9czWiNXsN28HTIVY8QgPdQy8tyLV39tYPfvJ/t5acdLgLTc3N+wPCGgAqvsfJkoQp99L9fuSLjNbvQUKtPJbNJLRQ3tLVr3wP0hgxc30MavW7ZLiOSv8ygYLDE+dOuUJ3/R+xLoRwMVanOshgAACCCCQ+gIEcKl/jxkhAggggAACCCAQU4FIArjT+1fJjGfH+vqnyzC+//77UfVXP7DUZbv0w9Zom86E0BClrKws2hJRn6cfFOtyiBqoRNt27twpO3bs8J3+zjvvyLhx43z/7tQ+cHqB1q1bS6tWraLtumfWmNrH4wNwXe5U7XWGTLimH9T36dNHVq9e7Xfoc889J5dddpknTIl10xmU+uxHuwyoLn+oe7/Fcuah14j3VqT6exvL5yeZ39twThpe6Uwyq0u06lKHOgs0Vnsghuu/LjGrM1x1ScrqrWqgpXuojRlxueTm1A9XMq5//sFnmzz72GkLFhjq96Lt27eL/iBMPBoBXDzUuSYCCCCAAAKpLUAAl9r3l9EhgAACCCCAAAIxF4gkgFux+FlZsfwvvj7edNNN8tBDD0Xd5/r163s+sNQwK9KmoZv+1H08AiBvXzVI0VkPOiMu0qbhifa/6uwx/WB/wIABfqU++eQTyx9IR9IH7bP2XccQadPQSsO3eARA3r7qM6PPjj5D4dpXX33lCeEOHDjgd+gLL7wgF198cbjTHflzO0FKPAMgxeC99X9vHXlAghRN9vc2mJXOrNQfCAi0j1ooX519pe9DrGeyButTqHfDG2jdN6S3FHSI/gdPYvm8zZq3UjQ8DBYYxvt7EQFcLJ8GroUAAggggEB6CBDApcd9ZpQIIIAAAggggEDMBKwGcKdPVcgrTwyWU6cqfH2bOnWqXHjhhbb6qnv8tGjRIuCsgWCFdR8gnfngXbrRVgdsnqwBlvY/kplwOmNDZwyUl5fXuPrNN9/sWdbR255//nnp3bu3zV4GPl1nbGjfAy2bFuyCOvNN+x7P8M3bN12ST2fM6DMUri1evFiuvvpqv8N0BueMGTOkU6dO4U43/uc6+037rl9WlwLV4FOfe/3SmSfxbLy38dNP9ve2upzOGNMZoZGGb946GsLpjNDqAXu87lDDhg09M4wDzdBdv7k0acI39dM97EoPlkl+y5o/JKN/D+gM7njMIvbeWwK4eD3lXBcBBBBAAIHUFSCAS917y8gQQAABBBBAAIG4CFgN4Nav+qt88OZkXx919tG8efOM9Fk/UNYgS5ejzMwMvSeOhlca/ugeWInSNMjR/ofbE07DK+27ztYIFqA8/vjj8uabb/qGdscdd8ioUaMcG6oGQTr7RPsfLkTUwFP7f+jQIcf6E2lhXY5SA8RwIWJFRYVomHn//ff7XaJLly6eEE4/NI9Ha9q0qcc+3HKautyq2uuSmonSeG/jdyeS/b31yulyk+3bt49qFnRVfZ0JvWXLFtFlKROhhQrhEqF/dvuQCOGbjoEAzu6d5HwEEEAAAQQQqC5AAMczgQACCCCAAAIIIGBUwGoA9+5rj8qWbz73XXvo0KFy9913G+2LfmipSwvq7Br90uXWdHaDzhQ7evSoZ7nJeC45GWqwOotJAzgNUnQZMg2G9ENy7bsGbxqgaHCl/xyqvfvuu/LrX//ad8i5554rL730klHnQMU0fNMgUfuv/6zhioaEutSnhp3afw3g4jnbIRSCPjf6pc+Q9l1n0+jynjpbUr/0udFnSMO2adOm+ZW65JJLRPeEi1fTEEL7rvb63HtDaA0Nte9qr/1PlHChuhPvbbyeHPG8q8n83uoMUP1hDhNN9yLT2aGJ0vS90PHp/UmVpn8neGfhJsLfBQRwqfJkMQ4EEEAAAQQSR4AALnHuBT1BAAEEEEAAAQRSQsBKAFd27JDMeuonfuP9/e9/L2eddZajBhrA6Qd+ifBBXzQD1VBO+x/JcoE6s+Daa6/1u9zf/va3sLPToulfsHM0ONSvZHbX/lfdX6/qWCdNmiRvvfWW3/BvuOEGGTNmjEnGqGt59xQM1v+oC8foxHR8b2NEG/IyyfbeavDcuXNnS/s4WvHVHxTYsGFDQgXV+oMYusyvzu5O9qY/DKPhm/4dlSiNAC5R7gT9QAABBBBAIHUECOBS514yEgQQQAABBBBAICEErARwqz9bKH975/tZQ2eeeab84Q9/SIj+p2InBg0aJJs2bfINTWdn6SwtmjmBe++9Vz7++GO/gsOHDxf9oiGAgPMCuvxqx44djV5Iv28m0jKtOjid0arL/GoQpyFpMjYNNzV4SzRbArhkfJroMwIIIIAAAoktkJz/tZbYpvQOAQQQQAABBBBIawErAdy8mQ/Jzi2rfU4//elP5fbbb09rNycHX30fOLVWc5o5AV2OUsO29evX+xUdO3asXH/99eYuRCUEEAgo0K5du7B7N0ZKp3uEbt26NdLTYnK87lOpQVy4vTZj0pkILnLgwAHPvqX6PTPRGgFcot0R+oMAAggggEDyCxDAJf89ZAQIIIAAAggggEBCCYQL4A6Vbpc/Plfk12ddvq9t27YJNY5U6szixYtFgyBvKywslJdffjmVhpgQY9m4caMnhNO97ao2ZhwmxO2hEyku0LVrV8+ehyab7pm4bt06kyWN1tJ94TSI09l/id50D0oNNPVLl59MxEYAl4h3hT4hgAACCCCQ3AIEcMl9/+g9AggggAACCCCQcALhArgvl82Rz9//va/fF1xwgUyb9v1ylAk3oBTokM42uOaaa/xG8tFHH4nuJ0QzK/DZZ5/VmF2YnZ0t06dPly5dupi9GNUQQMAjoMsydu/eXbz7HZpi0X0T16xZIxoeJWrTMeuecHl5eQn7PV1nve3bt08OHz6cqIyefhHAJfTtoXMIIIAAAggkpQABXFLeNjqNAAIIIIAAAggkrkC4AG7u1HukdNf3+5E9+OCDonuU0ZwVuOWWW0RnaHkbs7Kc816wYIFMnDjR7wKdOnWSl156SRo1auTchamMQJoK6DKMGsA50TSAO3HihBOljdasX7++ZyacfmkgmQjtyJEjouFbaWmpVFZWJkKXQvaBAC7hbxEdRAABBBBAIOkECOCS7pbRYQQQQAABBBBAILEFQgVwe7Z/K29OH+03gD//+c/SpEmTxB5UCvTuiSeekDfeeMM3kttuu01+9rOfpcDIEnMIM2fOlClTpvh17uKLL5YXXnghMTtMrxBIYgENn8466yxHRvD111/L8ePHHantRFFdllL/Ts3JyZE6deo4cYmwNXV/Nw3e9CuRZw9WHwgBXNhbywEIIIAAAgggEKEAAVyEYByOAAIIIIAAAgggEFqgaOLCYhH3iEBHffreK7Ly4zd9f3T2eZfKKzOehTQGAkuWLJExY8b4rnTOOeeIhkQ05wSqh556pYEDB8q4ceOcuyiVEUhDAQK4mjddTRo3buz5Mr03XqBHTGe4HTp0yPeVqPu8hXo9IgngRFzTisf399/QNg3fPYaMAAIIIIAAAqEFCOB4QhBAAAEEEEAAAQSMChQ9suBZccs9gYr+4Zk75cjBPb4/uvWuh2R00U1Gr0+xwAKB9oFbtmyZ6Ie0NOcERo8eLepctd11111SVMTnts6pUzndBOrWrSs9evRwZNirV6+W8vJyR2rHoqjuEaf7UHq/TO79qXvkHTt2THSpSf3Sf07m9uHKg/Ld9jJrQ3DJc8XjBtxr7WCOQgABBBBAAIF0FSCAS9c7z7gRQAABBBBAAAGHBIomLnxMxP39VKt/X6dk40pZOOvXvqvWzqwjv376bbn2kuYO9YSy1QWq7wP37LPPyqWXXgqUgwK6dN3w4cNl3bp1fld5+OGH5cYbb3TwypRGIH0Eateu7dkDTn812XQWl+4Bl4yzuQI5ZGRkeGbDaQjn/dLw0qqbBpH6VVZW5lmWU3/Vr1Rpiz/fLyV7rYatrknF4/uPTZWxMw4EEEAAAQQQcEaAAM4ZV6oigAACCCCAAAJpK1A0cf59Iq7J1QGWLXhR1q5Y7PvtgnP7yqChD8gNP8hLW6tYD/zJJ5+UP/3pT77LDh06VO6+++5YdyPtrrdlyxYZNmyY7N+/32/szzzzjPzgBz9IOw8GjIATAmeeeabo/mcmm+5l9s0335gsmXC1dIZcZmam50v/WUM6l+tfHxXpspL6pQGk7uV28uTJhOu/yQ699dE+KT1cYbGke3Tx+IHPWDyYwxBAAAEEEEAgTQUI4NL0xjNsBBBAAAEEEEDAKYERExcMdon8X/X6rzz5X1JedtT321f/9zjpfNZFcttVLZ3qCnWrCbz33nuiM6+8jX3gYveIfPHFFzJy5Ei/C+ryny+99JIUFBTEriNcCYEUFcjPz5cWLVoYHd3u3bulpKTEaE2KJa7Aq4t3yanTbksddIv8eNr4Aa9bOpiDEEAAAQQQQCBtBQjg0vbWM3AEEEAAAQQQQMAZgeGPLOqV4a78tGr1jWs/kfdef8L3W/UbNpEhv5zt+fdBVzSTxg3MLhvmzMiSv+revXvl6quv9hsI+8DF7r6+8847Mm7cOL8LdujQQWbMmCFNmjSJXUe4EgIpKJCTkyOdO3c2OrINGzbIwYMHjdakWGIKHDp2SuZ+uPs26AIAACAASURBVNdy5ypdGRdPH3ftZ5ZP4EAEEEAAAQQQSEsBAri0vO0MGgEEEEAAAQQQcE5g5BMLm7hPuv3W2vvz3Kdkw+qPfBft0WuAXHbNcM+/X3FujpzRJsu5DlHZT2Dw4MGiHyp72+9+9zu57LLLUIqRwCuvvCIvvvii39UuuugimTJlSox6wGUQSE0B3cesU6dOkp2dbWSAR44ckY0bN6bM/m9GUFK4yHfby+TDldbDVlcdV9OpD/U/kMIkDA0BBBBAAAEEDAgQwBlApAQCCCCAAAIIIICAv0DRxPmbRFwd9Hcrystk5hODxe3+flmn6+54Ulq17+456cy29eUH5zSGMEYCTz31lMyZM8d3tSFDhsg999wTo6tzGRWofg/09/r37y8TJkwACAEEbAg0a9ZM2rVrZ6PC96du3bpVdNYwLT0EPvrnIflm23GLg3VvLh4/sKPFgzkMAQQQQAABBNJYgAAujW8+Q0cAAQQQQAABBJwSKJqwYK645Gatv+7LP8uH857zXSonr438+O5i3783zKolP+7b3KmuULeawJ///Gd56KGHfL/bo0cPefXVV3GKscAvfvEL+fDDD/2uescdd8ioUaNi3BMuh0DqCNSqVUvat29ve0nXAwcOyJYtW+T06dOpg8NIQgr83wd75GiZxfvtlj8VTxgwCFIEEEAAAQQQQCCcAAFcOCH+HAEEEEAAAQQQQCBigaKJ8+8TcU3WExf9foJs++7vvhoX9BksF/b9iV/N/r1zpWXTOhFfhxMiFygtLZV+/fr5nahBUMOGDSMvxhlRC5SXl8uwYcNk7dq1fjUefPBBGTSIz3WjhuXEtBfQJSh1Fly9evWisjhx4oTo7DddgpKWHgK79p+UhctLIxise3Tx+IHPRHAChyKAAAIIIIBAmgoQwKXpjWfYCCCAAAIIIICAkwJFj8w7T9wZX/5/9u4CzK7ibOD4f4N7cCtSoLgVKRRJglMgUNydBCkuIaFABIeEDykkJCG4F3cnWAuUYm1xd4pDCBKy3zP0bpg9bLLX77nn/M/z8PT7ds/MvO9vTrLZ+56ZGfPlx1wyZPd2Q22939nMOudPu1NOuBaff1rWWMZtKGs5J3Hf22+/PS+//PKEL51++ul069atXsM7TkHg7bffpnfv3r/Y5m7IkCF0795dJwUUKFNglllmYe655y65CBeKb++//z6fftruGNMyo7BZswg8/NwXvPBWsdtPAi3jVxh27GZPNUt+xqmAAgoooIACjROwANc4e0dWQAEFFFBAAQUyLbDPwJvfePZvNy7w6B0jJ+Q5x7yLskXvIb/Iu0uXFnZab06mnNx/ntbjoUieQbbzzjtz0EEH1WNox0gI/POf//ypCBdfYeXOiBEjWGKJJfRSQIEyBWaeeWbmnHNOpptuuqJ6GDNmDB9++CFh+0mv/Ah8P66VS+/+kPHjfz6ntpPs3xzWv2f7t4jyw2WmCiiggAIKKFCigJ9wlAjm7QoooIACCiiggALFCew78KazrhvZ54AP335hQoPfr78Hy62+eYcdrLjoDPz2N26DWJxuZXfdc8899O3bd0InSy21FBdddFFlndq6bIE77riDo48+ul37sIVeKMLNOuusZfdrQwXyLjDNNNP89GcoFOOmnLLjbY6///77n4puYXvesWPH5p0sd/k/9fLXPPlS8duNttB69tD+mx6YOygTVkABBRRQQIGyBCzAlcVmIwUUUEABBRRQQIHOBFbfcM9dH7nj/Avj+3Y85Hxm6DpHh02nmqIL2609B1O4Cq4z2oq/H7ZXW3/99dv1c//99xPOTvJqjMDFF1/MWWed1W7wlVZaiWHDhjUmIEdVIEMCU001FTPOOCOhIDfFFFP8lNkPP/zwU8Htyy+/JJzJ6JU/gR/GtXLlfR/x3Q/ji06+paW1x9BjNx1ddANvVEABBRRQQIFcC1iAy/X0m7wCCiiggAIKKFBTgQFA/7YRfrXw8myyy3GTHHDZhafnd4tbBKrprBQ632GHHXjppZcmDOU5cPVQn/QYgwcP5sorr2x300YbbcSgQYMaH5wRKKCAAhkTePyFr3j21a+LzqoF/j20f8+li27gjQoooIACCiiQewELcLl/BARQQAEFFFBAAQVqJvBvYMm23rtvuj9LrLhBp4NtuvqszNG1463COm3sDUULnHbaaVx11VUT7t9pp504+OCDi27vjbUR6NOnD/fdd1+7znfddVcOOOCA2gxorwoooEAOBT76/HtueuSTkjJvbWk94rxjNx1cUiNvVkABBRRQQIFcC1iAy/X0m7wCCiiggAIKKFAzgdWAR+Led+93JVNNPV2nA84x8xRsutpsnd7nDZUJ3HvvvRx55JETOllyySUJ2yB6NVYgbIvXu3dvnnvuuXaBHHHEEWy77baNDc7RFVBAgYwI3PTox3z02Q+lZPPt+G/GzjX8lG2+KKWR9yqggAIKKKBAvgUswOV7/s1eAQUUUEABBRSolcD/AROWUy205Oqsv23fosda+tfTseqSMxZ9vzeWLtDROXBh5VU4J8mrsQLvvfcevXr14sMPP2wXyKmnnsraa6/d2OAcXQEFFGhygb//50v+9fqY0rJo5dRhA3r+/NZKaa29WwEFFFBAAQVyKmABLqcTb9oKKKCAAgoooECNBd4B5m0bY72t+4xbeOk1Jy9lzDWWmYnF55+2lCbeW6JA8hy4IUOG0L179xJ78fZaCDz99NM/FeFaW1sndD/llFMyYsQIllpqqVoMaZ8KKKBA5gVeeOsbHn6u5EVs34+bfPz8I/+8Wfu3IjKvZYIKKKCAAgooUKmABbhKBW2vgAIKKKCAAgookBT4A3Bb9MUv9x5005CW1paBpVKtu+LMLDjX1KU28/4iBQYPHsyVV1454e4dd9yRQw45pMjW3lZrgbvuuoujjjqq3TDzzjvvT0W4OeaYo9bD278CCiiQKYE3PviWe578rOScWlta+5937KaDSm5oAwUUUEABBRTIvYAFuNw/AgIooIACCiiggAJVFxgF7B71ej6w1z6Dbn6JVn5T6mjrrTQzC8xpEa5Ut2LuD1tO9unTZ8KtngNXjFp977n00ks544wz2g26wgorMHz48PoG4mgKKKBAEwu8+eG33P2P0otvtPDysGN7LtrEqRu6AgoooIACCjRQwAJcA/EdWgEFFFBAAQUUyKDAZMDnwPRRbhsCd+494OatWlq4ppyceyzflUXmnaacpraZhMBnn33Geuut1+4Oz4FL3yNz+umnc/nll7cLbIMNNuCEE05IX7BGpIACCqRM4JV3x/LA0+GfJqVfra1sfd6Ann8tvaUtFFBAAQUUUEABsADnU6CAAgoooIACCihQTYHtgCuiDt8G5m/7//cdeMvIVlr3LGfAlRabkeUXma6cpraZhEDYdvLFF1+ccEfYlrJHjx6apUygX79+3H333e2i2nnnnTnooINSFqnhKKCAAukRePqVMfzjxS/LCqiFlvOH9t9kr7Ia20gBBRRQQAEFFMACnA+BAgoooIACCiigQHUFrgW2iLo8HTis7f/f+fCLp5t2hpn/2QJlbecUzoNbbakZmXbqsNDOqxoCQ4YM4Yorfq6Z7rDDDhx66KHV6No+qigwfvx4evXqxTPPPNOu1zBXYc68FFBAAQV+Fvjm2x959N9fEs59K+dqhZe++eqzFS4ZvMuYctrbRgEFFFBAAQUUCAKugPM5UEABBRRQQAEFFKiWwCzAJ4nOVgUei7+276Cbure2tjxQ7qBTTdGFlRefgcXnn7bcLmwXCdx///0cccQRE76y+OKLE84d80qfwAcffEDv3r1577332gV3yimnsM4666QvYCNSQAEFGiDwwlvf8MQLX/HdD+PLHr2lpbXH0GM3HV12BzZUQAEFFFBAAQUswPkMKKCAAgoooIACClRRYG9gWNTfv4BlOup/n4G37g3j43tLDmPOmadkuYWnY/45py65rQ1+Fvjiiy9+Uby555576Nq1q0wpFHj22Wd/Wgn3448/TohusskmY8SIESy77LIpjNiQFFBAgfoIvPXhtzzz6hg+/Oz7Cgfsss+w/hufV2EnNldAAQUUUEABBVwB5zOggAIKKKCAAgooUDWBe4B4GU5/YNDEet93wM3HtbZwdKWjzzHzFCw+/3T8Zt6paWlxg4dyPMNZYs8///yEpqeeeiprr712OV3Zpg4CoUDat2/fdiPNPffcPxXh5pprrjpE4BAKKKBAOgRaW1t5+d1veeGtMXz02Q8VB9XSyvFDB/Q8puKO7EABBRRQQAEFFHAFnM+AAgoooIACCiigQJUEfg28luhrCeCFSfW/z4Cbz6aF/asRwxSTt/DruadhvjmmYp5ZpmSqKbtUo9tc9HH66adz+eWXT8h1++2357DDJhzdlwuDZksyzFeYt/habrnlfirCdenis99s82m8CihQvMB334/nvU+/5+2PvuP198fyw7jW4htP6s5W/jJsQM8DqtOZvSiggAIKKKCAAp4B5zOggAIKKKCAAgooUB2BPsApUVePAGsU0/U+A245h5bW/Yq5t5R7Zp1xCmaZYXJmmn5yZph2MqaZcjImnxwm61LZKrnPvx5XShhNce8Tf3+IwSceNSHWBRf6DaecMaopYs9zkJdecC43X39FO4Lfr7E2B/cZmGcWc1dAgZQIdJ1+8ooi+XF8K+PGwdjvf+Srb37ki6/H8elX4/jky8pXuv0isNaWc4cN2ORPFQVsYwUUUEABBRRQICFQ2acPciqggAIKKKCAAgoo8D+BJ4CVIoyDgLOKxdl3wC2ntba0Hl7s/Y28L2xzGba8ytL13divuODkHdqltGufS5lmupmylGYmc7nnr6fxynMPtstt2d9vxmob7pXJfE1KAQWaQ6CZfla2tLYMHjpgkyOaQ9YoFVBAAQUUUKCZBCzANdNsGasCCiiggAIKKJBOgeWBpxKhzQO8X0q4ew+66fCW1pbTSmnTiHub6UPFUnyuPe9Q/vveyxOarL9tPxZacrVSuvDeBgncOKof77/5r3aj/36DPVhutc0bFJHDKqBA3gWa5Wdla0vrEecdu+ngvM+X+SuggAIKKKBAbQQswNXG1V4VUEABBRRQQIE8CZwA/Lx/IdwGbFwOwD4Db94cWkZC6yzltK9Hm2b5ULFUi0fvPJ9nH71hQrNlVu3J6n/oXWo33t8AgTFffsKNo/ry5WcftBt9va37sPDSazYgIodUQIG8C6T/Z2XLp9C617D+Pa/P+1yZvwIKKKCAAgrUTsACXO1s7VkBBRRQQAEFFMiLwEvAb6JkdwMuKjf5vY676deTj+ccaPlDuX3Usl36P1QsL/s3XniMO644fkLj2eZaiK32PbO8zmxVd4GP3n3ppyLcj+Ois5FaWvjjHicz1/xL1j0eB1RAgXwLpPtnZevt47rwp5HHbPp6vmfJ7BVQQAEFFFCg1gIW4GotbP8KKKCAAgoooEC2BboDD0QpjgPCwWHfVJr23oNuPrSllVOBySrtq5rt0/2hYvmZfjf2ay44eft2HXgOXPmejWj5+vOPcueVJ7UbevqZZmOz3U9mhpnnbERIjqmAAjkVSOnPyh9bW+hz3rE9T8/ptJi2AgoooIACCtRZwAJcncEdTgEFFFBAAQUUyJjAX4A/RTldDuxYrRx7H339wl2mmHxgNfusNLaUfqhYaVo/tb9u+KF89G58DlxfFlpy9ar0bSf1EfjXYzfz8G3D2w02568WY7M9TqbLZJPXJwhHUUCB3Auk8GflZeN/GNd/+PGbv5r7yRFAAQUUUEABBeomYAGubtQOpIACCiiggAIKZFLgQ2COKLPNgZ8PEqtSyvsNvGWtH1vH92lpadmwSl2W3U0KP1QsO5dkw7/dOYpnHv35OJylV+nJGht5DlzVgOvU0WN3X8RTD/+13WgLLbka62/br04ROIwCCuRdIC0/K1tbW++YrKXLqef23+T+vM+J+SuggAIKKKBA/QUswNXf3BEVUEABBRRQQIGsCGwK3Bgl8zEwey2T2+e4m3vwY8u+tLRuU8txJtV3Wj5UrEX+b7z4GHdc/vM5cLPO9Wu23vesWgxlnzUWuO+603npmfafNy+zak9W/4MF1RrT270CCgAN/1nZ2nI1k7UOHXZMz3ibbOdGAQUUUEABBRSoq4AFuLpyO5gCCiiggAIKKJApgUuAnaKMhgL71SPDfQbcviAtP+4IrdsCy9RjzLYxGv6hYg2T/e7bMVxw0nbtRtj1iEuYZvquNRzVrmslcPOFf+bd159t1/2q6+3G8mtsWash7VcBBRT4SaBBPyufg5araJ3ssmED/vCGU6GAAgoooIACCjRawAJco2fA8RVQQAEFFFBAgeYUmBr4HJgqCn9toO5bPO096OblurS2bNgK60Brt0RMVddt0IeKVc9jYh1eN/wwPnr3pQnfXm+bI1l4qTXqNr4DVU/gm68/48ZRffnik/fadbrOlofzm2W7V28ge1JAAQUSAnX6WfkdtDzYAveOb2m947xjez7jRCiggAIKKKCAAmkSsACXptkwFgUUUEABBRRQoHkEdgYujsJ9FVgkDeHv3f/WlejSulwLLAHjF4GWXwFzAl2hdVpo6VJJnHX6ULGSECtq+7e7RvHMI/E5cJuwxkZ7V9SnjRsn8N/3XubGUf0Y98N37YLYdPeTmGfBpRsXmCMroECmBarzs7J1PLR8U3jh50NofQe6vNIKzzO+5ZnzBm78j0wjmpwCCiiggAIKNL2ABbimn0ITUEABBRRQQAEFGiJwE9AzGvlkoF9DIil50NaK/g2876Bbh7W2thZ1kNYSC0zH6kvPWHKEjWzw0EMPccghh0wIYZFFFuHKK69sZEiOXaHA6NGjOeyww9r1MvvsszN8+HDmm2++Cnu3uQIK5EXgkX99yfNvjikq3ZaWluFDj914n6JunuhNLa2Vtbe1AgoooIACCijQWIGKPnxobOiOroACCiiggAIKKNAggbCa7IPE2CsC/2xQPHUddt9Bt5yX5QLcmDFj6N69/faEd9xxB7PNNltdnR2sugLXXHMNp5xySrtOl1xySUaMGMFUU8U7yVZ3XHtTQIHsCJRegNvE5dPZmX4zUUABBRRQQIEyBCzAlYFmEwUUUEABBRRQIOcC+wNnRwah8BYKcLm4sl6AC5O4++6789xzz02YzxNPPJH1118/F/Ob5STPPfdcRo0a1S7FHj16MHjw4CynbW4KKFAlAQtwVYK0GwUUUEABBRTIjYAFuNxMtYkqoIACCiiggAJVExgNdIt6C1tPhi0oc3HloQB31llncfHFPx/xt/XWW3PkkUfmYn6znuSAAQO45ZZb2qW5zTbb0KdPn6ynbn4KKFChgAW4CgFtroACCiiggAK5E7AAl7spN2EFFFBAAQUUUKAigUWBFxM9LAK8WlGvTdQ4DwW4hx9+mIMPPnjCrCy88MJcddVVTTRLhjopgf3224/HH3+83S37778/u+22m3AKKKDARAUswPlwKKCAAgoooIACpQlYgCvNy7sVUEABBRRQQIG8C/wZOD5CuB9YO08oeSjAffPNN3TrFi9yhNtvv53ZZ589T1Od2Vw/++wzevXqxRtvvNEux0GDBrHRRhtlNm8TU0CBygQswFXmZ2sFFFBAAQUUyJ+ABbj8zbkZK6CAAgoooIAClQg8DSwXdbAfMLSSDputbR4KcGFO9thjD5599tkJ0+M5cM32pE463hdffPGnIlwotsbX0KFDWXnllbOVrNkooEBVBCzAVYXRThRQQAEFFFAgRwIW4HI02aaqgAIKKKCAAgpUKBA+lW+/bx2EJVEfV9hvUzXPSwHu7LPP5qKLLpowN1tttRV9+/Ztqrky2EkLPPTQQxxyyCHtbpplllkYMWIECyywgHwKKKBAOwELcD4QCiiggAIKKKBAaQIW4Erz8m4FFFBAAQUUUCDPAqcCR0QANwCb5w0kLwW4Rx55hIMOOmjC9C600EJcffXVeZvuzOd73XXXEVY3xtfiiy/O8OHDmXbaaTOfvwkqoEDxAhbgirfyTgUUUEABBRRQIAhYgPM5UEABBRRQQAEFFChW4HVgwejmHYHLi22clfvyUoDr6By42267jTnmmCMrU2keBYFhw4YxcuTIdh7hDMDTTz9dIwUUUGCCgAU4HwYFFFBAAQUUUKA0AQtwpXl5twIKKKCAAgookFeBdYG7o+TDwVFdgR/yBpKXAlyY1+Q5cCeccAIbbLBB3qY8F/kOGjSIm266qV2uW265Jf369ctF/iapgAKdC1iA69zIOxRQQAEFFFBAgVjAApzPgwIKKKCAAgoooEAxAucBvaMbw+FguxXTMGv35KkA95e//IULL7xwwhRakMna09w+n/3335+///3v7b643377/VSI9VJAAQUswPkMKKCAAgoooIACpQlYgCvNy7sVUEABBRRQQIG8CnxWWPHWlv8mwK15xMhTAe7RRx/lwAMPnDDNngOX7Sf+iy++oFevXrz22mvtEu3fvz89e/bMdvJmp4ACnQpYgOuUyBsUUEABBRRQQIF2AhbgfCAUUEABBRRQQAEFOhPYEvhrdNP7wDydNcrq9/NUgBs7dixrrrlmu6n0HLisPtn/y+vll1+md+/efPXVV+0SPeecc1hllVWynbzZKaDAJAUswPmAKKCAAgoooIACpQlYgCvNy7sVUEABBRRQQIE8ClwFbBMlfhZwUB4hQs55KsCFfPfcc0+eeeaZCdN9/PHHs+GGG+Z1+nORd3LlY0i6a9euDB8+nLAK0ksBBfIpYAEun/Nu1goooIACCihQvoAFuPLtbKmAAgoooIACCuRBYAbgCyD+d2NYEvVwHpLvKMe8FeDCyqcLLrhgAsUWW2zBUUcdldfpz03eN9xwA6HYGl+LLrooI0aMYLrppsuNg4kqoMDPAhbgfBoUUEABBRRQQIHSBCzAlebl3QoooIACCiigQN4E9gRGRkm/ACyRN4Q431ILcM1u9fxzjzNsSN8Jacw59/wcddKFzZ6W8RchcMcNF3H7DRe1u3PJZVdh70NPKqK1tyigQBYFnn9zTFFptbS0DB967CZ7F3WzNymggAIKKKCAAhkVsACX0Yk1LQUUUEABBRRQoEoCdwAbRH0dBxxbpb6bsptSCnBNmWAi6HE/fM/I48MxgD9fOx06iulnmj0L6ZlDJwKjbzqb55+8q91dS660Id16/kk7BRRQYKICFuB8OBRQQAEFFFBAgfZbCemhgAIKKKCAAgoooEAsMB/wVoJkWeC5PDPlrQAX5vrGUX15/81/T5j2tbc4lEWXWyvPj0Gucr/t0gG89fKT7XJeea0dWbHHdrlyMFkFFChewAJc8VbeqYACCiiggALZFXAFXHbn1swUUEABBRRQQIFKBQ4FhkSdPAasWmmnzd4+jwW4x++9hH8+ePWEqVtixQ3ovun+zT6Vxl+kwHffjuGmUX355MM32rXosdmBLL7CekX24m0KKJAnAQtweZptc1VAAQUUUECBiQlYgPPZUEABBRRQQAEFFJiYwN8SBbfDEwW5XMrlsQD39qtPcevFP+882nW2ednugGG5nP+8Jv3pR29x0wV9+fabr9oRbLzzAOZbZMW8spi3AgpMRMACnI+GAgoooIACCijgFpQ+AwoooIACCiiggAIdCyzdwVaTC3SwJWXu/PJYgPtx3PeMOK79OXA7HnI+M3SdI3fzn+eEk4XYYDHVNNOz2e4nMcucC+aZxtwVUCAhYAHOR0IBBRRQQAEFFLAA5zOggAIKKKCAAgoo0LHAQODnJU9wF7CBWJDHAlyY9xtH9eP9N/814RHwHLh8/ml44al7eOCGM9slP8scC7DZHif/VIzzUkABBYKABTifAwUUUEABBRRQwAKcz4ACCiiggAIKKKBAxwL/AZaIvtULGClWfgtwT9x3KU+OvmrCI7DEiuvTfdMDfCRyKBCeg/A8xNd8i6zAxjuHur2XAgooYAHOZ0ABBRRQQAEFFAgCngHnc6CAAgoooIACCiiQFFgdeDjxxa7AF1LltwD3zqtPc8vFx0x4BGaadV62P9Bz4PL6Z+LBm8/hP/+4o136i6+wHj02OzCvJOatgAKRgCvgfBwUUEABBRRQQAELcD4DCiiggAIKKKCAAr8UOAM4KPryNcA2Qv1PIK9bUP447gdGHL8ltLZOeBQ8By7ffypuv2wQb770RDuEFXtsx8pr7ZhvGLNXQAG3oPQZUEABBRRQQAEFXAHnM6CAAgoooIACCijQgcC7wDzR10PxLRThvHJcgAuTf9MF/XjvjegcuM0PYdHl1/a5yKnAD9+N5cYL+vLx+6+1E+jW808sudKGOVUxbQUUCAKugPM5UEABBRRQQAEFXAHnM6CAAgoooIACCijQXmAj4NboS2HbybD9pFdBIKyAyyvGfdeevtKLz9y3Qlv+v1pkhRd67jLowbx6mDe8/9a/u956yYCeP3w3dprYY82e+92x9MobvaWRAgrkV2DosZvsnd/szVwBBRRQQAEFFLAA5zOggAIKKKCAAgoo0F7gAmC36EsjgV4iKVAQWBe4O9J4GVhUndwLrAPck1D4EugGPJN7HQEUUEABBRRQQAEFFFAglwItuczapBVQQAEFFFBAAQU6Epgc+ByYLvrmBsBdcilQEJgSGAt0iUQWAl5XKPcCuwAXJRSeLxThPs69jgAKKKCAAgoooIACCiiQOwELcLmbchNWQAEFFFBAAQUmKrA9cHn03bB93AJ6KZAQuB/oEX0trJhMFl5Ey6dAP+DEROphZdx6+eQwawUUUEABBRRQQAEFFMizgAW4PM++uSuggAIKKKCAAu0FrgM2j740BDhcJAUSAgOBY6OvjQL2VEmBgsA5wH4JjQuB3RVSQAEFFFBAAQUUUEABBfIkYAEuT7NtrgoooIACCiigwMQFZgWS28StCjwmmgIJgeR5X68Ci6ikQCRwA7BZQuQEDUxNYwAAIABJREFU4GiVFFBAAQUUUEABBRRQQIG8CFiAy8tMm6cCCiiggAIKKDBpgX2AodEtzwHLiqZABwLhrMBvgcmi7y0MvKaWAgWBaYHRwEoJkbAyLv57RjAFFFBAAQUUUEABBRRQILMCFuAyO7UmpoACCiiggAIKlCRwL7B21CJsMXhcST14c54Eks/LHsAFeQIw104FflMows2duDOsjLup09beoIACCiiggAIKKKCAAgo0uYAFuCafQMNXQAEFFFBAAQWqILAQELYRjK8lgBeq0LddZFOgPzAgSs0zvrI5z5Vm1QO4P9HJGKAb8M9KO7e9AgoooIACCiiggAIKKJBmAQtwaZ4dY1NAAQUUUEABBeojcCRwcjTUw8Ca9RnaUZpUYC3gvij2sP1k2IbSS4GkwI7ApYkvvlQown0olwIKKKCAAgoooIACCiiQVQELcFmdWfNSQAEFFFBAAQWKF/gHsGJ0+0HAWcU3984cCoTz38YCU0S5hy0HX8mhhSl3LpAs8ocWoYC7TudNvUMBBRRQQAEFFFBAAQUUaE4BC3DNOW9GrYACCiiggAIKVEvgtx1sBTcP8H61BrCfzArckyig7AmMymy2JlapQCjqH5Do5BJgl0o7tr0CCiiggAIKKKCAAgookEYBC3BpnBVjUkABBRRQQAEF6idwItAvGu5WYJP6De9ITSxwLDAwiv8iYLcmzsfQay9wLbBFYpiw/W38d1Dto3AEBRRQQAEFFFBAAQUUUKAOAhbg6oDsEAoooIACCiigQIoFXgYWieILBZRQSPFSoDOBHsD90U2vAwt11sjv51pgKmA0sEpCIayM+0uuZUxeAQUUUEABBRRQQAEFMidgAS5zU2pCCiiggAIKKKBA0QLJAsoPQFfgm6J78MY8C3QpnAM3ZYSwKBCKul4KTEwgFGlDEe5XiRvCyrjrZVNAAQUUUEABBRRQQAEFsiJgAS4rM2keCiiggAIKKKBA6QLnAPtFzS4Hdiy9G1vkWOBuYN0o/72A83PsYerFCawJPJi49VugG/BEcV14lwIKKKCAAgoooIACCiiQbgELcOmeH6NTQAEFFFBAAQVqKfARMHs0wObADbUc0L4zJ3AMMCjK6mJg18xlaUK1ENgOuCLR8auFItx7tRjQPhVQQAEFFFBAAQUUUECBegpYgKuntmMpoIACCiiggALpEdgsUWz7OFGMS0+kRpJmge7AA1GAbwC/TnPAxpYqgcOB0xIRhe0pw/a4XgoooIACCiiggAIKKKBAUwtYgGvq6TN4BRRQQAEFFFCgbIFLE9tNDk1sR1l2xzbMlUD4fWIsMFWU9WLAS7lSMNlKBP4PODjRgdvhViJqWwUUUEABBRRQQAEFFEiFgAW4VEyDQSiggAIKKKCAAnUVmAb4HJgyGnVt4P66RuFgWRG4C1gvSqYXMDIryZlHXQSuBrZOjBRWxvWpy+gOooACCiiggAIKKKCAAgrUQMACXA1Q7VIBBRRQQAEFFEi5wC7ARVGM4dylRVIes+GlV+Bo4LgovEuA8Ix5KVCswORA2HpytUSDsDLuzGI78T4FFFBAAQUUUEABBRRQIE0CFuDSNBvGooACCiiggAIK1EfgZmCTaKiTgX71GdpRMijQrVA8aUvtTWDBDOZpSrUVWKDwHIX/ja+tgGtrO7S9K6CAAgoooIACCiiggALVF7AAV31Te1RAAQUUUEABBdIsMBfwfiLAFYCn0hy0saVeIJwDN3UU5eLAi6mP2gDTJhBWwD0ITBYF9gMQirx/T1uwxqOAAgoooIACCiiggAIKTErAApzPhwIKKKCAAgookC+BA4CzopT/CayYLwKzrYHAncD6Ub97A8NrMI5dZl9gG+CqRJpvFIpwb2c/fTNUQAEFFFBAAQUUUECBrAhYgMvKTJqHAgoooIACCihQnEBYXbJmdGvYejJsQemlQCUCRwEnRB1cBuxUSYe2zbXAIcDpCYGHge7A+FzLmLwCCiiggAIKKKCAAgo0jYAFuKaZKgNVQAEFFFBAAQUqFlgMeCHRy8LAaxX3bAd5F1gDeChCCCuV5s87ivlXJDAYOCzRQ1gZt11FvdpYAQUUUEABBRRQQAEFFKiTgAW4OkE7jAIKKKCAAgookAKBo4HjojjuB9ZOQVyGkA2BMcC0USpLAs9nIzWzaJDAFR0U3MLKuGRhrkHhOawCCiiggAIKKKCAAgooMHEBC3A+HQoooIACCiigQH4EngGWjdLdFxiWn/TNtMYCtwMbRmPsA5xX4zHtPtsC4ffV0Yltc0PGoQCX3KIy2xJmp4ACCiiggAIKKKCAAk0nYAGu6abMgBVQQAEFFFBAgbIEfgc8lmg5G/BJWb3ZSIFfCoTzBE+Mvnw5sKNQClQo8CsgnF3560Q/2wJXV9i3zRVQQAEFFFBAAQUUUECBmglYgKsZrR0roIACCiiggAKpEjgNODyK6Hpgi1RFaDDNLrA68HCUxDvAfM2elPGnQmCVQhFuyiia8UA34JFURGgQCiiggAIKKKCAAgoooEBCwAKcj4QCCiiggAIKKJAPgTeABaJUdwDC+UpeClRT4GtguqjDpYD/VHMA+8qtwJbAXxPZvwV0B8Lfb14KKKCAAgoooIACCiigQKoELMClajoMRgEFFFBAAQUUqInAesBdUc/fADMB42oymp3mWeA24A8RgOcM5vlpqH7uBwJnJrr9W6EI90P1h7NHBRRQQAEFFFBAAQUUUKB8AQtw5dvZUgEFFFBAAQUUaBaB4UCvKNgLgd2bJXjjbCqBvsBJUcRhlWVYbemlQLUETgH6JDoLK+O2rtYA9qOAAgoooIACCiiggAIKVEPAAlw1FO1DAQUUUEABBRRIt8BnQNcoxI2BsFLJS4FqC6yWOJPrXeBX1R7E/nIvcCmwY0IhrIw7OPcyAiiggAIKKKCAAgoooEBqBCzApWYqDEQBBRRQQAEFFKiJwFbANVHP7wHz1mQkO1XgfwJfAdNHGEsD/xZHgSoL3A/0SPQZVsadVuVx7E4BBRRQQAEFFFBAAQUUKEvAAlxZbDZSQAEFFFBAAQWaRuAqYJsoWleJNM3UNW2gtwIbRdHvBwxt2mwMPK0CcwMPAoskAgxbnoatT70UUEABBRRQQAEFFFBAgYYKWIBrKL+DK6CAAgoooIACNRWYEfgciP/Nt0Zii8CaBmDnuRQ4Ejg5yvxKYPtcSph0rQVWBkYD0yQG6l4oztV6fPtXQAEFFFBAAQUUUEABBSYqYAHOh0MBBRRQQAEFFMiuwJ7AyCi954Els5uumaVE4PfAo1EsbnuakonJaBh/BK5P5BbOHgxFuFczmrNpKaCAAgoooIACCiigQBMIWIBrgkkyRAUUUEABBRRQoEyBO4ANoraDgP5l9mUzBUoR+BKYIWqwDPCvUjrwXgVKEPgT8JfE/Y8XinDfltCPtyqggAIKKKCAAgoooIACVROwAFc1SjtSQAEFFFBAAQVSJTAf8FYiIosgqZqiTAdzC7BxlGEokJyb6YxNrtECJwL9EkGElXFbNDowx1dAAQUUUEABBRRQQIF8CliAy+e8m7UCCiiggAIKZF/gUGBIlObfgbA1oJcC9RA4Ajg1GuhqYNt6DOwYuRa4CNglIRBWxh2QaxWTV0ABBRRQQAEFFFBAgYYIWIBrCLuDKqCAAgoooIACNRf4G7BqNMphwOk1H9UBFPifwCpAKPq2XR8Ac4ujQB0E7gXWTozTFzilDmM7hAIKKKCAAgoooIACCigwQcACnA+DAgoooIACCiiQPYGlgecSac0PvJ29VM0oxQKfAzNF8S0HPJvieA0tGwJzAA8CiyXS2Rm4NBspmoUCCiiggAIKKKCAAgo0g4AFuGaYJWNUQAEFFFBAAQVKExgIHBs1uRPYsLQuvFuBigVuAnpGvYRtAMN2gF4K1FpgBWA0MH1ioLAy7v5aD27/CiiggAIKKKCAAgoooEAQsADnc6CAAgoooIACCmRP4D/AElFaewHnZy9NM0q5wOHAaVGM1wDbpDxmw8uOQCj+hiJwfIWtULsDL2UnTTNRQAEFFFBAAQUUUECBtApYgEvrzBiXAgoooIACCihQnsDqwMNR01agK/Bled3ZSoGyBX4HPBa1/hCYq+zebKhA6QL7AEMTzZ4sFOHGlN6dLRRQQAEFFFBAAQUUUECB4gUswBVv5Z0KKKCAAgoooEAzCJwBHBQFejWwbTMEboyZFPisUABuS2554JlMZmpSaRU4Djg6EVxYGbdZWgM2LgUUUEABBRRQQAEFFMiGgAW4bMyjWSiggAIKKKCAAm0C7wFzRxxbA3+VR4EGCdwIbBqNfSBwdoNicdj8CowCdk+kH1bG7ZdfEjNXQAEFFFBAAQUUUECBWgtYgKu1sP0roIACCiiggAL1E9gIuDUa7nNg5voN70gK/ELgMGBw9NVQDA5FYS8F6i1wF7BeYtA/AyfWOxDHU0ABBRRQQAEFFFBAgXwIWIDLxzybpQIKKKCAAgrkQ+BCYNco1RFA73ykbpYpFVgZeDyK7SNgzpTGaljZFpgVeBBYMpHmbsBF2U7d7BRQQAEFFFBAAQUUUKARAhbgGqHumAoooIACCiigQPUFJge+AKaNul4fuLv6Q9mjAiUJfJpYiflb4OmSevBmBaojsBwwGpgp0V1YGXdPdYawFwUUUEABBRRQQAEFFFDgfwIW4HwSFFBAAQUUUECBbAjsAFwWpfImsGA2UjOLJhe4AdgsyuEg4Kwmz8nwm1cguVVvyOS/QHfg+eZNy8gVUEABBRRQQAEFFFAgbQIW4NI2I8ajgAIKKKCAAgqUJ3A98MeoaTh364jyurKVAlUVOBQYEvV4LbBVVUewMwVKE+gFDE80CasyuwFfldaVdyuggAIKKKCAAgoooIACHQtYgPPJUEABBRRQQAEFml8gnG30cSKNVRJnbzV/lmbQrAIrAU9EwYfVRnM0azLGnRmBAUD/RDa3AptkJkMTUUABBRRQQAEFFFBAgYYKWIBrKL+DK6CAAgoooIACVRHYFzg36ulZIJx15KVAWgQ+AWaJglkBeCotwRlHbgVGAHslsg8r4/bOrYiJK6CAAgoooIACCiigQNUELMBVjdKOFFBAAQUUUECBhgncB6wVjX4McHzDonFgBX4pkNwi9WDgTKEUSIHA7cCGiTiOBY5LQWyGoIACCiiggAIKKKCAAk0sYAGuiSfP0BVQQAEFFFBAAWBh4JWExOLAi+ookCKBQ4DTo3hCQW6LFMVnKPkVmBkYDSyTINgTGJVfFjNXQAEFFFBAAQUUUECBSgUswFUqaHsFFFBAAQUUUKCxAn2Bk6IQHgK6NTYkR1fgFwJhy8kno6+GLSln00mBlAgsXSjCxdukhtDCyrg7UxKjYSiggAIKKKCAAgoooECTCViAa7IJM1wFFFBAAQUUUCAhEIoaobjRdh0InK2SAikU+G+i6LZSoiiXwpANKUcCGwB3JPL9FOgO/CtHDqaqgAIKKKCAAgoooIACVRKwAFclSLtRQAEFFFBAAQUaIJBcVRRCmBv4oAGxOKQCnQlcm9h28lDg/zpr5PcVqKPAHsD5ifGeK6wq/ryOcTiUAgoooIACCiiggAIKZEDAAlwGJtEUFFBAAQUUUCC3AmHrybAFZdt1C9AztxomnnaBg4AzoiBvADZPe9DGlzuBY4BBiazDyrg/5E7ChBVQQAEFFFBAAQUUUKAiAQtwFfHZWAEFFFBAAQUUaKjAK8DCUQS7Ahc3NCIHV2DiAr8F/hl9O2zvN6tgCqRQ4DygdyKukUCvFMZqSAoooIACCiiggAIKKJBSAQtwKZ0Yw1JAAQUUUEABBToRWAu4L7rne6ArMFY5BVIs8BEwexTfysA/UhyvoeVXIKwo3jiR/kBgQH5JzFwBBRRQQAEFFFBAAQVKEbAAV4qW9yqggAIKKKCAAukROBfYNwrnMmCn9IRnJAp0KPBXYMvoO4cBp2ulQAoFZgRGA8snYgsr40akMF5DUkABBRRQQAEFFFBAgZQJWIBL2YQYjgIKKKCAAgooUKTAf4HZonv/CNxYZFtvU6BRAgcCZ0aDh2c2PLteCqRRYIlCES5etRniDCvjbktjwMakgAIKKKCAAgoooIAC6RGwAJeeuTASBRRQQAEFFFCgWIFQsLg+ujkU4+YotrH3KdBAgbCa6Klo/M+AWRoYj0Mr0JnAusDdiZu+ALoBz3bW2O8roIACCiiggAIKKKBAfgUswOV37s1cAQUUUEABBZpXIGw3uUMUftiO8k/Nm46R50zgw0TB+HfAEzkzMN3mEtgVuDAR8n8KRbhPmisVo1VAAQUUUEABBRRQQIF6CViAq5e04yiggAIKKKCAAtURmBb4HJgi6m4t4IHqdG8vCtRc4Bpgq2iUw4EhNR/VARSoTOAo4IREF2Fl3PqVdWtrBRRQQAEFFFBAAQUUyKqABbiszqx5KaCAAgoooEBWBZIrMV4BfpPVZM0rkwIHAGdFmd0EbJbJTE0qawJhtfG+iaQuAPbIWqLmo4ACCiiggAIKKKCAApULWICr3NAeFFBAAQUUUECBegrcAmwcDXgSEFZmeCnQLALLAU9HwYYVnTM3S/DGmXuBG4FNEwrHA8fkXkYABRRQQAEFFFBAAQUUaCdgAc4HQgEFFFBAAQUUaB6BuYH3EuGuADzVPCkYqQI/CXwAzBlZrAI8ro0CTSAwHTAaWDERa1gZN6wJ4jdEBRRQQAEFFFBAAQUUqJOABbg6QTuMAgoooIACCihQBYEDgTOjfp4EVqpCv3ahQL0Frga2jgY9Ahhc7yAcT4EyBRYtFOHmSrQPK+NuLrNPmymggAIKKKCAAgoooEDGBCzAZWxCTUcBBRRQQAEFMi3wELBGlGFf4JRMZ2xyWRXYHzg7Si4ULZLb+mU1d/PKhsBawH2JVL4GurkqORsTbBYKKKCAAgoooIACClQqYAGuUkHbK6CAAgoooIAC9RFYHHg+MdTCwGv1Gd5RFKiqwLLAM1GPXwIzVXUEO1Og9gI7AZckhnmxUIT7qPbDO4ICCiiggAIKKKCAAgqkWcACXJpnx9gUUEABBRRQQIGfBY4BBkUgYeXFOgIp0MQC4TzDcK5h2/V74O9NnI+h51MgrEQ+KZG6fz/n81kwawUUUEABBRRQQAEF2glYgPOBUEABBRRQQAEFmkPgWWCZKNR9gWHNEbpRKtChwJXAttF3jgRO1UqBJhQI26mGbVXj62Jg1ybMxZAVUEABBRRQQAEFFFCgSgIW4KoEaTcKKKCAAgoooEANBVbpYGXQbMAnNRzTrhWotcB+wDnRILcCm9R6UPtXoEYC1wGbJ/oOK+OOqtF4dquAAgoooIACCiiggAIpF7AAl/IJMjwFFFBAAQUUUAAYDBwWSVwPbKGMAk0usDTwXJTDV8CMTZ6T4edXYGpgNPC7BEFYGRcXmvMrZOYKKKCAAgoooIACCuRMwAJczibcdBVQQAEFFFCgKQXeBOaPIt8BuKIpMzFoBdoLvAvME31pNeBvIinQpAILF4pw8ybiDyvjbmjSnAxbAQUUUEABBRRQQAEFyhSwAFcmnM0UUEABBRRQQIE6CawP3BmNNQaYCfixTuM7jAK1FAiF5O2iAfoCp9RyQPtWoMYC3QpFuHiYsUD4+j9qPLbdK6CAAgoooIACCiigQIoELMClaDIMRQEFFFBAAQUU6EBgBLBX9PULgd2VUiAjAvsC50a53AZsnJHcTCO/AtsDlyfSf6VQhHs/vyxmroACCiiggAIKKKBAvgQswOVrvs1WAQUUUEABBZpP4PPCire2yENxIhQpvBTIgsBSwL+iRL4GZshCYuaQe4EjgFMTCg8Aa+VeRgAFFFBAAQUUUEABBXIiYAEuJxNtmgoooIACCijQlAJbA1dHkb8HJM8WasrEDFqBSOCdxHO9OvCoQgpkQOAM4KBEHpcBO2UgN1NQQAEFFFBAAQUUUECBTgQswPmIKKCAAgoooIAC6RUIxbdQhGu7zgQOTm+4RqZAWQJhq76wZV/b1Q84uayebKRA+gSuAbZKhBVWxh2ZvlCNSAEFFFBAAQUUUEABBaopYAGumpr2pYACCiiggAIKVE9gJiBsPxlfawCPVG8Ie1IgFQL7AEOjSG4HNkpFZAahQOUCUwCjgd8nugor486qvHt7UEABBRRQQAEFFFBAgbQKWIBL68wYlwIKKKCAAgrkXWAvYESE8DywZN5RzD+TAuG5/neU2Rhg+kxmalJ5FViwUISbPwGwJXBdXlHMWwEFFFBAAQUUUECBrAtYgMv6DJufAgoooIACCjSrwJ3A+lHwg4D+zZqMcSvQicDbwK+ie1zt6SOTNYFwtuGDQJcose+BbsBjWUvWfBRQQAEFFFBAAQUUUAAswPkUKKCAAgoooIAC6RMIqyTeTIS1dGKVUPqiNiIFyhe4DNghan4UcFL53dlSgVQKbAtcmYjs9UIR7p1URmxQCiiggAIKKKCAAgooULaABbiy6WyogAIKKKCAAgrUTOAwYHDU+987OD+oZoPbsQINENgbGBaNewfwhwbE4ZAK1FrgUGBIYpCHgO5Aa60Ht38FFFBAAQUUUEABBRSon4AFuPpZO5ICCiiggAIKKFCsQCi4rRLdHApypxfb2PsUaEKBJYD/RHGPBaZtwjwMWYFiBEIBLhTi4iusjNu+mMbeo4ACCiiggAIKKKCAAs0hYAGuOebJKBVQQAEFFFAgPwLLAM8m0p0PcHuy/DwDec30LSA8621XOBsrrAzyUiCLAqHgFrakjK9QmDs8i8makwIKKKCAAgoooIACeRSwAJfHWTdnBRRQQAEFFEizwCDgmCjAO4EN0xywsSlQJYFLgJ2ivo4GTqhS33ajQNoEugCjgTUSgYWVcf+XtmCNRwEFFFBAAQUUUEABBUoXsABXupktFFBAAQUUUECBWgo8DyweDbAnMKqWA9q3AikR6AUMj2K5C9ggJbEZhgK1EAgrPh8EFkx0vg1wTS0GtE8FFFBAAQUUUEABBRSon4AFuPpZO5ICCiiggAIKKNCZQFgJEW+51wrMBHzVWUO/r0AGBBYDXojy+BaYJgN5mYICkxJYtVCEmyK66UcgbMH6qHQKKKCAAgoooIACCijQvAIW4Jp37oxcAQUUUEABBbIncCZwYJTWVcB22UvTjBSYqMAbwALRd7sXihOSKZBlga06WPH2JhCe//C/XgoooIACCiiggAIKKNCEAhbgmnDSDFkBBRRQQAEFMivwHjB3lF34UPbazGZrYgr8UuBiYOfoy+E8xOOFUiAHAgcBZyTyDCvgQhFuXA7yN0UFFFBAAQUUUEABBTInYAEuc1NqQgoooIACCijQpAIbA7dEsX8OzNykuRi2AuUK7AWMiBrfDaxfbme2U6DJBE4FjkjEHM6CC2fCeSmggAIKKKCAAgoooECTCViAa7IJM1wFFFBAAQUUyKzAhcCuUXbDgb0zm62JKdCxwKLAi9G3viucAxfOQ/RSIA8ClwE7JBINK+MOyUPy5qiAAgoooIACCiigQJYELMBlaTbNRQEFFFBAAQWaVWAKIKx4mzZKYD3gnmZNyLgVqEDgdWDBqH0PYHQF/dlUgWYTeKCw9WQcd1gZN7jZEjFeBRRQQAEFFFBAAQXyLGABLs+zb+4KKKCAAgookBaBsNohrHpou94Afp2W4IxDgToLXATsEo15LHBcnWNwOAUaKTAP8CCwcCKI7YErGxmYYyuggAIKKKCAAgoooEDxAhbgirfyTgUUUEABBRRQoFYC1wN/jDo/DehTq8HsV4GUC+wJjIxiDCtBw4pQLwXyJLByoQg3dSLpbsBDeYIwVwUUUEABBRRQQAEFmlXAAlyzzpxxK6CAAgoooEBWBGYD/ptI5nfAE1lJ0DwUKFHgN8BLUZvvC+fAjS+xH29XoNkFNgeuSyTxTmF7yteaPTnjV0ABBRRQQAEFFFAg6wIW4LI+w+angAIKKKCAAmkX2Bc4NwryGWD5tAdtfArUWCAUF+JtWNcCwrlYXgrkTWB/4OxE0o8VinDf5Q3DfBVQQAEFFFBAAQUUaCYBC3DNNFvGqoACCiiggAJZFLgPCMWFtuto4IQsJmpOCpQgcCGwa3R/f2BQCe29VYEsCZwE9E0kFFbGbZmlJM1FAQUUUEABBRRQQIGsCViAy9qMmo8CCiiggAIKNJPAwsAriYAXS2y/10z5GKsC1RLYAzg/6uxeYN1qdW4/CjShwMXAzom4w8q4A5swF0NWQAEFFFBAAQUUUCAXAhbgcjHNJqmAAgoooIACKRUIKxrCyoa268HCtmIpDdewFKibwCLAy9Fo44CpgR/rFoEDKZA+gVCIXjsR1pHAqekL1YgUUEABBRRQQAEFFFDAApzPgAIKKKCAAgoo0DiBJ4EVouEPAP7SuHAcWYFUCbwKLBRFFAoP96cqQoNRoL4CcwLhRY1FE8PuBFxW31AcTQEFFFBAAQUUUEABBToTsADXmZDfV0ABBRRQQAEFaiMQCm+hABdfcwEf1mY4e1Wg6QRGAbtHUQ8EBjRdFgasQHUFVgRGA9Mlug1niT5Q3aHsTQEFFFBAAQUUUEABBSoRsABXiZ5tFVBAAQUUUECB8gXC1pNhC8q262Zg0/K7s6UCmRPYDbggyiqsfktuv5e5pE1IgSIEws+KGxP3vV/YwjjeurWIrrxFAQUUUEABBRRQQAEFaiVgAa5WsvargAIKKKCAAgpMWiC5vd4uwCWiKaDABIGw/WT4c9J2hfPfpgF+0EgBBdgXODfh8I9CEe4bfRRQQAEFFFBAAQUUUKDxAhbgGj8HRqCAAgoooIAC+RMIW4XdF6X9HdAV+DZ/FGaswCQFwmqeRaI71gXu1UwBBX4SOB74c8IirIz7oz4KKKCAAgoooIACCijQeAELcI2fAyNQQAEFFFBAgfwJDAX2idK+FNg5fwxmrECnAucDe0R3DQL6d9rKGxTIj0DYpjVs1xpfYWUPX2wRAAAgAElEQVTcn/JDYKYKKKCAAgoooIACCqRTwAJcOufFqBRQQAEFFFAg2wIfA7NGKW4G3JTtlM1OgbIEdgUujFo+AIQVpF4KKPCzwN1AWB0aX0cB4axRLwUUUEABBRRQQAEFFGiQgAW4BsE7rAIKKKCAAgrkVmBz4Loo+4+AOXOrYeIKTFrg18Br0S3jC+fAfS+cAgpMEJgNeBBYImESCtgX66SAAgoooIACCiiggAKNEbAA1xh3R1VAAQUUUECB/ApcDmwfpX8OsH9+OcxcgU4FXgJ+E921HnBPp628QYF8CSwPjAZmTKTtuYn5eg7MVgEFFFBAAQUUUCBFAhbgUjQZhqKAAgoooIACmReYFvgCmDzKtEfhQ9PMJ2+CCpQpMBLYM2p7HHBsmX3ZTIEsC2wM3JJIMKyy7g68kOXEzU0BBRRQQAEFFFBAgTQKWIBL46wYkwIKKKCAAgpkVWA34IIouZeBRbOarHkpUCWBXYCLor7CKp9QuPZSQIFfCvQGzkt8+alCEe4rwRRQQAEFFFBAAQUUUKB+Ahbg6mftSAoooIACCiigwK3ARhHDicCfZVFAgUkKLAi8Ht3RWjgH7jvdFFCgQ4GBHawSDSvjeuqlgAIKKKCAAgoooIAC9ROwAFc/a0dSQAEFFFBAgXwLzAO8myD4LfB0vlnMXoGiBF5MrBZdH7i7qJbepEA+BZJbtwaFsDJun3xymLUCCiiggAIKKKCAAvUXsABXf3NHVEABBRRIt8DSwMHA1cBDwNh0h2t0TSRwEHBGFO8/gJWbKH5DVaCRAiOAvaIAjgeOaWRAjq1AEwjcAWyQiDP8uQl/frwUUEABBRRQQAEFFFCgxgIW4GoMbPcKKKCAAg0VmAboAowpMorwc/EQYEjh/jeB6wpndj0PjCuyH29ToCOBh4HVo28cCZwqlQIKFCWwM3BxdOeDhTOtimrsTQrkVGBmIPxZCS8XxdceifNIc8pj2goooIACCiiggAIK1FbAAlxtfe1dAQUUUKCxAuGDpwuBzwsfND3WyYq2cP/5wOYdhP0c0AsIfXgpUKrAEsB/Eo0WSpxrVWqf3q9AngQWAN5IJBxesvg2TwjmqkAZAssAo4Hwb5z4Civj7iqjP5sooIACCiiggAIKKKBAkQIW4IqE8jYFFFBAgaYUmLqwmm2/QvRhRdulwJWFYsj4RFZhddLtwAwdZBsKb9tbMGnK5yANQR8LDIwCuRdYNw2BGYMCTSTwArBYFK8FhCaaPENtqMCGhX/fxEF8UlhF+u+GRubgCiiggAIKKKCAAgpkWMACXIYn19QUUEABBX4S6Aec2IFFWNEWVruFLSbfKWxV2X8SZwqdVPjej7oqUIZAeN7iLcD2Ac4rox+bKJBngeGFlchtBuHv9j/nGcTcFShBYE9gZOL+Z4FuwBcl9OOtCiiggAIKKKCAAgooUKSABbgiobxNAQUUUKBpBTYFbuwk+luAO4GdgFU6uPerwraUYdWSlwKlCqwK/C3RaFbg01I78n4Fci6wY2EVcxtDOFdxzZybmL4CpQgkV2OHtmHl/0aldOK9CiiggAIKKKCAAgooUJyABbjinLxLAQUUUKB5BVYEbgbmriCFe4BdgPcr6MOm+RUYAhwapR9WXW6ZXw4zV6BsgfmAtxKtpwO+KbtHGyqQP4HkStIgMALonT8KM1ZAAQUUUEABBRRQoLYCFuBq62vvCiiggAKNF1gAuBxYrYJQjgFOAFor6MOm+RUIBYNQOGi7wlmC4RxCLwUUKF3gP8ASUbM/AHeU3o0tFMi1wK0drHobkDirNNdAJq+AAgoooIACCiigQDUELMBVQ9E+FFBAAQXSLDADcA6wcwVBJs+Lq6QQF372hv/GVxCPTZtHYINEceBroCvgWYLNM4dGmi6BYcDeUUjhfM6j0hWi0SiQeoGZgNHAcolIe3VwTlzqkzFABRooMCUQdtsIu2S80cA4HFoBBRRQQAEFUipgAS6lE2NYCiiggAJVE5gMOA7oV6Uew3lxlwG3AV+W0ec0wGBgdiCcKfcg8CrwfRl92ST9AiOBPaMwLwD2SH/YRqhAagV2KPwd3BbgI8AaqY3WwBRIr8CShSLcbIkQw3lw4Vw4LwUU6FigCxD+/GxXOD867LYRzpsOL4d8KJoCCiiggAIKKBALWIDzeVBAAQUUyINA+IU4rJqo5vUVcH3h3JTHSyigTQucCewVBRP6Ch8ih20Jryihr2rmY1/VFwj/zvocmDHq2g82q+9sj/kS+BXwdiLl6YEx+WIwWwWqIrAecFeip/BzqzvwbFVGsBMFsiEQ/k0Xfv5sUXixapkO0rIIl425NgsFFFBAAQWqKmABrqqcdqaAAgookFKBVQvFrfCGai2uN4FLC2OE84kmtb3krIXVG2FrwuR1HnAIMLYWQdpn3QW2Aa6KRn238OFN3QNxQAUyJvDvwuqDtrQsbGdsgk2nrgK7AWF1dnyFP2PdgE/rGomDKZA+gZmBcNZo2L1gnSLCOxfo40shRUh5iwIKKKCAAjkRsACXk4k2TQUUUEABJgdWAbYv/DdLjUweKxTj/lrYhiZ5XtzvgBuAuTsY3wJcjSalQd1eA2wVjX1GocDaoHAcVoHMCAwF9omyObmK2wxnBslEFChB4M/A8Yn7w8q4jl4WKqFbb1WgKQWmA1YHQnF6EyCcJ13K1RcYAowrpZH3KqCAAgoooEA2BSzAZXNezUoBBRRQYNIC4Rfr8GZ378LbrKX+Yl2sbzjj7SLg7kIxLpyzcgLQayIdDATCf8miXbHjeV96BLoCnyXCCR/mPJqeEI1EgaYVCC9SXB5FH/5chT9fXgooUL5AsrAdehqVOMe0/N5tqUC6Bar5ol7YWj68JBK2lfff9Omed6NTQAEFFFCg5gIW4GpO7AAKKKCAAikWCB/Y3l7Gm621SmlX4OJadW6/dRUIRdbh0Yhha9Kl6hqBgymQXYF5gXcS6YUXKb7ObspmpkBdBG4CeiZGOg44ti6jO4gC9RXoAixW2K1gT6CaW9WH7en3Be6wCFffSXU0BRRQQAEF0iZgAS5tM2I8CiiggAL1EpgM6A8cU68BOxknvC27PvD3lMRjGJUJhK271ou6CCsbB1TWpa0VUCAS+FeiqL0xcJtCCihQkcD0wGhghUQvYTVP2CbbS4FmFwifgc1ZKLrtVNievlY5hSLcjsAjtRrAfhVQQAEFFFAg/QIW4NI/R0aogAIKKFAbgXmAy4AeHXQfimGDgAVrfF5cPHR4Q3Zn4OPapGuvdRQIb1C/kRhvaeDfdYzBoRTIusC5hdUFbXmeAoRzd7wUUKAygbAiKBThQpEivsLKuFsq69rWCjRMYEZgo0JBLJzrVo/rGWBb4MV6DOYYCiiggAIKKJBOAQtw6ZwXo1JAAQUUqL1AWG0WzmaYpYOh7gF2Ad4H6nVeXNjiKayS+rH2qTtCjQUOB06LxvgbsFqNx7R7BfImsF3h7/C2vP1zlrcnwHxrKbA2EM6xja/wclI4P/fpWg5s3wpUUWCawgq33YHNG7Dl/FHAqf7bvoozalcKKKCAAgo0oYAFuCacNENWQAEFFKiawMTehj0M+L8OzmyYA/gjELasWbNqUUDYomYr4B9V7NOuGifwGPC7aPhDC89T4yJyZAWyJxBWMb+bSCv8nR6KBF4KKFC5QFiVnzyX9oVCEe6/lXdvDwrURGBy4LeFlW7hGe7oRbuaDJzo1NVv9VB2DAUUUEABBZpAwAJcE0ySISqggAIK1FwgPg8iFML6AI9PYtRwaHvYnjKc61CNQ9tPLJxHN67mmTpArQWWBcKHLvE1H/BOrQe2fwVyKPAcELZ3bbvCtmK35tDBlBWolUA/IPwbJb7Cyrh1azWg/SpQhkDbv8t3KLwkF7ZRrfb1KXAJcCcQ/lx09iLexF7mq3Zc9qeAAgoooIACKRewAJfyCTI8BRRQQIHUC4Q3bVcpnBW3fRlv2t5fOPstuZIj9YkbYIcCYSvRo6PvhLP9/qCVAgrUROAcYL+o57DV15E1GclOFcivwF+APyXSvwjYLb8kZp4SgVrtTBGnF849DGeOPgB8CxwInNFJ/mEnhPA7wespcTIMBRRQQAEFFGiggAW4BuI7tAIKKKBA5gRKPS8u/IK+F/CvzEnkN6GwPVf85nVYITkqvxxmrkBNBbYFroxGCH+nrlrTEe1cgXwKXF/YgjvOPqyM+3M+Ocy6gQJhq+EeQC8grHquxRVWV18KXM3/tolvLQwS/n13FbBcJ4MeDJzVwVb2tYjVPhVQQAEFFFAg5QIW4FI+QYangAIKKNC0AjMDGwDhA+J1Ojj4PZyrElZKvd20GRp4UiBsR/Rg9MXxQFfPpPJBUaBmAnMB7yd6D3/mvqjZiHasQD4FpgFGAysn0g8r48LqIC8FaikQnr+w28QuwGZl7DZRTGzh/NBQaB4OhJc5ktvChx0vBgJHddLZI4VtMN8oZlDvUUABBRRQQIHsC1iAy/4cm6ECCiigQOMFpgRCQW4R4HvgFeBz34xt/MRUOYLwtvMBUZ/hLentqjyG3SmgQHuBcOZiOHux7doUuFkkBRSoukD4N0wows2T6PmPwI1VH80O8y4QCl5LALsDWwAL1AjkIWAYcDvw2STGCD9nworrENOkLle/1Wii7FYBBRRQQIFmFbAA16wzZ9wKKKCAAgookDaBsBInrMhpu7YCrk1bkMajQMYEzgb2j3IaDByRsRxNR4G0CHQvnIUVx/MN0A14Mi1BGkfTCoTPp0KhbZvCKrJlapRJ2FbyusIW4f8Bwo4Fk7qmAk4ADuvkPs91rtGE2a0CCiiggALNLGABrplnz9gVUEABBSoVCG/X/gpYuHBuV/gFPJz58HWlHds+dwLhHJJ41U14i3qW3CmYsAL1F9i6cE5P28iPF7Yqq38kjqhAPgR2AC5LpPpyoQj3QT4IzLJGAuHf5aHIdXKN+g/dHgSMAMaWMEYoMIfVb3N30qY3MNIdLkqQ9VYFFFBAAQVyIGABLgeTbIoKKKCAAr8QmB/YFdgzsaXNX4G9PD/IJ6YMgYsKZ5O0NQ1niOxdRj82UUCB0gTmBJIf+octf8M2v14KKFAbgT7AKYmuw+qftWsznL3mSGA64FRgvxrlHM53C9taPl9k/zMCYaV1OH9uUtc9hXuS55IWOYy3KaCAAgoooEBWBSzAZXVmzUsBBRRQoCOBsIVMeHM7bFHW0eqk/wP6Fs5pU1CBYgXCGX/hw/5pogbrAeHDGC8FFKi9wNPActEwmwE31X5YR1Ag1wJnAgcmBMIuAjvnWsXkqyEQXqw4Dwh/l9fiCmcWhpekPiyi8xDDJcAMndwbXuA7v4j+vEUBBRRQQAEFciZgAS5nE266CiigQI4Fwhu1RxX+mxjDoUAowhVzTQ9MBnzpVjPFcGX6nh0LW5e2JfkG8OtMZ2xyCqRL4CzggCikIcDh6QrRaBTIpEDYOWDLRGZhZVx4mclLgUoElgAuKHFL4XuBRwsr0cJZcpO6zgXCSs4xk7gprKYORbXNO+krvPDRC/iokoRtq4ACCiiggALZFLAAl815NSsFFFBAgfYCxZ4pMalVE+Fn5uKFX7C3iLau/BQIv/CHDwkeKPFMCecpGwI3JN7SPq3woU42sjMLBdIvsBVwTRTmE8Dv0h+2ESrQ9AJhBfhoYNVEJmFlXNi2z0uBSgR+DwxNrHBO9vdmoUgWVqmF/ztc2wPDili11lkRLvmC1cRy2amDcxErydu2CiiggAIKKJAhAQtwGZpMU1FAAQUUmKhAOJMkbIs0qcPTw5kNPYEnO+glbC0YzqLo38kv8+FD37DK7j5gvPORC4HZO3jjeWXgH7nI3iQVSIfAHB1sJRa2Gf4sHeEZhQKZFggrvkMRbr5EluFlpesznbnJ1UOgOxDO2Y1XtH1VeLbCy2/hTLexiUDCi3eHAMcUUYQLqzXDqulxiT7mLWw9uVYnSbr6rR5PgWMooIACCijQxAIW4Jp48gxdAQUUUKAogfDB7Ahg007uDlvWhPPh2t6ebbs9bF15AnBQUaNB+FDguMJWlslf5ovswtuaSCAUZs+J4n0GWL6J4jdUBbIi8FTiz94fgXDOj5cCCtReYA3gQSD+fOE7oBvweO2Hd4QMC4Rnqm1FW9jiezhwdRHbPRa7+0X4d/s+wBXRlvJhzLCK84wiXMMWrNcVcZ+3KKCAAgoooEBOBSzA5XTiTVsBBRTIkcCewMgi8g3nmIQD1L+I7g3Ft1MLq9+K6KLdLeFcidOBH0tt6P1NJXA/0COK+OhCwbapkjBYBTIgcGbhA9O2VMLfv4dlIC9TUKBZBLYrFDHieF8rFOHebZYkjDOVAqGYNicQdqsoZYeJYv8dH16+27WwkjMALAZc1cnWl+G+sMIz/J7hautUPjYGpYACCiigQDoELMClYx6MQgEFFFCgNgJhy8mLgXUn0X04wy2sWgqFlFOA7wv3Fvvm7MS6Dr/Mh7MjHqlNavaaAoFFgJcTcSzawddSEKohKJB5gbAKIbxI0XaFbWDDdrBeCihQP4FQ9B6cGC6sjAvbCHop0AiBULg7L3FWb0dxhK0sw4t4LwADC1vKTyresHJu5xqutA6f1YVtN9/pYHvMRjg6pgIKKKCAAgqUKWABrkw4mymggAIKNIVAOH/k2olEGgpkYbVS+H7y7Ih4u5sZKsj0QmB/YEwFfdg0vQL9gBOj8PyQMb1zZWTZF+joPMZZgfCShZcCCtRPIKw+DedvxVfY3i9s8+2lQCMElgDCeXGrdDJ4KMKdDfwZCG0mdV0D7F2j1W/hJcDwEt9JwOGJ7TEb4eeYCiiggAIKKFCBgAW4CvBsqoACCiiQaoGw7cxfgN06iDK51UzylvBLd/iwaLkKMwxvx/7BVXAVKqa3+T+B30bhhWJrfB5ceiM3MgWyKZD8M7k5cEM2UzUrBVItELbv2yYRYVgZd0Sqoza4LAssXdiSvrMiXDEGtVz9NlXh3OnwkmB4CTD8znJoYbvL1mKC8x4FFFBAAQUUSJeABbh0zYfRKKCAAgpUT2BF4GYgbEOZvA4GzooOW4+/P3Nhq5qtqxTKMYUzwfyluUqgKekmPF9hi7v4CtscfZSS+AxDgTwKnFH44LIt9/8rfHCZRwtzVqCRApMVztNaPRFEWBkX/px6KdAIgbAV6kWFrR0rGT9sb38A8GUlnXTQNhTcTij0HX+7sxcHqxyG3SmggAIKKKBANQUswFVT074UUEABBdIkED7kCdsgJa+wvcz2wOsdfC/8XDywyh8OhTOJwpkSX6QJx1gqFjgZODLqJRR7N624VztQQIFKBJLbDocVcaFY7qWAAvUXmL9QhFswMXR4wSk+r7H+kTliXgWqscV8WP22FXBXlRHnBcJLIxN7ATD8/rI78HyVx7U7BRRQQAEFFKixgAW4GgPbvQIKKKBAQwTCG6RhK8BwOHryCucphFVpP3bwvWWBK4s49+GZwtupjwLzAeEssN4TyTTcE849CW+vemVH4FVgoSid8Kxdmp30zESBphQIZ759nIg8nA2X/FpTJmfQCjShwO+BcD5qONOq7RoHdAP+1oT5GHLzC4Rn8TAgvEhVzlWL1W+LA2cC63cS0I2Fc+c+LCdw2yiggAIKKKBAYwQswDXG3VEVUEABBWorsBgQzh/p6Ay38Mvt3R0MP2Ph4PVdOgmto21gwraV5wPhvKHkFYp12wIv1jZle6+jwNrAvdF43wEzAeF/vRRQoLECYWvYeNXblsB1jQ3J0RXItUBY0XN1QuANIGwH+FauZUy+UQLhnOiw1eNBJQYQVr+Ff+vH/wYssYtf3B6K1ENLOHf6XKAPMKbSgW2vgAIKKKCAAvURsABXH2dHUUABBRSor0B4s3p0B0M+CWwHvJL4Xvh5GLaJHF5EmH2BIUB4gzu+JrblpQW4IlCb7JbwQck+UcyXAJ0VbpssRcNVoGkFwtbD4e/jtiusKgjnfnopoEDjBMKfwbC9Xnw9UijCdbQjQeMideS8CIQi3KnAfiUkfCGwf5WKX+F3j1DMCz+zFighhnCrRbgSwbxdAQUUUECBRgpYgGukvmMroIACCtRKIBRDwiHryetOYEfgk8Q3ViqcR9LZL8C3Fgp1H3TQd+i3oy0I3YKyVrPcuH7DdnZhq7u2K5z9Fs6A81JAgcYL/BG4PgrjKWCFxodlBArkXuA04PCEQlgZF3YJ8FKgEQJzAucBmxUx+PuFl/jClqqVXmEbzF0LRemwbX4518ReCCynL9sooIACCiigQA0FLMDVENeuFVBAAQUaJhDOeBvUwegjC9vNfBN9r9hfvsMv3jsB900kq72BYR18LxTtwvlgnzVMw4GrKRDeVo63swvncMxVzQHsSwEFKhKYpYOXLOYA/ltRrzZWQIFqCFwObJ/oKKyMO7QanduHAmUITOylvWRXoVAXVlePLWOMuMk0hS0kB1TYT9gOM+zGcAXQWmFfNldAAQUUUECBGgpYgKshrl0roIACCjRMYGIFuAcKK+DeK0RWyvYzoc9wYHty68nQ1WTAcUC/DjIO28SEw96/bZiGA1dTIPnh4V+AA6o5gH0poEDFAk8AYWVz27UVcG3FvdqBAgpUQyBsER62Co+vsDIubO/tpUA9BeYGLgbW7WTQaq1+Cy+IhN8lelUpyY7Opa5S13ajgAIKKKCAAtUSsABXLUn7UUABBRRIk8DECnAhxoGF8xZC0SwcYh62cOnsmtTWk6HtbEA4B2zDDjoKb6eGt2a9ml8gFGw/B8LWQW1Xd6Aa2xE1v44ZKJAegfBBfryi5qzC6uf0RGgkCuRXYN7Cz82FEgThjN6r8sti5nUWKOX85/AzJPzO8F0FMYZt7sNqz7CTQjWvx4A/AeGcay8FFFBAAQUUSKGABbgUToohKaCAAgpULDCx89jK6biYt0vXKZw5lDzHIbwxG84jerycgW2TOoHdgAuiqF4CFktdlAakgALhPJ8bIoangd/KooACqRH4XaEIN1UUUdhGL6yMezg1URpIlgUWLJzdvHonSVbj3/L/z955gNtRlWv43Sc9RAglQBKQDikiCipe9WJUVAhN1CQgoqKIDdTrtaEiiIq9K00FLJAGIiqhiFdFsYAoJYXeCZBQIwESkrPv84W1ZRj23jOz68ze3/8851Fy1qz1/+/MmbL+NjUE4yWtFVflEmAcsEuCjnLCHQYs6eUTZttMwARMwARMoKgE7IAr6pmz3iZgAiZgAvUI7Ab8GlBpmWYlqcm5No++CnywykIXhv5v9zerhI/PBQFlQk6PaPJF4DO50MxKmIAJRAlsCDwYQ6J+n8uMyQRMIDcE3lilNOydgDLLb82NllakFwloH0zv7d9OYZwyqj/dYPab1tH1rB7RWQO2TgD0o3LKPwGUQVdPzgPUj1q9iS0mYAImYAImYAI5ImAHXI5OhlUxARMwARNoGQFtvv64BWVefhgarq+so9mrQwRtNWefer+p3Iybo7fs1HZtognA3bHVXwBc3TWNvLAJmEA9Aso8fnFkwAzgbCMzARPIFQH1UFV5v6j8LTgtVudKUyvTSwTkDFO506TMMlXBUA/RfzRg/ACgsqrfA9T7La38G/hUcNqp77T27FTi/qQUTjj1nVapzHrfLWn18DgTMAETMAETMIEWEbADrkUgPY0JmIAJmEDuCKgEmfqyxctCplU0TTmXyaEk4e5VJm1FyZq0unpc+wl8KBYpfQWgEloWEzCBfBL4OqAgiIpoE7RapnI+tbdWJtA/BL4MfCJm7jnB8dE/FGxppwhUekAruyxJGs1+U3WMIwBVSsjyHSKH38dCZuhgRDnt2x0cnHJJ8yVV7kiy2b83ARMwARMwARNoMQE74FoM1NOZgAmYgAnkhsB6oTTk+xvQKKnvmz6s9wwf1rWiZ88AjnQUagP083mIetJEe3cowvhr+VTVWpmACQD7AyrJVRFlqypr1WICJpA/AgqYemtMLWXGKfjFYgKtJPB8YA6gILp6on5qymC7JuPi+v5QBpt+ssj1wHuBP9aonDE0BJXIYV1PlEGneWa7AkcW/B5rAiZgAiZgAu0jYAdc+9h6ZhMwARMwge4TUM+fUwBlw6UVOd/eB6h/W6V0pJ6X2gTaG1BJmR0SysDo4/dA4HdpF/W4XBPQJs3imIbbALflWmsrZwL9TWAs8FAMwebuj9PfF4WtzzWB/wNeFdPQwS65PmWFU05OrM+ldI4pQ+5YQGUg08o4QFlzh6Y9IIy7LPRvW5RwXNrgwqRAwozqebgJmIAJmIAJmEAzBOyAa4aejzUBEzABEygCAW24qgTMO1MoqwyJDwB/iUWNqtzLDzJ8UMvp9z/A4ynW9JD8E/hs2LCpaHoJ8Nr8q20NTaDvCaiUcLRU7Exgft9TMQATyCcBva9dGoKcohoeApyVT5WtVcEIvCj0At0qQe9Gst8UnPd94HUZmeiZpG+GeJ/hWtMouFAlldXXtJ6kKaWfUVUPNwETMAETMAETaISAHXCNUPMxJmACJmACRSOgiFdFVR8D/HcV5R8EvhWy5ZZX+b0+1LX587IUhjfy0Z5iWg/pIoGFwNTI+u8BTu2iPl7aBEwgHQGVif1oZKg2R49Kd6hHmYAJdIGAHCQqwTc6tva08O9dUMlL9hCBPcL7204JNn0+BF6tTWn7biFQr1pP6HpTnBi+TfQdkkXSVvj4aXjmrcgyuceagAmYgAmYgAm0loAdcK3l6dlMwARMwATyTUDPvY2ASeFHH7y3hvKCq+uorg/rXwPjU5insjNnuu9CClLFGPJS4K8xVXUNxUvbFcMaa2kC/UVgP+BXEZPVy6dW387+ImNrTSC/BFQ2/Jcx9ZYCrwRuyq/a1qwgBHQd/aROKXkF0im7LKkcpMzVd8VewEkJpemrobkn9D1U6dVGROXRTweSnH4fBtRPsVJWv5G1fIwJmIAJmIAJmEATBOyAawKeDzUBEzABE+gbAiah8f8AACAASURBVLNCw/Ykg9UvQj8rkwb694UhoF4eH4loew7w5sJob0VNoL8JrA88EkOgQIp7+xuLrTeB3BN4f8goiip6RXDCubx37k9frhXUHtjBwMmASszH5VPAV4Gk7DdV11B51G+G4L5GjFaZSJW+v7KRg8PfQz1noqZ1ZY4G4fowEzABEzABE2gVATvgWkXS85iACZiACfQqAT0r1YRdP/XEzrfevALuBLaImHYQMLc3TbVVJtCTBJTBqkzWivhvuCdPs43qQQLq3ytnSFSUGXdgD9pqkzpLQM6z/wW+HFtWvaAVdHd9gjojgA8Bn6nhxMtiTTO92vSNcniKsugKJvs0sCqLYh5rAiZgAiZgAibQGgJ2wLWGo2cxARMwARPoXQKKjv0BoNKS1URlLD8L/Mgftj13EbweuDBi1b+BscBgz1lqg0ygdwl8Bfh4xDz13FHGgcUETCD/BM4A3h5TU+9kR+ZfdWuYcwLrhUw3ZVtWJE32m74L5BxuZT/R8wD1F76vAWbK9P4e8LY6x6rc5RuAyxuY34eYgAmYgAmYgAk0ScAOuCYB+nATMAETMIGeJ7AVcBbwspilcsacDRwP3NbzFPrTwB8D74yYfhrwrv5EYatNoLAE9gF+E9F+IbBzYa2x4ibQfwQuAV4TM/voKtlL/UfGFjdLQD19lQX3bkCZaCpNqd7QtWQi8K3QI67ZtePHKzhEwSKNlLF/I6AS6fXkmOA4dC+4Vp85z2cCJmACJmACCQTsgPMlYgImYAImYAL1Cah02cWhxMzt4QNd/31+iFT1h2xvXkF6R1LvqGh/kL1jGXG9abmtMoHeIqC/4RUxk7SJurS3zLQ1JtCzBMYBlwKTYhYq4+dnPWu1DesUgc2AU8I1Judarfd6XX/fAV6XUTFdo+oTdxxwQMKxnwRULnJNxjV2CuXRd6lznIIGVa4y3hc141IebgImYAImYAImkJWAHXBZiXm8CZiACZhAngmoDMt/A9OBXWN9f6T3vwD1d/hzaHi+GFidZ4OsW9cIqAfInMjqdwFbdk0bL2wCJtAMgb8A/xWZQFkO0b/vZub2sSZgAu0n8ELgj1X6bSkz7v/av7xX6HECer/T90CtEpB6fpwE1HNwVUOk0pDqvaaqGZOB04HdE1g24oRL44C7ElAP1Jt6/FzaPBMwARMwARPIHQE74HJ3SqyQCZiACZhAAwQUHa3eCf8DqJxMWlH/NmWy/Ry4rMGyL2nX8rhiEVCk8JsiKisq+iPFMsHamoAJBAIqMfaJCA1tpEb7/hiUCZhA/gnsC/w6pqYcJq8Ers+/+tawgAS0X3ZgyGBTSfq0IofbF0LG3KrIQbpWfwLUm0vHvheYXScbL67H80NZ/B3qKKgARAWX+W8l7Vn0OBMwARMwARNoEQE74FoE0tOYgAmYgAl0hcAAoL4H+shV9Gcz4tIszdDrrWM3BOScjYp6AP61t8y0NSbQNwSUFa1gi4osAp7XN9bbUBPoHQIKtjo5Zs4/gxPu0d4x05bkgMDQ4Ag7oUrmZT319P54VMiyHowN1P6bMrB1DUdLnMfnU8l7BX2dm8IJpzkVgKjSlfXEDrgcXFRWwQRMwARMoD8J2AHXn+fdVpuACZhALxAYBfxvaFhe7yM2ra360FWWk8UEjgj9QCokvFnva8IEik1gTCgBFrViC+DuYptl7U2gLwkcDxwTs1yZcfv3JQ0b3Q4C+sb4eOjblmV+ZZd9GLiojuNM5fJVmlI9DOuJnHDvC72H6/WbTpNVp3UuAd4CLM9ikMeagAmYgAmYgAk0T8AOuOYZegYTMAETMIHOE1BUqpxvKivWCrkReDNwTWQyPSP3AK6tkg3VijU9R34J/BbYM6LeccDn8quuNTMBE0hBQGWGlclaEW1EqsSXxQRMoHgEfgy8M6a2sorksLCYQDMEhoV3vqMzTvJ34AOhx3TSoXIWn5c0KHx/1Mum0zPtByl7050Yvp2eSLGuh5iACZiACZiACbSQgB1wLYTpqUzABEzABDpCIG35lizKnAEcGesBt3XoDXdL+GB1xGgWosUdq/N+a0z9qcDi4ppkzU3ABIAvAZ+MkPBmvS8LEyg2AWUZvS5mwmeALxbbLGufAwLq0SbH1j4pdVGJYznflLWWRiYB84CdUwxWTzj1jTsVWBLGSz/1iVNJ1rRVQA4H5Li2mIAJmIAJmIAJdJiAHXAdBu7lTMAETMAEmiagRuNzgMlNz/T0BG8FzozMNySUnlHfB4miRlWKZmUL1/RU+STwMeCrEdX+Arw8n6paKxMwgQwE9gYWRMbLqS7nusUETKCYBDYCLq3yd3wYoMAqiwk0Q0DfGacDuydM8sMQ3BHvHVzvMPWtnpsyc60ZGyrHKjtPvefiAWatmNtzmIAJmIAJmIAJJBCwA86XiAmYgAmYQJEIjAiRzSo/mSTqw6BI1HHAC+sMrvZRWs3JJwfcN4G1SQv794UmcDnw4ogFamz/7UJbZOVNwAREYD3g0RiKLYG7jMcETKCwBPS+9kdgbMwCZcapnLTFBJohkNRfTYF6+skaoNdpB5z60n23Tl+6Zhj5WBMwARMwARMwgQQCdsD5EjEBEzABEygSgZcAvwTG11Ba0afqC6dSLcsiY4YDu4aPz6hzRUP0QSrn2qowvpaTT8489Yn7R5GAWddMBHYBroodsQVwd6ZZPNgETCCvBP4cy2g9BDgrr8paLxMwgVQE4tmtOuh+QM4Tl49OhdCDahCoVfZeZSE/BaiU8ZoG6O0G/LrO90wDU9Y8RL3mVKryvlZO6rlMwARMwARMwATSE7ADLj0rjzQBEzABE+guAZWFPBY4poYal4UPzEU1fl/LeRePkt4jlLis5uSLO+u6S8Srt5rAF4BPRya9AJje6kU8nwmYQNcIKFPh6Mjqp4Q+Ol1TyAubgAm0hID6W6kUYFSuBvROt6IlK3iSfiUwNPSCVoCfRAF5Kld+DjDYIJT9ATnG2i2q8qGSrJXecWnW0x6hKoc8DKgPtsUETMAETMAETKBJAnbANQnQh5uACZiACXSMgBqOK1PhZVVWTMpO0/NOjpXPx469BHgbcE/49/WB74V/q2bYjSEL7pqOWe2FOklAZUt3jCz4ztD/o5M6eC0TMIH2EdgLkGO9ItqUnNK+5TyzCZhABwkoSOu42Hrq+7hPB3XwUr1JQNUxPgLMAj4AqD9wuUFT9U2ia1U/1eTaUHlBz6tmRO+0R4Q+iWnnGQDeBHwtVIRw5lxach5nAiZgAiZgAnUI2AHny8METMAETKAoBOpFi8qx9rk6/dmUzfZTYM+YsfHjDgJOBZ5TB8p7AWVNWHqLgKLk1UemIur1p54y8Z5RvWW1rTGB/iIwukqvnucCd/YXhp6xdmLYFFcQjZypKj19G/AIsLpnrLQhWQgoC07ZcFHRe50cCRYTaIbAKGAMsLyZScI3xg+AQ2vMo8zNdwCvCU66et8ktVRRVZAPAv/MoKsy/fSNo0zxyprzgaNcvjIDRQ81ARMwARMwgSoE7IDzZWECJmACJlAEArUy2KS7+jCo/4c+NmvJa4GLY7/Uht0bgMsj/z4J+A6gspS15MRQiuaJIoCzjqkJKPPxyMjoOcDBqY/2QBMwgaIQ+BPwioiy2gT9eVGUt57PIKAN8W/VcK4oM15Z6zcANwELw8a5/l3vDY30bTL+YhBQ1pveC6OibKPji6G+texxAjsBcwH1Ha4lekYpy06lIBVguG9KJrq36TvlGxkdheuFnnbqaxcXzade2StT6uBhJmACJmACJmACMQJ2wPmSMAETMAETKAKBeptsihRVSRiVWqkmwwH1bfif2C/PBd4FPBT798mh7ODuNea7CDgEeKAI4KxjagL3AptFRqsEzy9SH+2BJmACRSEQ7/WojBmV6bIUk4Ce7d9sQHW9M8gZp3cIZc3pv5cCehYog67R3k4NqOJDWkxA2evKaH9+bF5lxv24xWt5OhPISiBN/zc54CqBhcpMe2UIElNWXLWMuAeBn4UKHddlLI+5UfhOencdQz4ZnHoOXMh6tj3eBEzABEzABAA74HwZmIAJmIAJFIHAxsCZwOurKJvkgNsGmA3EHWrq5aDI+WpyQPiQrfaRawdcEa6YbDruB/wqcog2MnTNWUzABHqPgDKcdR+viBwvyn62FJPAy0Nfv0bKtNWz+F/BIXcVcCtwc3DY6fmwIuMGdzHJFlvrqcEJF3+WKzPuwmKbZu0LTCCp/1vFtLeG7564qQpIVAadnMwVuS/cnxopu6v+2iqHmdQnUZl1Kk+p76lGe98V+LRZdRMwARMwARNojoAdcM3x89EmYAImYAKdIVDPAacSU28GrqmhirLV4uXF1CtmBrCoxjHjgLOq9IzTcDvgOnPOO7mK+gNGe3Gox582GiwmYAK9R2Ak8HjMrK2Dc6X3rO19i7SBrOf1yzpsqhx0yqBTjyU559RHUI66h907tMNnovZycWe7RqrqgbKJrs2NllaknwhsAPwofLfUs1s9qVWmsp2yW3C+1ar4EV9b97u3x/olt1M/z20CJmACJmACPUPADrieOZU2xARMwAR6msCGISOtVoRmrbJC6mnw/dDMPArojFDKpVY/g3olL+2A661LbUTYMNWmfEX2BH7XW2baGhMwgQgBlafbI/LfbwvPGEMqHoF6z+tuWvO3UNpSjh4F/SwLveiUPRd3AHdTz15f+zDgtJiR6geov/94CfJeZ2H7uk9AZVHPBnZIUCVagrLVWmsPUBVFvh2y6bLMbydcFloeawImYAImYAKBgB1wvhRMwARMwASKQCBpg+33IYPp7pgxKkE0H1Bft6jUKu1SGaNSVirJEs2KqvxOPRY+AKgci6X4BHQt6JxWRBkM2xbfLFtgAiZQh8Dngc9Efq+MhHr9bwwz3wQa7QPXLav0/qDSlsqc02b8+d1SpE/W1d+6/uajomCqvfrEfpuZHwLVqnLEtUuq7NGMNQOAsuu+B6j3WyPyd0CObQUWWEzABEzABEzABFIQsAMuBSQPMQETMAETyAWBo4ET6mhyIvBxIJrVVm1TTh+OB4dSUbWmq1fS6nOAftwDIReXRdNKnAfsH5nlq8Anmp7VE5iACeSZwGuBiyMK3tBAJkCe7es33drVB64THB3U0wnKcDLwnthSPwZUQcFiAp0gMBz4MqBvk3ryB0COuqUtVkoVHz4Ugk+a7Zmpd2f9Pan/nMUETMAETMAETCCBgB1wvkRMwARMwASKQiC+YVpNb21kyQl3L6CyldpcOTA28FvAJ4F6zcrfCJxTA8wBwK+KAs161iWwaZXNgxcD/zA3EzCBniagjUiVAYx+C20TSgb2tOE9aly3+sC1AudfgLe4B2ErUCbO8Wtg39io44FjE4/0ABNonsAE4ExgWsJUysiWo+yx5pf8zwxyuH0qfP+0atpqgY+tmtvzmIAJmIAJmEBPEbADrqdOp40xARMwgZ4mMB74KaD+XPVE/QlUWuU64IeAjovK64Df1plg89AgvVq/uauBWcD1PU26f4xTKVH1CKyISoK9sH/Mt6Um0NcElGXwygiBt4dnTF9DKajxKlOtMoP/BezSRGm1bpmf9F7SLb16bV05IdT/Mf6cVybPqb1mrO3JHYG0mbofARQs2CrRd42qO1Qrq9/sGqpMop9aPbWbnd/Hm4AJmIAJmEBPELADridOo40wARMwgb4goGfWB0PT8EYNvgR4G3BPjQnUD0HlYWr1AvpuyLBb1agCPi5XBOIb8J9OKHOaK+WtjAmYQFMElPlyTGQGl6NrCmeuDh4KyNmyHqDMxk2AHYGNg/NlB0BZc3mRVm+458WuPOoxKTjhlAEfFWXGuRdfHs9Y7+iUplel+kPuDVzWIrN1r1OgmZz8WeRc4C7gqBQHqarIN4A1KcZ6iAmYgAmYgAn0JQE74PrytNtoEzABEygsgYmAyky+qkELvhBKDQ3GjldT8l3D7+LliSpD9VGscpa/a3BtH5YvAtqUUN+nqGiD9sZ8qWltTMAE2kRA2dTRbGj97eseYOl9Akkb4f8CFGjz0g6hcB+4DoEOy7wGUEBWVFaEjFhlwltMoNUERgPfSdFzsJUlaZURfFLICs5ij6qIKCBN30rKnHt/wsH6PnovMNv9sbNg9lgTMAETMIF+ImAHXD+dbdtqAiZgAr1B4KBQKqjRBuLaWNPGywMBh+bRRuzuCXjmh4bjD/UGxr63Qr0wvhihoLJUSX05+h6aAZhADxEYHvrAKQCjItsCt/aQjTalOoGknrLaTD4lHKrrRO8JypjaDFAfpy0BZVJtAbQim66Vm+4+5+kIqBrCT2JDlwB7APenm8KjTCA1gbR9KtP0qU5aVHt8ewXnW5ZMXznSFKgoR2Gl0ofufV8B3pewqMr/q4yz3qUtJmACJmACJmACMQJ2wPmSMAETMAETKBoBlZb631AqslO666P0zcDFnVrQ67SdgByxL4isciTwg7av6gVMwATyROD3Mcf7O6psyudJX+vSGgJJm+FyvilL7vGUy+mben1gJLA9oGyX5wPqJZs2Y9994FLCbuGweCCOplaAlhy0FhNoJYEkp39lrbcCZzaxsL6R5AiTIy9LoOKDgErhau14KUkFHuieeECCXn8HDgPkyLaYgAmYgAmYgAlECNgB58vBBEzABEygiATU1yVNWZRW2ab+CR/PsBnXqnU9T3sIvAi4Ija1NhiWtWc5z2oCJpBTAp8DPhvR7TTgXTnV1Wq1joA2phVwcWiNKdUf9BBgaYNLjgvvDB/NcLz7wGWA1cKhug7iJfbOCI6EFi7jqfqYgPbcVNLx8wkM5LiaASxqkNWocN85LuPxyl5ThtuFdUpITgZOT1Et5IcheGFlRh083ARMwARMwAR6moAdcD19em2cCZiACfQ0ATnhFL2sn3aKGqErIvW2di7iuTtKQOV05FCtyK9SRPZ2VEEvZgIm0BEC8V5QN4WSgh1Z3It0lUC9PnDKet8b0PM/i+jbWhlvXwZenOXA0N/2A4DWtnSWwC+rvAOoRPVnOquGV+tRAhsAPwqVNOqZ2EwvyI2Cgy+pX1t8fWWt6b5zZQr2rwwZ4kllLT8JfKNKJl2KJTzEBEzABEzABHqTgB1wvXlebZUJmIAJ9AsBlVqZCZwAJH0QNsLkeuAI4NJGDvYxuSVwC7BNRDtlQfw8t9paMRMwgXYRGBYym4dEFtgO0D3C0tsEkkrCRfvApSGhrDptPB+VsfSb5lZ5608AV6VZyGNaTkAlQ9W7StnxUZEz46SWr+YJ+42AMmJVwvHABMMbzYKdGEpOKnsui5wfnG/KgEsj2js8GDg54R53Twhc/L80k3qMCZiACZiACfQDATvg+uEs20YTMAET6H0CWwMqJfa2Fpp6dSjJ8tcWzumpuk8gnvHyBKDo5NXdV80amIAJdIGANgmjfbrUw0Yl6Cy9TaBVfeD0Pb0b8G3g5RmRKdvteyFjzplvGeG1ePgOwQk3Pjav+l4pS95iAs0Q2An4cZ17hJxW+6XMRIvqMTU497Lee5Rtp37ayzMapcBHBRokldOUc+9w4N6M83u4CZiACZiACfQkATvgevK02igTMAET6EsCeqZNAj4WyrxkaT4eBzY7RKPf2Zck0xutDccPpx+ei5GK3H1PRBNtQrTScZsLI62ECZhAagLql3NsZLT7P6VGV+iBregDp1LY6p2kPoJZ3zmUYa8N8AuAwUKT7B3lpwG/j5mjXlZ7AP/sHTNtSZcI1Oujpv5rqsZwf0rd9M2jkpB6p5VzL4t8LQQtNtqnbfNQUnOfhEXlgJPT0WICJmACJmACfU/ADri+vwQMwARMwAR6ksCmoTSlerftnsHCP4WoTm3ArMlwXL8NHRuasb8BKNq7xAOAemVUZH/g1/12Am2vCZjAfwgo+y1aKkvlJ1WG0tL7BJrpA/eC8L6wbwOYHOTTALQOHXJIlZLUNwQn3H0d0sHL9C6BWn3UjgHUd7CcwvQB4E2AHGmNlN8/LwSiNXM9vxE4J0HXc4F3AQ+lsMlDTMAETMAETKCnCRRt06ynT4aNMwETMAETQKV/vgNcBvwCuCvlx2gtdHrObQZoo+ylob/HxuH/q+fBjYA2VrSefpTx5kj0+heiyn3qo1pMJdq8/kNBrt34hoE2HxTJazEBE+hfAur/9jigfnAVUTm6m/oXSd9Y3kgfuBGhtNrxsWCONNAeDNlyPwJWpTnAY7pCQP34vhxbWU56lbC2mEAzBKr1UVP5WfWH+12KiVUCUv0p1fs6a9ZtdPoTgY8DjWbBTQDOBJQ1WksaLauZAoOHmIAJmIAJmECxCNgBV6zzZW1NwARMoNcJKBtJkZkV0cfoacBvgBW9bnwB7JPTTdmByoCrSJEccMo6OCii+/eBowrA3SqagAm0l8Alsc11Re3r2WPpbQJZ+8BtC3w9bJZnJaMgH5VsvrLJwKKs63p8YwS+W+X9wCWrG2Ppo55JQE40lZ+tOHkVxKbMy6UJoFTy9lPhpxVM1cvtGw1W/BgFfCtW0r2aTnrnntsKZT2HCZiACZiACRSZgB1wRT571t0ETMAEeouAosq/CnywilmKDlXW1enA30O2Qm9Zn39r3hE+tqPON2ldFAfcGOBhQNkuFVEpoEvzj94amoAJtJmAenh9LrLGTwDd8yy9TSBtHziVLn5LcL5FSxinpSOn3ZcAZcBZikNAJfaUOR8VOU2OLo4J1jSnBPTN85GQySZHlpxhq+voqvuOrr13t9AefVu9HzirgeofaR1wslH2WUzABEzABEygrwnYAdfXp9/Gm4AJmECuCGwDKEMpqWebSkeqPKWyExY38NGYK6MLosxxwLE1dC2KA+6wWEaLSo9mbVxfkNNlNU3ABDISUBktZfdW5FZA2U6W3ieQ1AdOG9TTgYMbQHE98JnwzuLy1g0A7PIhcpL8scp7qTLnlUFvMYFmCCijTYGHFwG/qjORMnV/AOzTzGI1jpUTTiUt9f2Vpv9cZZqk4IXKOAW3fL4NentKEzABEzABEygUATvgCnW6rKwJmIAJ9DQBlfxSX5Qsci3w4xb1i8uybr+MVbabIlfrZYKob8UvCwBkAbB3RE81u9fGqMUETMAEBkJm9fAIih1Dn1DT6W0CSX3gGrVeWfsfBW5pdAIflwsCcsTLCbdFTBtlxukcW0ygGQJ6z1ZlBmXZVpPdgvMtKTgxfuwPgW+HDLsDEhRUYOPbw3We1papwHxgcsIBzoBLS9TjTMAETMAEepqAHXA9fXptnAmYgAkUhoCiQBVN3EzJL/WJU0NwOVrcL675U69NAWWEqO9bPVHZNmXI5VkmAnfFFNwFuCbPSls3EzCBjhL4LbBnZMXDQ4BHR5XwYh0nkNQHLqtCyijRc/FEl8vOii634/+7SrnqJ4A9gCtyq7UVKzIB7dO9PjjRslZr0Du5MuseDw4yle9PcuBlccIpM1RBbOpjlyTuAZdEyL83ARMwARPoCwJ2wPXFabaRJmACJpB7As8HzgZ2aIGm7hfXPEQ53RTZvXWKqYrggPtwrAeFNsxeksI2DzEBE+gfAscAx0fM/WnICugfAv1padpSamno6Nmi581fM5ZzSzO3x3SXgBwJKtMXlZuDE25pd1Xz6j1GQBnZut6+B2TpOanvH5XUVQ/TNREm6nesf1OwQT2RE+59wIV17l9DQ8nKEwDdO+vJPcB+wJU9dn5sjgmYgAmYgAlkJmAHXGZkPsAETMAETKDFBPQs0gfjN1o8r6bTx+TPgTnuF5ea7hsARcsqAy6NFMEBdxnwsogxHwe+lsY4jzEBE+gbAtqk/EPE2tsA9Sa19D6Ben3g0lqvvrSfBu5Ne4DHFY6ASorG3x1UnlI9JC19SmDpr48YPWG/Ux9rkfnKLvtQKJGe5OCKLqnvHZV7VPBcvJebvrP2Ak5K4YSTE0+BKBq7MmbTOEDvz/o7SCNy5B0K3J9msMeYgAmYgAmYQC8TsAOul8+ubTMBEzCBYhDQs2gS8G5APTWSIjQbtUr94k4NmXb3OTq9KsZ4plga1nl3wE0BFsUMUWafNissJmACJlAhoGeRSnZpA7QiKv11gxH1PIEZwLwGrXwwbEifBaxqcA4fVhwC6ourd6Wo6NwfUhwTrGkrCNy4YO8Rq3mOAvyGTJ0+b/9WzAkoCE7Z11mcb1eHzDVl3tYSPd8OBk5OObfekVXSv/KurJ5v+2TMyFOJSv29xB2CLULlaUzABEzABEygOATsgCvOubKmJmACJtAPBEaFPgWHAQem/EhshIv7xT2b2hlVyq3pw1uRq2oCX0vOCxsGjZyHThxzbKxH3SXAazuxsNcwARMoHIGLY/cHBYb8qHBWWOG0BORsfQvw9Ywby5X5db18Argq7YIe1xME5KyV0zYqyoxTdpClDwgsueCgrcuDa+dQKq3rrVamfOrU6fPf0wLTVX5S9yT1kEzjhNM9SBlz16VYW+Uj5RT7coqxzQ5R5Ym3Asokt5iACZiACZhA3xOwA67vLwEDMAETMIHcElgf2Bd4J/CaNmlZ6Rf3Q+ByYHWb1sn7tCo3qb5v+lCOfyx/H/hAHQPyXn5pIaDI3YocAeh8W0zABEwgTuAzwOcj//gz4G3G1JMEtgS+ErJCshqodwf1Z9JGtv6/pb8IyJGhd59oaWsRUGbcd/oLRf9Zu+SCGf9VHizNocRzo9aXShw3ee95qgrRrKR1lOn5JKdvlrK36wGfCj/N6lnreN0T3xt6Jjr7rV2UPa8JmIAJmEChCNgBV6jTZWVNwARMoC8J6Fm1RShP+S5g5zZRUJlClWdRqUrLUwTkBF0WK8l2DvCmCKA8O+D+C/hL7GRuCDzsE2wCJmACVQjsETbWK79SFrBK1lp6h4AyTPYOfWdVYjSrXB+ySC4ABrMe7PE9Q0Dl0vX+Ey+b/mZA70mWHiSw8PyZbxooMRsYVs28Uqn8nsl7z1e5+2ZFjrKvAu+vMZECANRzspEAA09ntwAAIABJREFUgKS5m9VdgXtyDKqks8UETMAETMAETACwA86XgQmYgAmYQJEIKCp0MqASla3uF6dIUmV6NfIxWySGWXRVqRqV5qqIsuO2AaLlKvPsgPsm8D8R/c+uUjYqCw+PNQET6H0C2jQcGTFTPUrldLEUn8BGwNGhZ1sj1mjjXSUn72zkYB/TcwSUAXepeoBFLHsSkCP/bz1nbZ8btGjBjCNLlOT4qisl2H/y9Hm/ThqX4vebAacAB0TG6hvlCyHTspmekypvqQzg96XQI8sQVZj4JKDemBYTMAETMAETMIFAwA44XwomYAImYAJFJaB+cdMAlRRUico0vRLq2Xo48OOiwmiT3uopEc0QULTtCYBKVv4B2CVEgOs85FG0SarsyYrMAtS7xWICJmACtQhcBLwu8kuXrS3+taJvXmVEfxt4cQPmaDP5s6EfYDOb3g0s7UNyTmAmMDemo4KV5ISzozbnJy+teksWzPxi+anSjWr4VjWMvbKxVoaVA+WBaZP2mfOPtPPXGaegw9NDf2zdhz4CnAmsacHc+m76InBUC+bSFHa+tQikpzEBEzABE+g9AnbA9d45tUUmYAIm0I8ENgUODR+R8XJAaXhcDcg54yyHp2mpzKQyxqIizsvDP8gJp02mDXKaUb8XoBJhFVHUsHR1P4o0fxEeYwL9S0CBBsowqIg2O9/avzgKb7nKrSnLQw60RgJ1Lgu9va7086Pw10K7DFCmvTLuo/Jn4JUuU9ou5J2bd8mCmaeVn6q8sa58VP2XyP+MuGnI2vK0nfabf3cLNJUT7sRQkvLCRBWyLahgRpWLPC7bYc8Yrfdr9T5UT8yVTczjQ03ABEzABEygZwnYAdezp9aGmYAJmEBfEtCH5L7AxzJGuX83fIA6sv3py0bOKzmxKqLIVmWCROUFIRNOzri8ibIZ3xlRSv+tLEeLCZiACdQj8ArgT5EBymJ5rpEVlsDLQzBGI843lWD+ksupFfbcd1JxXSsq2x0VZcYd1EklvFbrCPzr3DeMHTly+Oxy+RnvwrVT4LS0vHPqMqn/LZf/NO+KqdOOO+64VvSKHA6sbp11z5hJ5f1nAMfGql6kWc49MdNQ8hgTMAETMIG+J2AHXN9fAgZgAiZgAj1JQBHvKtMiR1yaTTdle/2iJ0k0ZtSugKL9o/IS4Ioq070j9IRrbKX2HKXtj4dj517ORJWWs5iACZhAEgFF8Y+ODJoCLEk6yL/PJQFlxZ8FqF9XWtGm8mfCe0ErNs/TrutxxSagHoFxh5sy4+KOuWJb2QfaX/ubWZOHDinL+aZS609LuUypVEpfSqHMvCn7zFOFjSLIOODdIdguqZrI7SHrTcFtK4pgnHU0ARMwARMwgW4SsAOum/S9tgmYgAmYQDsJKKJTmx4qiVKRvwHnhLJAypSTqJfZIcDSdipTsLlPAt4b0fkS4LUFskGbHXMi+jqDpUAnz6qaQA4IxDOAdT88JQd6WYXsBJQZ/y3gPSkPPRf4KHBLyvEeZgIVAtpb+SPw3zEkeheNl6g0tZwSuG7BjFcPUtI7pBxS2aRKf7hyufydqfvM/3C2ibo6Wtl2qnCh/s7qnVkJRlEPur+En2vbmJHXVeO9uAmYgAmYgAm0g4AdcO2g6jlNwARMwATyQmAi8DPgVRGF1ET9a8B44I3ACOAbwNq8KN1lPTYClgFDInrIoTWvy3plWV6965TVWBFHoGeh57Em8BQBlZZ9Qw4zXDtxfo4GTogspAwqBWpYikmgWo+uuCXqY/S50Gvp8ZyYqWx+bX5Xeq/mRC2rUYfAFsClwDaxMUV7j+rLk3zdglmHDFL+eS3jq/jX0nEa4BNT9pr31XSDPcoETMAETMAETKDXCNgB12tn1PaYgAmYgAlECeg5p403OdgqcjWgjRCVmLI8m4CasX8l8s83ATsUCNSGVfr1KIJX2Y8WEzCB9AQU/f574LA+dMKpb9ifI6juArZMj84jc0YgqQ+cyisrQ+WvoXtTt9SXw02ZJ68GXhOy9RU0pD50luIQ2D044ZRJVBGVMt0DuKw4ZvSXpovPn/ExSqX6TrJSSb3d6oKp6aQbKL9tyl7zFRRoMQETMAETMAET6DMCdsD12Qm3uSZgAiaQAwJyhqjZt3pl/AtY02adtOGhkkBRORxQ3wLLswncCGwf+edPAEWK2j0iVipuIbCzT7QJmEBmAscBx4ajlEWscr39JI8CcohUZCqwuJ8A9JCt9frAnQZ8Gri3C/ZWc7jF1dCG/QcAZehZikNAWfjKxo/KHcGpeltxzOgPTRefP/OblNYF7DUn2l2r558b4LVT9pqnsu4WEzABEzABEzCBPiJgB1wfnWybagImYAI5IKCyhtrQPSbooiw0lXrRjxp61w8rbcyASaF8YtQJ8yPgQ8BjjU3Zs0fNBOZGrFNZzk2rZJTlGcBvgT0jCup6Oz7PCls3E8gpgV8CBwTdHg6lfK/Kqa7tUGsBsHdk4vcBJ7djIc/ZdgLV+sCpn5F6vam86Kq2a/DUAmkcbnFVrgQOApSNbikWgQ8C34mprCzLVwJPFsuU3tV28YKZCgjU31gqGRgYyuBg9djBJP8bcH95YMi0qXvNXpRqMQ8yARMwARMwARPoCQJ2wPXEabQRJmACJlAYAhOAM0Nj77jSfwJ+CFwUepC1yqiXAhcDz4lMqEwO9fNZ2qpFemSeuPNKm83adC6KbA3cGlN2CrCkKAZYTxPIEQFlaShzqCL95oT7ZKz0nzZp35Kj82NVshGI9oHTO4Gyu9vtUN4AeF6spGQ2rZ8a/TpAz2dL8QiopLdKe0dFmXGqBGHpIoHFF75xPINDdV+XQzSVbLrNNJbffhnlwab8p9eWB8rTpu41X0EAFhMwARMwARMwgT4gYAdcH5xkm2gCJmACOSKwP3Begj4qs/Q74NRQ8uzxJvWvtua1gLK9rmty7l46/MXA5TGDdgP+WSAjPxYrl6leK68okP5W1QTyQmAs8FAVZeSwUDlKOeN6XV4W69d0N7BFrxvdw/apD9wvAGXAf7lNJR1b5XCLnwb3gSv2hakqDwr6iooy49R30NIFAosvnLUrg2U533ZMs/yQoSOZsNN+DB85llv/dQaDtRxwpQEYHITEXbbyxVOmz399mrU9xgRMwARMwARMoPgEEl8Nim+iLTABEzABE8gJgRHBOaKSPGlF0aHqf6KsuUb6xdVbU44ZOWgsTxGQw/PdERjKRNyrYHDkQJQjsSLa3IqXfyqYSVbXBLpCYBrw+xor95MTTgEhYyIclM3k0mFduSSbXlQZ+NuF5/5g07M9NUG7HG5x9dwHrkUnrIvT6H6q+2pUFDT09S7q1JdLL75wxj4MluR8i1bGqMlixOhNmLjTfoxYbxxrVq/kln+dxtona8UGlhg+aiyrH68Wv/KsJX4yZfq8d/TlSWjOaJ03fa/o2/C+5qby0SZgAiZgAibQGQJ2wHWGs1cxARMwAROAbQB98O7eIAxlrSmKWKV7VBotzQaaIt71gRYto1ZZ3g64p0/EuCplP98MnNPguerGYbtUKSc20WVGu3EqvGYPEDgu9OusZYrK+CoTrtflfGB6xMj3Ayf1utG2ryaBTjnc4gr8JZQ/Va9cSzEJjAcuBbaPqa+ytno3tnSAwOLzZx1Oqaxy96lkvbFbMXGn/RkyTG0kYXDtGm68/AcMrq3eNrJUKrHV8w7mziW/YO2aJxLXKJfLX566z/yjEwd6QIWA3uu/FUq4nhjKu640HhMwARMwARPIOwE74PJ+hqyfCZiACfQOgXeF0k+tsEj94rRh8RvgLqBcZdKpwCmAnHBxcQnKZxJReasvRv7pemBSK05UB+f4AvDpyHoLgH06uL6XMoFeIvBL4IAEg84ADuslo6vYoj5hKldYkTnAwT1us817mkC3HG7VzoH7wBX/ynxRcMI95c15WtSDTM45SxsJLF4w8xjg+LRLbDBuKhN2euZr5No1j3PTFacwuHZ19WlKJbbZ5e2sXfMYdyycl2qpcpkPTd1n3ndTDe7vQfouUVUL3QsrYidcf18Ttt4ETMAECkPADrjCnCoragImYAKFJrAe8H2gHaVW/g4oS0FOuSWhR48yFuTwq5b5JpDK3lA/jqWFpto65W8Fto5M91HgG62bviMz3QDsEFlJjgE5CCwmYALZCSjLuNb9Mzpbr/cx+i9A2UcV0TNDEfiW3iQQdbhp573RjP120PlIyPxox9yes3ME3gCcG1tO/SXlhLu5c2r010qLF8w6EcrvS2v1xlu8hE23jlcMhfLgIDf8/fsMrq2V3VZimxe8lZFjxvPIskUsvUGfJ8lSHizNnLrv3PnJI/tyhPYs1ZP1B4CqXcTlk+GbZU1f0rHRJmACJmAChSBgB1whTpOVNAETMIHCE1C9/oOAQ4H/zoE1yoz7H6BWE4ccqNgxFZTNcVZkNYX1qiTlio5p0PxCewB/jEyjj/CxgMvSNM/WM/QfAf3tpGpgE9D0urNb98Jor6CdgYX9d1n0pMV5drjFgbsPXO9cgh8IQWlRi9TDVk645LqFvcOh7Zbc+vt3jHzssZVzSqVSUkb3f3TZbNtXs9EEJSs+WwYHn+Tmf5zCmtWPVf19aWAI2+zytnX94iQP3PV3lt0WfT2tafKaAZg2afo896Z+JiLtVx4IfLNOUJB6tb43VEapVhGl7deZFzABEzABEzCBJAJ2wCUR8u9NwARMwARaSWAA2AlQf7F6GWqtXLPaXG8NveHavU4R5v+/WC8nRZgeWQTFIzoqu1IbWhVReVL1VbGYgAlkJ6Cw/99nPKyXnXAqdRytQ6Z7jcpeWYpHYCignfXXhnOalwy3f4UgkhfXKJst0u4DV7zrrZ7GJwDx3l/KjHtjb5nZPWuuu2jGNoNrSnMo8ZK0WkzcaT/WHze55vDBtWu5/dqf8cSjy6qOKZUG2GLKGxmz4bb/+f19t/wfDy79R7IKJe4cOmzotB33POuW5MF9MUL3aznW9LcSDYKpZrz6Y749FozXF5BspAmYgAmYQDEI2AFXjPNkLU3ABEygFwnow0qbX8rA0s9GHTJS0aVywKnEWr9LvLyaeLwAuLpgYO4DNo3orA2seImngplkdU2gawSOA46ts/pNwLAq0egvBK7qmtbtW/jjwFci088NGd3tW9Ezt4uAem99C3hPuxZIOa8cbhcCFwP6/4+E45SZr0yPWuI+cCkBF2TYT4C3xXRVQNFRBdE/t2ouXDDz5QNP9YreMo2Sw0aMYcKO+zF6g4Th5UFuvfqnNR1wWmvLqW9izIbbPWPZu6//FSuWX5esSonLn7NBedqWL5vf7xU6dK/Ws1fvI2lFLQkUIHNl2gM8zgRMwARMwAQ6RcAOuE6R9jomYAImYAL1CKwPKOvi3cC+bUb1YUDNzl2mBE4DlLlSETWraDf/Vp/e/YHzIpM+AGzS6kU8nwn0EQH1TlQkeUUUWR7tByeHwa6hzKsc9rp363/VR1J9PnvNCfdS4K8RHvcC4/voeug1U5OcXO2wt5bDLb6WMvPklKsl7gPXjrPT3Tl/B7w6poJ6WkWd/t3VsGCrL1ow480lSnK+KdAvUUaO2ZyJO+3L8FHJcYAqQXnb1T9n1crlNeYtscWUA3nORts/8/flMrcvnM1jj9yVqA+l8nlT9p6vXoH9KjoRXw7fhFkZyAmn7xr1BLeYgAmYgAmYQG4I2AGXm1NhRUzABEzABAIBZTLNDFlqrS4PpawoRb7X+nLup5OwOXBPzGB98EedWUXgob44ymisyMnA+4qguHU0gZwSkANtl6CbsmHVfyVeEuu5wJ051b8daj0MqF9YRcTnmnYs5DnbTuDlwAUpSpq1QpH5wAcBOW3TiBzd6sn6shqD3QcuDcVijdE776WhPHtUc/VM/nmxTOm+tosWzDqqRFlBdqlkzEbbscWk/SkNKKk7hZTL3HbtmTy+YmnNwVtMOoDnbKJq+8+UNav+ze0L57D68VQtVk+eMn1eP77L6h6oLGW9dzQq+o7Rt56qY1hMwARMwARMIBcE7IDLxWmwEiZgAiZgAlUItLpfnKMinwn5GOD4yD8tBqYW7EocEUp36X8r8hpAfe0sJmACjRGoZAf/EZBTXs6nPwGviEz3TuD0xqYv5FG/AvaLaK4ScSoVZykegSQnVystkgN7FnB9yknV50h9WOV8qSbuA5cSZMGGKaNY99sxMb2VGZe1H2fBTG+duksumHlCufysvno1Fxi7+S6M3/71mRW47aqf8fij8fi1p6eZOOkA1q/igNOIJx69l9uvmY0y6ZKkRPnYydPnR9/Tkw4p+u/1dyDnqYIkmhX1aVUJy5XNTuTjTcAETMAETKAVBOyAawVFz2ECJmACJtBuApV+ce8CDmigX5z7Ajz7DN0R642hslzfbveJbPH82qT8aWROZek8s/FGixf0dCbQ4wRUTlIbvupNpHKSFVFPuGgvljNjmac9joWPAl+LGKnMJmVqW4pHoBV94ColJf8QMurljK2VtZa1b1tSicys8xXvDPWnxnLwy9EfFWVOvhK4oT+RpLd6yQWzTi+Xy9FnVt2DN3nuyxj33GhMSfq17lg4l5UPqzJzdRm//esYu7mqMleXRx+8iTsX/yLVgiU4YvL0eT9MNbi4g7QnqetcFSyenTrYuF0q5foNYE3jU/hIEzABEzABE2gNATvgWsPRs5iACZiACXSOQKVfnGr8K9tJEeP1RA6az/RZubSksxF3XD0GqAxS0SJF41kp6pmiD26LCZhAYwTUI1M7h/GNTO1UKguuIirtpDK2/SIvARTI0a/299p5TnJyxe2NOtyuAKI15JKy1pRt/sUMfWfdB67Xrrb09rwXOCk2/MrgnCja+1l6q5sYec1v3rLhsCFrZpfLpE5lU9abst8alTsWzmPlw7fVPHzTbV7FxhNfXHf6h+65mntvviiVCqVyab/J+8z9TarBxRukaicHAd9rILgyydp/A58PJS3thEui5d+bgAmYgAm0lYAdcG3F68lNwARMoK8JqJTO3sDfAHUdr5Q1ayUU9eR5IaCsjRcBGwMbAjeFnhrqA6DI4Xas3Uo7Oj2XSh3tEVn0O4A23oskm1Xpq6NrQJtVFhMwgcYIjA0lJ6sd/UBsg+ylMadUYysW5yg5XcSnInJUqsSgpXgEkvrAVRxuFwP6/48kmHg0cEKNMVn7tiWVyMw6X/HOTn9rLIeBgsaiomAjVX+wRAgsWjBjSonSHGDnNGBKA0PX9Xsbs9H2aYbXHHPnorN59KF4W9Snh6dxwGn08jsu4/47Lkujy6OlwfK0yfvO77X3W5WPPyIEKCQFU0Y5Kf1QWfnqE57UJ09OODm2Z/tbMM2l5jEmYAImYALtImAHXLvIel4TMAETMAFlDPwSGA/8DjgNUATnCqPpKoF4JouUeR6wqKtaZV/8yBAxWzlSm6TqH2ExARNoD4G5sbKL2iRWZk+/iAI69o8Y+8HYPahfOPSCnXEnV1aHW5yBrgtdH9XEfeB64YrprA16X1aVh6goM+79nVUjv6tdf8FBr1lbHpTzbZM0Wg4bsQETJx/AqDHNJ27fc+OFPHzfNTWXzVLe8p6bLubhe69KNqFcvvGJNUOm7XrAnKXJgwsxQg63TzVQtUL30w8A6oepyh2npHBOy2H39tBnsRBwrKQJmIAJmEDvEbADrvfOqS0yARMwgTwQ0PPl06H0R1QfRSKeC5weMicez4OyfaaDeju9LWJzUSOr41l8+pD/Up+dS5trAp0k8G7g1MiC6hX36k4q0OW1/hf4ekSHs4EZXdbJyzdGQH3g3gTcCixMkeGWtMrzAV0PO9QYmLVvW1KJTPVLujRJKf++0ASUfalypFHRe3WtTMtCG5tF+cXnzziUUina/7fu4aPX34IJO+3HsBFZkqxqT3nvzb/loXvks68uG2/xEjbdWoU50on6wakvXJKU4I+Tp89LP3HShN37/bjQm03l8LOI0gXfEwsYVDWMNE44lZCWU3tJlgU91gRMwARMwARaRcAOuFaR9DwmYAImYAJRAsp608fxnnWwKCLx54AiWBcDg0bYdgJbVOmFt1/ITGz74i1cYEfg+th82vhM3sFooRKeygT6jMC2wM0xm9WTU4EV/SBq6nN5xNBlgDb/LCawE6AM0VqNpdwHztdIVgIqqS4n65TYgerPqUCqvpTFC2Z+HFC/31Sy/iY7MWGn/SmVWrftdc9NF/LwvbUz4DbeYnc23Vo+8nQyOPgkt18zmycevTfNAXOmTJ93cJqBOR2jd/XvAwpKyCLzAQUm3F3loMkhsFMlKeuJspTlwFMPW4sJmIAJmIAJdJRA695EOqq2FzMBEzABE8g5gdeETLe04abXAj8GftHGfnE5R9YR9Y4LfRMqi2kHofFO9B1RueoiigL/QuQ3fwBe1T11vLIJ9A0B3atVsrYibwz3+n4B8GDoM1qxVz1IU9QP6xc8fWtnkgMua982NalScNJuNYieCCgj84m+Jd4fhuv9TNn+6nccFWXGXdIfCJ62cvGCmd/K0q94o/G7sdl2+hxprSy//VLuv1PtravLhuN3ZfPt6sUfPvu41U88xO3XzmHNqhTxLCW+NWXveR9prVUdmU33sx+E3m1ZFtT9TkEMev7WEnk85ZhWeeF6ornkxF2ZRQGPNQETMAETMIFmCdgB1yxBH28CJmACJhAnMCSUnjy6QTTqE3cmsMD94hokWPswRY5OiPy6qD2MtOEddRyqH4Q+qi0mYALtJRDfANXfnf7++kXU1/SAiLEfAr7bL8bbzpoEXg5cANQKOsraB04Olx8Bb66x4kXAIcADPic9T2A6cH7MyuWAHA59UU6vDKUlC2bNhvKstGd73FZ7sMmWL007PNO4Zbf+ngfuvqLmMRuOfyGbbxevHpq8xGMr7uKOa2dTLpeTB5dKH5+y99yvJQ/MxQjtOe4FqI9hkoMsqrC8kV8N5SqTWhZoDWUGnlznPlyZ+5NhzjW5oGMlTMAETMAE+oKAHXB9cZptpAmYgAl0lMA2wOwGIhzjSlb6xf0wlP1a3VErem8xlS1S772KiK8amBctgj5eBk72yA5tSFlMwATaS2Bf4NeRJVQKdlJ7l8zV7Mo6+EZEo3PqOElypbiVaRsBBR0poyKpN5cct+q5mkaSApmyOvTSrOkx+SUQ778pTRWIJCfcivyq3bxm15130ITBYYP6ptgj7Wzjd5jO2M2iidppj0w37oE7/8qy2/9Uc/DYTacyfkf5TbNvta24/zruvi7dbaJc4tCpe89TKf88y1Dg7YCCd9JWRZE9+kZRyUlltaV1lKVdS3O/N3yrpvB25hmvdTMBEzABEygKgexvBUWxzHqagAmYgAl0i4BKkmlTspXifnHN01Tz8pdFpvlmKGHV/MydnUHRsB+LLKmeDm/orApezQT6lsDIULppIEJADrh4T8ZeBfQiIJr6IMe/AgAs/UtA/YfkIEgq56wNaGVepA0mUsm14+tgfQWg57qlPwjES4jLamXGKSiiJ2XJb2bsVh4YUOab+oYlypChI5k4aX/WG7t14thmBjxw9+Usu1WVz6vLmA23Y8upb2p4iQeXXsl9t/wu1fHl0sCeU/eek25wqhlbOmhU+M5QgEIW59s9gJzOqoSS1UEmJ5zK8345wZK/A4f1SxZpS8+qJzMBEzABE2iIgB1wDWHzQSZgAiZgAnUIaGNWTeMPAt6asdxIGrDqQXQqcHZopJ314yzNGr02Zhrw+5hR2jS8roCG3gpEd1d0jalkqcUETKAzBFT+7nWRpY4MfV06s3r3V1HZv40iauwK/Kv7almDLhBYL5RIe3+KtbVjr7KRS1OM1ZAkB5zeseamnMvDeoOAypK+K2bKKSGbpzcsDFYsOX/WvuWB8mzKjElj2IjRGzNx0gGMGL1JmuFNjVH5SZWhrCXP2XhHtpjcXFzYstv+yAN3yUeUKMvLlKdNnT5/ceLIzg6Qw+2LwFENLttMmci092VVWFGWnfvBNXiSfJgJmIAJmEB6AnbApWflkSZgAiZgAtkJ6ANMEYafblOWgPvFpTsnKlGjjb+KnAsoU7Fooq72v40orZ4QYzNkFBTNXutrAnkkoAxUZaJWRH3RDsyjom3SSffP6O7qh4HvtGktT5tfAmkzLaIWKC3mFylM0gby9wGVjq4lDj5JAbIHh6jXoPppReWzofdyT5i7ZMHMd5efCrRLJeuN3Wpd5tuQoUq4ar88ct+1LL1Rp6G6jN5gS7baWe3ImpN7bjifh5ctSjFJ+Zo1g8OmPX/fsx5KMbgTQyaGkpMzmlhMZSI/H+ZJW4IyutxmgJzT0Z6tcXW0xqGAKmlYTMAETMAETKCtBOyAayteT24CJmACfUtgfHC8HdGGDLhqUB8MH1CnuV/cs/Co4fltsX9Vc4rauwf5vWz1Ma1rqiI/Db0l8quxNeskATmZlY2lnjg3AXcA9wM3A0+Gf1P5N226NLKh00lb8ryWMr6ujCgonuvnWeEW66aIeZXwrYgcKo3XG2uxcp6uIwT0Da0d9pMzllbTM0sZIUl9u1TqVFn+en7XEvVV0nyW/iKgoKNLgZ1jZiszTu/AhZYlC2Z9tkz5c2mN2GDTqUzYcZ+0w1sybsXy67j7+tp92kaNGc/WL5Bfp3m5Y+FcVj6sKvz1pQwXTZ0+L+6YTTqsHb9XSWoFpESz5Btdp9lebS8PFTLq3Ud1IlXuclmjSvo4EzABEzABE0hDwA64NJQ8xgRMwARMIC2BEcDhoW9JtERX2uNbMU5fqj8Om1fqSzTYikkLPMcXQgZixQSVStMGehFFjtYNI4rvBygL0mICIrAb8GtAAQBp5G9hI1wl4VSOVZs9umc8EZx1ctLp39L2bEqzZq+MuRPYImLMq6uUue0VW+N26Dr7R+QfVZKy/XXPepVmMe16JfCTBgKM0mwoK3vkBwmZG6LmDLhiXjut0Pp5wB9jpXA1rxwwKhFcSFkOofIuAAAgAElEQVR0/syTSyXek1b5jbfYnU231p9iZ+WR5UtYer1eNarLqDGbs9XzD6E0MKRpxdY8+Th3XHsWqx7TY6a+lMvlM6buM19VR7oh2ldUn2ndu5L6YWbRT990CjbQ9Z5VdAKODeV86x2bNjM56/oebwImYAImYAL/IWAHnC8GEzABEzCBVhFQucmvAO9LmFAOoOVhzLDwodYuZ50aKKj8Yj/3i7svVv5TvWpOatVJ7+A8+kDWeazIvRkcLR1U00t1kYCcID+rUp6rFSpV7lsVZ52ccguDs059CVUOtZ+cdafHyuOdEHP0t4J5nudQZuXGEQWVsRTNCsyz7tatOQJ7hD60OzU4je4Tx4c5oplwKjup7HSVeH1xirndAy4FpB4e8nrgwph9ClKSR0rPpsLInX+ZMWrFw6U5Jdg/rdKbbftqNpqg227nRRlpykyrJSPX25Stdzm0JQ44rbFq5XJuv3Y2a9coNqi+lOCEydPnqex/J0V7iipDrczwetlmcZ10L9R32u4JmcQaI8fikgaMegmgMtn1ArO+BajnnIOtGgDsQ0zABEzABNIRsAMuHSePMgETMAETqE8gqeG1PrJUPlCRkYpmLEemGwA2B6aFkk77tgm2MqXUcPsPKco/tUmFjk+rkkQ/iqz6MDCuoOX35gCzIrZ8D/hgx4l6wTwTULSzeoYc3WUllUWn+9xjwD/Dps4NoRymnHUKZZfDrsii7Bs5OytyedhEK7JNWXQ/J9ZH8yOhV02WOTy2eAQmA3I+a8O4nugeoLKs9TZ99V50VbgXqHnVCzKUs7wHUAa4nb7Fu4ZaqfE7Q8WH6JzXAnIS630v93LtglnbDVCeXUrndKZUKjFhx/1Yf5wqHXZHHn3oVu5cNL/m4k9lwL2V0oA+b1ojKx++jTsWzks1WYnSUZOnz1UPyU6IemG+F1AQjgIx04qcxSrHq8A6lXX+csKB5wMfCO9WadfQOAVKyFtaLyvvEuAtkeDQLPN7rAmYgAmYgAmkImAHXCpMHmQCJmACJlCHgJ4l6r0U3YyNDtdGlD7OVD4k6nirNqXmUvSkxqsmfzsy4yr94lSmUlGVvdwLSiX2ohuFXwM+XsCrWR/12kyK7mZog+lPBbTFKreXgCLoz2vvEi2ZXRl12lDSxtDiApbK3QxQFmpUFEihjNt+kA8B344Yqgh7ZQBYepeA3k0URJSm4ZTuQ3u2MUjkXEABNg/1Lm5blpLAMSGjMjpcmXF7pzy+a8MWXjDjFUPKpdnlZ5YzrqnP0BHPYeKO+zJ6gy27prMWVgbcnYvPoTxY/fNhxOiN12XADQwZ3lI9H1m2kKU3LEg1Z6nMmyfvM0+BIu0UBQ7om+K4jIvou/DDoVyqvguTgjgr0+vdTiVKs7xnpHHAXR0C/KSXxQRMwARMwATaQsAOuLZg9aQmYAIm0FcEtg5lHtXsOi6K8H4zcHEDRDSvGrG/rYFj0x7Sy/3iXgMoqjMqOwI3poWTo3HxKG99JHcv/DlHYKzKswik2WzJGzZl56pPiZxySUEKedJdAQwq71SRfupJ9cKQ3VixXYEd0ZKUeTpP1qV5AnI4K4v/gBRT6bmr95YdAGVup+1JmWLq/ww5ImS3F+l+kcU+j81GQNemromoqPqBAtlyKYsumDVjoFyW8y1Vo7SRYzZni0n7M2zk2K7b8/i/7+G2a86EcvUW00OHj2a7Fx3BwEBrHXAy/IG7/say2y5NZlDiydLAwLTJr5/zl+TBDY1QgKSy1rJeY5eFwARVB4hK2nvsicHptzKl1voWUsBCvew8O+BSwvQwEzABEzCBxgnYAdc4Ox9pAiZgAibwFIF4mcMol++GD6VVDcIaETYVvpixtEnW5RQtfGgoEZf12LyOj5dsVL2cmXlVNkGvC2J9vb6Qoql6QU212k0S2CBsTMvxXySRA0fllZQRV5RNdd2XPxWBfEbo01Ik7s3ouiyU9K3Mob5d/2hmQh+bSwJpszMqyv9vKEeq3Xf9jei/WynKnD28SgZqK9fwXMUjoECOeHamgtiyZie13fJFF8z8YKnMd9IuNGaj7dli0n6UBtQ2uvvy+Iql3HatHHDVH9XDRqzPtrsdzsCAqjO2Xu675Xc8uDRV9dk7BoaUp016/XyVvm6lZMkGjq6bVEby+SFoQaV+60laJ5zu3ervluQkFEz11LyplZA8lwmYgAmYgAlECdgB5+vBBEzABEygGQJJm92vA37bzAKAvmC1gZXUH6CZZSobZkXZ+E6ydVvg5tigVpyLpHXb8fstgDtjE6uXwzXtWMxzFp6A3m0/HXrBFc0YZQwri0HO8yLIq4HfRRS9C+hubbDOUlPvmjdFltRz5JudVcGrtZlAVudbPJOiXoWARlRX1v7bQ0nvRo73Mb1LQD0HVepdvQSjomeK+h/nQhZdMOtLpXL5k2mV2XD8Lmy+3evTDu/IuNWPP8At/zyDcnlt1fVUenL7l7yPIUMUQ9geufv681ixPE3FxPLfR41ab9o2rzrjiRZpsiug4MpqVU/qLaFrUOddwUa1RNmQKmmpfnJJoj7QetfTe1M1yfLtqGe5ghoeSVrUvzcBEzABEzCBRgnYAdcoOR9nAiZgAiYgAopW1IeLSi3FpZUlPWpFMaqUyWrgVU2cjnuANwCXR+dYsmDmn6E0d/WQ1XN3ef25ynQoknwpfOhWdFZWhrIziihqzh7d1NZ5iva1K6JN1rm9BNQfUBsz4wCVCiySqKyjsnGLUipWm19jIoC1OadSmv0gH4RnZHGoP42eJZbeIJBlA7disTaP9byK7sy/EvhJ6G/bDJkiZsk2Y6+PzU5AmUNywunZFxVlxqVrHpZ9zdRHLFkw84zyUw7kVDLuuS9nk+dm9fOkmrqpQWtXr+SGy5WEVT1mTw64HV/6IUqlNm61lcvcfu1sHluhuJdE+eWU6fNa0aNUDrKPAF9NXPGZA+RQ00+aspE64ap6Ua9kZGV29R7XPTfej1bXv/79oyn11DeTeilW96imnMTDTMAETMAETKAegTa+FRi8CZiACZhAHxDYH9CmYzW5CDhELQtaxEG9hn4Z66fy+9BrRRtlKq+oHkQ7Z1xPH3Aq/fafKMpF58+cWSqtKwX3lJQ4l3J57pTp85/+t4yLdHD4ACCHYbQfkZqWn9pBHVq5lPpX/Fdkwo8BX2/lAp6rLwjonVcZApWaUPr/KqNUke2ATcJ/aONHWQSVeledduRpo0o94dYU4Myot0rU6aRNr68VQO9WqKhrJOpsfAhQXxxL8QnoPvHesGmcZiNYFutdSM/a+2Lm696jIKHTmnDCKdXlw4Deq3olU7/4V0k+LdizSuUJZfbIEazAuI7LogtnbFRaW5pDidemXXz89q9j7ObxZL60R7d33OonHuLmf6jFXvU/xSFDR7LNCw9j2Ii0t47G9F2z6tF1veieXJUmcat00pTpc9/f2ErPOCpLYIK+q1Sm+uQM7zNZ+/gqMGF2cNpJ0VcAB2e410pHOSej2fwtwOQpTMAETMAETOCZBOyA8xVhAiZgAibQDAFtNunDqpq0MgNO89cqd6myIT8OCujDUBHA6kunLJI0m6HR49dNs/iCGedQLr2xilGPlErMKa1l7qR958n5l0eJn5P7gU0Lumk3FVgYg6ySXirDZTGBbhDQu7NKoKokbrvqYi0BZgCLumFgxjWPBFQKqiIXt5FLRtU6MlzOFt1fK6JAkSs6srIXaRcB/Y1rA1fvNml30NOUhpQ34fPAvhkV/2lwyN+W8TgP718CyjJTT86oLAaUHd6qoLhUdBddePDU0tq1cr49L80BAwPDmDhpP9T3La+yZvVKbrri5NolKAeGs+1ucsDps6W98sSj93LbNWdRHkwVr/PZKdPn6R7UrKQpzat7orLlFKSTJWggqwOuWVvUH1vfTQqgsZiACZiACZhA2wjYAdc2tJ7YBEzABPqCgEp2HF/D0lZHFeqZpawQ/UTlWRls4ZejgP8G3hE2vKptpD1ro/vGBTPGPUkpueRkuXwjpdKc8sCQuVP3mp2njXJt/r4oAkilVRSBWkQ5Lna+1U9QvewsJtANAmroIsfYFzJEVzeqZ1H6Umqz7LqIkYPAaGBVo4YX7Dht3r05orNKXn2jYDZY3acJNJKtpncdZcspCyNpo1n3EDngPhTeT2qx1+b1L0LvLv19Jc3rc2gCcQIqw6xnVVQ6+g61+MKZezK4rqdptCJDzTM1fOSGTJi0L6PGjM/12Vyz6t/cdOWplAerVyxUBty2ux7O0OF6FLZf/v3ATdy1RLeLFFIuvXvKPnOVvtesbAacAhxQZSIFYKqyiCpYZL13ddIBp3u3nt8KHLKYgAmYgAmYQFsJ2AHXVrye3ARMwAR6nsDRCc2ytRGpTYBWbcZWc/hdCRwE3FSH9obA3mGTTE65iqiRuEqm/Ue/JQtmHVmmHM3oeGqsnpg1PiPLcNkApTlDGZy7w/T5y7t41uWcUomqqKi03i1d1KmZpeXYnBKZ4IiwIdnMnD7WBBohoMxLlYZUZkxaUWkklUz9NaDSsDuGcqrKrk3qY6iocWXyFiEqW+XxZFtF5GA4Py2kgo87CtBzpCK/qrEhWXAz+0b9Rvq1fTI4XVOloASSeqPQBrayvNVLd3joZ3sNoL8n9TTKMl/fnCAbmomAGpW9L3bE6cA7M83SwODFC2a9DcrqfZhKRq+/BRN22q/tZRtTKZMwaM3qx7j16jNQCchqoh5wWz3/EEauF2/F14rVq8/x0D1Xce/N6fxIQ0rss9Pe81rRE1AVR3Q9Rd9n1JtbGWWNBiaqB9yf20fqGTM3cu/ukGpexgRMwARMoNcI2AHXa2fU9piACZhAZwmox9vP6yyZpixTWo1rZcDpeNX810dfkmgO9X2q9ItThtUzwkYXL5j5pzDfU3PpCOV0pH9inlseYM7UvebNS1KmDb+PZ2Mo8jiLw6ANKjU85cuqnFM5Uh9ueEYfaALZCTSa9aadsE8AV1VZUs6414ReaSpnWU3uAfYDFGCQd/kBEO0t823gf/KudIv00/mLnmPdn3SfshSTgK7bb2ZQXdnlGt+qIKMMS3uoCaQioN6E6tccFWXGKaCtLbJ4wUw9+1SmOZWsP24SE3fS4y79i3aqids0aO2aJ7j1X6fz5Kr/tI5+1krbvvAwRnTQAScFlt/xZ+6/Q0ln9aUEKwYZmDZ1+pxoD9Okw2r9XmVN1WNamWv6BtE99O5GJwvOu1qtDZqY9lmHyjmtAMyVrZzUc5mACZiACZhALQLFeMvx+TMBEzABE8grgZeG0h31+qT8HTgMULnHZqRWDzjNqcwvldbJIkPC4P/UkFnXq2JwbbznWJY5/zO2LEdRmbkDAwNzJu895w8NTZLtIGWgKHI+Ktrk/79s0+Rm9LeAD0e0OTuU/8uNglak5wk0kvWmHTll0Grzsfbu3FPodg0BDIoirybK7J1bAMoHxgIZdA/duQB6t0pFZSspm6kiyga4vFWTe56OEtBm8h9TrugN3JSgPKyrBNSvS9f0bjEtlBnXckfH4gWzvg1llVhNJRtN2I3NttWranFk7ZOPccu/Tke94KpJqTTAtru+i+GjOh+Lcc9NF/HwvaoAWV9KcP1guTxt6j7z9fxqVpQ5rMx3tSRIeu+pt5YygfXuVCuAR9+Tqg6ga1fBlI3KDwFlv6lKgcUETMAETMAEOkLADriOYPYiJmACJtCzBCYAZwLTEixsph9AZWo52eSEqebsa8lG9eIFM/XxeEy9cpNPKVOnHmV1EDdoI71Mec7U6fMXt+lq+Bqg/kMV+Vsod9em5do+7V3AxMgqs4BuZBW23VAvkDsCjWa9yQH+meCMUt5skuhGoo2mWj3DPgt8PmmSHPxe9+QVMT22BW7NgW6dUEH3JfUGrIjKjn69Ewt7jZYT0KbuWYAysOuJnW8tR+8J20hAAVpywm0eW0OZcSqR3LQcd9xxAzN3Xzyb8roKE09JwqvypttMY+OJL2l67U5PMLh2Nbf88zSeXBV/7D2tybYvfAcj1tu006qtW+/Oxefw6IM3p1i7/Icp0+e/KsXATg3ZBFBf771qLHhj6Nm2OlQQkNMvi8g5+NXwzvV4lgM91gRMwARMwASaJWAHXLMEfbwJmIAJ9DcBZZEdm7KUjT58tGn1HUDl1bJIvWbfmidtCcq6ay5eMDPey6j6+Mz+t2dM8+cy5blD1w6ds9N+s+/PAqHO2GHAMmBsZMzhwI9bNH+np1G/vmh/Cu1yKAPSYgLtJiDHkZwnyurKIorKlgM8a79F9X9SYMEOVRY7JTjoirBR9PtYIEY/9Ws8MmQ9Vk6hNrTjJd+yXEse2z0Co8M7ip6fteSkUF62mUyP7lnolfuVgBwt8YoIamKmrM+mShFe/+sZE9cOHZhNubyux3L8FblchlJJPyXK+g9gwk77sME4tUAsptx4+YmsWV29B5ws2uYFb2fkmGhidOfsHBxcze3XzOGJR1Mkt5WYPWXveW/pnHZ1V1KWpp6f4+uMqnzvKVBK/XTVizxNxv1vwveqrvUaHb1zQsFqmIAJmIAJ9CQBO+B68rTaKBMwARPoKIEXhQ3ktOVAVPJDEY4/ApQNlpQponlVjrDWhvi1oafbdc1Yfd2FM181OBg2J5pzsKVXo1z+RZnS3Kn7NN0vTv2X1IepIvdViXROr1f3R54WypZWNJEjsd6GaPc1tgZFJ6DNHG1Cyfm2UQZjtAn/uRBc0IijrF5pXTnmdN0/kkGfbg39NKC+QhVRVpiyVvtB5ESN1vzS+YoGQ/QDg16ysV4fuLyWLlPptu3CvStNP9xeOl+2JT2Bt4b37+gRCjyTE05BXJnluvMPetHgwKAy37Zfd7BcG/V2mEol1ttgK9T3bdiIDRg+aiOGDBtBqTQUlW4shJTL3HLVGaxaubymuls+bwZjxm7TNXNWP/4Qty+czZpVtZ2EFeXKpdI3p+4993+7puzTC78nRVnUeMuBUYDKPusb8fWhF11lRjnbzg+lvNN8b+YAgVUwARMwARPoVQJ2wPXqmbVdJmACJtA5AkPDBvSnGlhSzjM17b4o9C9TppM+3zWnHG+HAOolUW9DvCWb1EsumHlyuYw+/hL3DzSmxT66h/SBuHbt4Nyd9zu7kX5x+sh8QYS/NsKPaeB85OEQZVU+DIyJKKNyNLpGLCbQDgKNZr1dEfoU/rWJiGpd7yozqSjuqCha+/vA74A17TC6xXNqA0xlbyuiQIuNW7xGnqdTVne0vJv6o6pfjaV4BGr1gdO7ylGAAly6LRWHm8p/K9vy5aE8d5GyZrvNsF/XV++rL8WM13Nmz6xAliyYuV8ZZgPqM7dOkvxv8TUGhgxnYOgIho/YgFHrT2TEeuMYPnIsI0ZvQqk0hNJApV1zVu3aOL5c5tarf8ITj9b2WU6c9AbW30SVP7snjz1yJ7dfq9OTLGX42NTp87pZOjmp/1vFCDmR1frAYgImYAImYAKFImAHXKFOl5U1ARMwgdwS2Br4edgE6rSSitpUhlxTJUUWL5gpJ1jqrIUhQ0cyOLiG8mDL98avV4nKYcMG5uz42rlLUsCcHiI8o0PlvLwjxbF5HKJ+ftEdgzuB5+ZRUetUeAKNZr3JcJXTPQ6oHQKfHk8l40YBCaeGjGJt8jd1T0u/fMtGSudo05uWlAZumXbtnWhuyMSurPKJ0Gumvat69nYQqNYH7jxYF6DTLedbLYdb3P6/hEze29sBxnP2DIHvASqdG5WfAm9Pa+HiBTNmQWlO2vFZxw0MUUbcUNYbuxUjRo9j5JhNGb3Bc/PhlCsPcuvVP63jgCux5ZQDGbPRU0mB3ZQVy5dw9/Xp2vyVKb116vS53XJupe0pHs+A6yZer20CJmACJmACqQnYAZcalQeagAmYgAkkEHgl8JOQudYpWHJQzQAWNbNgIxsJ6mWx5dSZ65qwr1h+PSsfztr6KYXG5fKfoDS3NGLknMl7/vSBGkf8IlaeUx/PihAtqpwT+jpU9P8mkIfSOEXlab2rE2g0600b28r2VYnFVnnf1TdHpXiVMdWqObtx3nXvifaSkYNS5Tn7QeJlgFX2at9+MLwHbYz3gZPz7QPA3R20VQ43pc8oK0ll1SoZbkkqqCSueqi6DGUSKf8+/u4oIsqMS13NYvGCWR+GsgLgOiIqUVkaGMaI9TZhxKiNGD5qY0Y9Z/y6MpYDQ4cxMKA/m/ZLuTzInYvOZuXDt9VYrMSEnabnpsfdg0v/wX23xNv/VVe9TPk1U6fPTze4tah1j7sgZPLWm7mfAntaS9izmYAJmIAJdJWAHXBdxe/FTcAETKCnCOiZolKBJ3XQCaeNgq8Ca5shuXjBzGdtRKQpozN2810Yv732xuDJ1StYsew6FG36xMrWB8mX4RwGS3On7jtXZbAqMjn00Yuar5JUf2yGRxePVanRuKPRpdy6eEJ6cOlmst5UFvJjQFP9JnuQacWkwwD1b6zInwE5F/tBngcog7EicoSs3w+G96iNlaxUOVLlfGt3RlmjDrdq+D8SqgL06KmxWS0iMDK8K74kNp8y46I9hesut/j8GV+lVNJzsSuyzilXGsrAsBGMHLUJw0dvzIgxmzJqvU0ZGDqKocNGt6WM5Z2L5vPoQ7fWtHn89nsxdnO1B82H3HfrH3jw7ssTlSlTXjY4ODBt531TVeBInC/DgHq9NyvTqNeqesuqb6HFBEzABEzABApFwA64Qp0uK2sCJmACuSeg58rLwsf7Lm3WtiUloW666NBNV69d1ZDHbNiIMWzzgsMYMkw9wJ+WJx69l0eWL2HF/UtSNUDPyOnBdVlxDM6dPH3+a4B3R3oPKepd0aFFlXgD9oXAzkU1xnrnjkCjWW9ypnwNUDbmytxZlR+FtqxS+lZOdZX37QdRhpTKaFVEz0L1B7QUj4D6wJ0AvKtNm72tdLjF6boPXPGut25pvF1wwk2MKXAg8Mu0Si0+f+bPKOWp8kKJgSFD1jnmhoV+ciNGP5UtN2TYegwdvh4qI9+4lLlj4VxWPly70vv4HfZm7Gb5en1dev35PLI8VcGQq1atWv2qFx74S/Vj7oQ8J3w3HpqwmAIiNKZf3ik6wd5rmIAJmIAJdIiAHXAdAu1lTMAETKDPCGwOfBF4Z5vsVqk2RaVf2ez8SxbMOqpM+bvV5lEW3EBCI6Ytp76JMRtqD6O6PPrQLaxYtpgVD1xPebCpRL1nLVAul66D8txZH/7dkwtvfEDlzk4OZUCbxdKt4y8B5FSsyLHA8d1Sxuv2DIFmst4Uca0SqCrJVLSebN04gf8CXhBZeCYQzdrthk6dWlO9K9XDsiKfBL7SqcW9TksJjAN037irRbO20+EWV9F94Fp00vpkGjmb41UTHgf07/9Iy2DxghmXQCn6/pb20I6Ne6qEZYmhwzdg+KgNGTZyA0Y/Z8K6EpZDh41hyPDRqLw8JG+R3bXkl/z7gRtq6r7Zdnuy0fhdO2Zb2oWechymSegtXTBl+lz1mO6E7ASoj2pS4KbKneq5uroTSnkNEzABEzABE2glgeS3i1au5rlMwARMwAT6iYB8V+oL94nQw6RVtivL64PAP1sx4ZIFM/9cfqq/SlUZMmQka9c+UXMpNVnfcsobE1Upr13DigeW8Miy61j5cO2yNYkT1R5wKaXS3NLjq+dOfuO5tfrFNTF92w/dBog30lOJTZf7azv6nl9gK+CskJ2bxViVU/w0cG+Wg/p8rDIFPxphcCqgzNZ+kPcBJ0YMXQDs0w+G28ZnEZDDTekvKsGapYdbK1C6D1wrKPbXHAeHZ2TU6puCE+6eNCj+uWDGuJGU/gBMWRerUi6l8WOlmbojYwaGjmSEnHIj1mfE6E0Yuf4ERowcy9Dh68O6MpfP3Da7c/E5PPrgzTV122ybV7HRxBd3RPcsi6x58jHuuHYOqx67P81hp02ZPk9ZwO2W/QFVNUkS9bdWr1mLCZiACZiACRSOgB1whTtlVtgETMAECkdgKLA7cASgsjYqNdKIaFNJm5vfAJY3MkH8mMUXzXoea8vRvj3PmnbDzXfhoXuVBFNdho54Dlvv/JZ1kbRp5clVj7Bi+fWsuH8xTzy6LO1hqceV4OxBynOnTp9/duqDuj/w47FskaKX0+w+UWtQIaAasYqcTusIejA4keS0W2WMmQjI2XBh5Ag51WunCGeaOveDpwIqm1uRR5t43uXeWCv4DALddLhVOxXuA+cLNCsB9XFTT+WoyKH2qrQTXXvBm54/pDxEx2wYPyZeUWL4qLEMDq5lzeqVlChTLuczwVwOOZWsVJbc6PW3ZMR64ygPruHhe6+pW85x3HNfwSbPVRXi/Mmqlcu4/do5rF1TO7jwaa1LX5wyfe5n2mjFEODzwNEJa9wIvBm4pkldKvdqfZfKQ1opG/0kcBWgRnn6UWuCfF6UTQLw4SZgAiZgAt0hYAdcd7h7VRMwARPoVwKbAnsCM0KpwTTOONVK+QXwfUCpYy37IFp8wczPU6bmh2VpYAjb7Xo4t/zzNAYH9W1WXSbstC8bjJvS0DlVv7gVy5fwyPLrWLNaPsYWSokHGFxX1mXulH3mXdrCmdsx1RXAiyITfwioWhq0HYt7zp4nEO8vWMvgi0PWrjZiLNkJaDPtMUCbXBV5HpCq8Uz25XJ3hEoWRvspKbtaJQEtvUUgbw63OF33geut661T1nwb0LtXVJRxpMyjVLLwgpmvHyg/Iwij5nHjtt6DMWO3Wffu+/i/l/LEyvtZ/fhD6/5bJdvL5daWbU9lQIpB+jZIKim/0YTd2Gzb/FbkVCWOOxamrA5d5sgp+8z7QQo0jQxR9OKPgnOt3vHnhp6cjfR/057npBCEpR5y6k2bJL8JfX9VnnUwabB/bwImYAImYAJJBOyASyLk35uACZiACbSLgDawlBmhj6IdgY1D/f+loezgnaHHm2q8rGmHEosXzLoByjvUmlsN1NVI/a7rzuPf919fUy5RPGAAACAASURBVIXRG2zJVjur9U9zj9VHH7qZFcuv45HlS6Dc8u+9JaUSc59cs3bu8/c75//Z+w7wuqor63WeuiVLcu9FrkhyoZmSxI4xAVsyxYAlGwgJqSQkk2Qy+TMpk8xMyiSTTHoPkEJokmywAcsQaiihF9tIMrj3XiVZ/d3/W0/3wfX1re/d9/Qk7f1/HvL7nbPPOete33vP2XuvlWq0jtSMonaU0ZiV6on6KBH3hvjscwicB+AhAKNsVsbo968A/BBAwJHwPoel24LWADBqx3wJwC/cOvWR31k1STq3qDGrn/eUWO9GINUDbmZ0RQeud99vPTl7RmVYaWQ0VsaRTt6TNaytuFnT1J+9NB5bvAQDh3AL0G1MduvqaEFXRytam/eDSWoMyrU1H0Y43IpwV2oG5cxrTfUAHOd74uAG7H1nrZfLRArO64rLqpgMGbTNAkC2Dtu9mD7gt3Rtcb9JmBMBfFu/p70kfZrXx8AfabXNFPlB4yD+BAFBQBAQBPo4AvGdFPZxcGR5goAgIAgIAn0XgY21FQvCUE84rXD8jKXILZyExiObsHvjKsCGIictPRsTz74JmdlnsO7EBCAPIBoPbcTJwxvRdCwhenH/ALQqLYSq0kU1pNvrafs+gG8YJiHaST19Rfre+EMB/A3AIoulMbr+bwB4EhV45LvvQem6on/VM8ejDZlJfqVrr77R4DMAfmdYCu8pYzCyb6yyf6yCQTcGU5ldw0rGWA5vg0aKjAB8P5LmdT4A/luzMtGBCxr5/uMvAwCrfi42LdkXK0HD2sqvaxr+xw02VpMxgS1noLFw+Mxe4a52hLs60dZyEC0n96G1cR/aW4+hvfWEXo3mNy7jNrP4fi8cOQujplh9bsTnN+jeR3a/iIPbPRFktCulzS8uq3kh4DncCOAuDz4vB/CYh3bRJlkAbgDwfx4r3pxc8xuRiUSPBsnC4mMt0lQQEAQEAUGgDyAgAbg+cBFlCYKAICAI9CACPKAyH0qRfqylB+fkaeiG2mV/0KBRl87SMjLzMeUCnqUC1Gzbsf5edLSdtPXNSjlWzAVt3Xpx3cG41iZKEgRrCqiBhqrixdUrg/Xsy9s7puzXmwH81ZcHaSwIOCPAZxUrkcwH1vfqmf2suE2UcWym+JN+9wpdX4TZ3L0jld8/KnwQGnVaKDQzoJ8cXJGL2Ei32Qwgzz+E0iNFEDAHk5M9LWPA7VUA+w1JApcBIGWunYkOXLKvVt8Zj1VDDMKNNy3pOp0S3tNKG2orf6kB/+LWOCOrABNmLQf/69eYsEYdudbG/Wg7dQitzQfR2rQPXZ3tEa22nrKC4aUYPW1xTw3va9wDWx7H0X2ve+ij7VAqbX5x2X3bPTT20sTuu8zcl7qCDNSRIcWLkWKSunK3emnssQ2TGrgp5DdjakV7PS5AmgkCgoAgIAj0LAISgOtZ/GV0QUAQEAR6GwIhADxgXAaAO8tzbBbAbEFmST4H4HEAPNxOmcoSTYPauLbymAbY7vaHjL0Awycywbzb9rz9UESrzc5yBo7GxNmeZTJiuu4tjfsigbjGwxvR0RY4S95hKFRpKlRVuui+Z2OaYGydPgiAm+uo8cSE14WBXDFBIEgEjJnWrPwkLRG1R9qCHAQAn5PjAMzTK78oBGPUHCHd0ifJABXwuKnkjqW7PMSNmt/s9VRai9+58H031tDpAwCe9+tE2qcEAm5BrqAn6RRwM481BcB9AEiva2WiAxf01elf/lj1ydIovs+i1q6/117yCkXdmsoVSoGBO0fjNzQr4VQo3a2p6+8Mymld7WhvOY72lqNoadof0ZhjoK67ko7LSKxFKewTO0pw3vdsXI2TDlT7hpFezEDj/Knla4P4biLVPDUG39tsWS/pZwC+BsDLhSOVJTXD+c0RtPH5TD1hVsKJCQKCgCAgCAgCvhCQAJwvuKSxICAICAL9FgG+Lxhs+w8A18SAAgNypBhhlRX/d48G4+rXLlsOTWMWo60VnfNRZOeOePf35uM7sPOtKtv2ERrK2TciM4dSdom3pqPdenEnjzRACwcOZ72CqlIqXHVWWY29+F0wy+RG+XMGV9RQYqBETBAIGoGo1shBnU7otQAzmck/+z49MYGUgxMcJr9J1yMxVokFvdae9nebHmSMzsOXhlBPTz7O8XmgSOqrqJFe9wdx+pTuPYMA/x3zncR/24m0OwGwKna3j+8jsg/8BsBNNhMTHbhEXrH+4ZvJdgzyGo3JFUwu4b3qatpT89MbTg37B5Ry/TdELThqwiXCtHDXu/pyrJSjrhyT2tpbj0b05ro6TkELUHs5kWtJBD7Und6+/p5IoNKDPVBSXn2th3ZuTRhtJf23m06q18rLYgDUHrzQbeA4fmfw+WMA7DMy43AuXQUBQUAQEAT6LgISgOu711ZWJggIAoJAUAjk6BukrwaggfIXAJ8HQFquHrP62kqKatvu8rPzRqLo7I+cNj9m1G559Q/obLcvzBpedAmGjJmT1HVxXpFA3KEGNB8PihXGuATtaU1TVV1aetWsK+45loDFkVdzuMEvA7yrEjCOuBQEWFnJwAgj6fFqH/K5SKrFhXrQze+BD8tlGajpq2Y+uCW/lV2lTl/DgBnyvzcsinpdZX1tkf1kPW5BrqBgiKUqlvv4b+pUa1bzEB24oK5O//ZDKtOfmCAgSwLZCzxR8W1+dPm49s7wP6BQ5AbloFHnYORkFp4mw7QITWW4qwNtp45EquVamw+jtWk/ujqa0cmgHKvpbPSfnWY4cMgUjC0OIkaVDBy6xyDNfjfdvofifA2/LVlcbUyei3Wi/Jbi/vK/bBys01lX3JIBkxF8i06xRq+ES8SeKFYcpZ8gIAgIAoJAiiMgAbgUv0AyPUFAEBAEehiBYfrG2y7D2u/0SLt2h99OQbbfsPr6EWkZXdRRsbURRZdgsEUg7cDWJ3F0L2VYrC0rdziKZt8Eisr3hFGMvvFwg64XxyKfgE2hmpVxxWVV9wfk+SoAqw2+jgAYGpBvcSMIBIkAM7UnA1gAgPct6bnM+pd+xvNDqeTHb6q0ZSnwYdNkSMu4J1UmmMB58CCw3uCfWRu5CRxPXCcWgXh04Hho/IRO5ccqjgqbqcZaFetGkUnNIlJRigkC8SDAABwDcUZjZdz1Xp2+/UjFBV1hRV25bLc+w8bPxdDxF7s1S9zvmgb+P1bJ8U9Ha3e1XFvLUXS2nURXVxt4iOYUmMstnIBxpRVQysjgmbgpB+WZFXA7NtwLVgy6WQjqP84qr/q+WzsPv/P9yCp5K802L4mbpCvhc+5qD2MZm5AJ5be6Li/pLXlZ6YvPaQYXpzv46+tJVD6hlOaCgCAgCAgCbghIAM4NIfldEBAEBIH+i4DThigWVKyyGBmp+igAZtPyACrhVre28gtKwy+cBpo657NIzzrzbL35+E7sqqu2pakJhTIwfub1yBk4MuHrcBuAm+huisqN6Gxrcmvu63cFHAJUVUiFq6aX1VDnL1b7GwCjcN7vAhZNj3Ve0k8Q4KkZ/yGTaouUktS8NOq4xYsQdQ9JteqJ7ynewXqoP3XPjLRjNwP4aw/NJdnD7tR1AKPjztU1UZM9DxkvfgTcglzGEaIBN2oEMVuHyT5RjmhzZaR5Zjw8ftDndHlAzIre2Tb9eLhMirdWn36luSBgRoABN1Y2G42Bua94haq+tpLME2SgcLVRUxahcCRZo1PLWBXX1nwILSf34NBO+8/f7LwRKJr9EUD1vuO2xiObsLvB02WiQOAnziqv/lMAV8kuiOaWRJAFgEFAPue8Gvej/09PjrDj8D8LiOwV7bTkqG9OqpR9XgeVdoKAICAICAL9G4He90XQv6+XrF4QEAQEgWQh4JWX3898fqnTjBiFu7m75qaedHCf0PXh/Pj03bZ+bcXz0Oy1KPIGTcK40qWWfrs6W7Fjwz1oazYXdrzXfPiEuRgyrgczdy1m3nh0MxoZjDu8MVCNi+6hVB2gVSlNVRUvrnrHxwVhFvRxANw8R43VRU/58CFNBYEgEaCOGzlkGWwjtaRT9nO84/YHerj/BvBtA1DUAQ2qmjpe/BPdn2s1allSPzWISoFEz1v8n4mAkw6cU8DN7OkiAH93qJzlvxf+8UTrpzsnre7tuqak1bXrD4F+uWeTgwCTUljB9gHTcKyMY0W3J6uvrfgsoBgYdrXxpRXIHeTKWunqJxENju9fj32byS5sbTl5IzHRRGWfiHkkyuexfW9g/5bHPLnXoMpLy6vWemrs3MhMI+mlMpiJC0zm88NIQA03JgO5PWvdaC29atMFAI24EAQEAUFAEOjtCEgArrdfQZm/ICAICAKJQYBVHwyMjQrQvTm725y1SCpCZohTEywh1rCmYqam1Hon56OnL0bBsFLbJge3P40ju1+2/T0jexCmnPfJlMx6pZbFiYPdFJWJ0ItTisEzVZWd3VZVdMkqBtecjAfxdxoabAEwJSEXXpwKAtYIZOo6bpfqVW7UtEmmuWV2J3MuiRiLVV/PGByzGijId0oi5hyUz08B+KPBGQMvDOqK9T4EjDpwfgJu5pWO1nUf59tAEIsOHFkEvgvg6zY+WZ1xJYDXeh/sMuMURGCc/kyfaJpbJQDqYnmy+trK7wD4llvjUFomJsy8Adl5Rplgt17J+b352A7srGPxqbVlDRiKSed+PDmTSdAorPA7vPOfXryf0DRtfunimje9NHZpw/0n351MgHJ7JvLGuE2nBfcz9A6dfYUBZSfjWSmlE4zvcmN70l6SorjFz+DSVhAQBAQBQaB/IiABuP553WXVgoAgIAg4IZAP4Fc6tYZTOx5EvQBgI4DxAM4FwAxvK7PKwrYK8pHO5psAjFVygV2t+tpl3wM0+rc0FUrH9Iu+6Kjh1tq0DzvW34dwuMPGiYrowGXn9TwNpRNwFFmPBuPammPXi4voYHCgd/9HdFRVBRWuKimrseOxIdUWDwaj9kOHQ8TA7gFx1K8RYGUvdcgYCFkEgIE3P1nTQYHHw59aANX6YaYdBVJQ4/Wkn2MACg0TuADAKz05oSSNzcNDvhujRgrAnCSNLcMEjwCv5wk9QcitasJudFZ98xvHSueIfbxUe1j5Jg2aE7Xrcp2mMnhUxGN/RIDf+UysyDAsnoJh/Kb3FK1hv/q1lbdBiwQ3HC1rwBCMn3E90jMHuDVN6u/UhNu+joVX1paZMwiTz2MeRu82Vvmx2s/NNE1tDHeG5s+8+t4gkiiZDMVnGplTWF1p98y9FsBKt7nZ/O41COdE8ysVxjGCL90EAUFAEOiPCEgArj9edVmzICAICALOCPBQmkETu4NpHp4yiEWqwE6Tq0k6FYhR94dNmKFNaqWoqrddkI+0bOR/ZLVA4FZfW8kDLtsqq4LhMzB6GuWeHEwLY+ubd8IpaDVo1DkYOZmyMb3DGFSMBuM62/3oxWmApt4Lvll+VWhPl5TXXGJCgloPrIYx2nkAXu8diMksewkCvCN5rzHow4MaVp6QTi7ZRordJwA8pB9c7jLoQiV7Lskej1URRk7fbwD4QbIn0UPjbTfdbzxUNFYE9tC0ZNgeRMBNB46aqHf7nB8DH06VHKSB5TeYmCAQFAJ8ppsr3hjQ4DOO//Vk9WsrH4YWoXx2tNzC8Rg/g3Hk1LGWk7uxff09thNiAK7onJtBbejebrvqV6LpKEkqnE1TeKq0rJpU8vEav914wamlSi1ZKzNWJjuNx++vZpMma7T9SwBIR9ng4GCI/ky2qmCXCuN4r7T0FwQEAUGgHyEgAbh+dLFlqYKAICAIeECAtJA/AvAFm7ZM96TQ9SGb362Cd1ZaR06c/aQl/BcAJz3M13OTurXLL1VamKLZtjZ+RgVyC931Jg7vfB6HdtrtCYHMnMGYOOtGpGX0voKHpqObcSKiF9cAaNZJp2cUu0URpdi8qY+m4bOli6t/bwL983qVZfSvGXhjAE5MEIgXAWoinQPgcj3olkgdN6e58kCcVW78Q23E9ngX1kv7mwMOT+qVh710Ob6mzXeZUfOOlGvf8+VBGvc1BN4PgFpJdglOrPb4ms/nBX0+5wCU0KT1tbsoNdbzRQA/N02FFXAMwpmT8yxnvHH1VQPDmdlPQ4swaDhawbASjJ5+hVuzpP3e2nQQ2960lxHLyBqIonM+hrR0Fr72bgt3tWPHhnvR2uRe3KZB3VNaXmXUP4118dxq8I8dQwA1xElROdVhgGiVG2k+/gzgQou2bvIHTgE4uqMmov2GMNbVSz9BQBAQBASBPoeABOD63CWVBQkCgoAgEBcCTlQbzBTkYSKryKzMTouE1XSfAEAqMpobZz8zCpcAsBdai2GJ9bWV5PC35YPJyMrHlDmUZHI3bry3r78LWtj6jEGFQhhbfB3yUlQ83n2FQDjcjpOH3sbJQ/VoPt6d0MzYGmNsfqwznD541hX3RK99tCuDE8zajxr1a0hBKSYIxIIAD2Cu6SEdt+h8Scl7v169+4ZOVxfLWvpan8kANpsWladnpPe1tZrXQ3o16tNE7TE9MNzX1y3rs0fATQeO31nXA9jmA0S3ANyjAHggfsSHT2kqCHhBgAl7/8/UkJVx1ITzZA1rlk3TlMZvQlfe9iFj5mB4kZlQwdMwgTdqbdqPbaSgtElUy8gqwOTzPg7VByrgCF57yzHs2HAPOttZTOZsGvCT0vLqr7i1i/P3ZbpWuZMb7llZUcxswosB/A7AbIsOvwXwVZvvErdntgTg4ryQ0l0QEAQEgf6CgM9jtP4Ci6xTEBAEBIF+i4DThoaVb05c/Cwdu9ciw9Dcz1z9ZAX2l/WxArkQ2n/9V6jhgnoGgUh9aWlDxlyA4UVkqHM3TdOwY/1doAaEnRWOnI1RU6wYS9z9p1oLrvPQ9n+g+QSZ8+zlb6IfFe+2UKguKavmPWW0aQAYrDAaaUHd+W1SDRiZT6ogwMPlu5I8GUalqf/BoBuTBZgaHqs2VJKnnvTh6gCUGEZlggWzznuVPVyx5Ly0sFpQtvKBH3ucuPlZR21TlkXLfeIRwD7YLFNPNvlXh7Vdpz9XvC7fjdbyNZ3OzRwI9+pf2gkCTggwwHGDqQEr45zu8dOaN9RWfFCD4vvU1RiAYyCup62t+XAkEY/VYVaWzgq4sz+K9IzU0q6LB7dTJ3ZFKuG8mAZ8pbS8mpqXiTJWlH/HwbkVm0pUW86Kipz02D+10CB3k2WQAFyirrD4FQQEAUGgjyEgAbg+dkFlOYKAICAIxIGAXQUbXXrhubcSw2a1HLUijAreg/UDKCd18tsBkN7mVBzrebdrw9rK6zUN9mINAIrOvhnZeSzO82bH9r2B/VtY0GBt6Zm5EQH2UBrP23qraTh5qAEHtz+DjjYyifo7N+4Kq+tmXlHFAIXRqB9opGGjlmAQmhG9FWSZd/wIeKEiincU/gOgjtsjAFhRstsrzVa8A/eB/r8w0Rr/WqcZTumlPVpxZVEYaQtUGAugtAWAilRotLWH869+8EHeD16MlUwTDQ2Z5eGk1+XFp7Tp3Qi4JQywgohBNXPluNWqBwG4Q68AtkNlHQAmwpgTX3o3ijL7VEKAwTMGN4zGyrj/8zrJ+rXLlkPTPEV3SEVJSsqetI62E9j62p8jbBFWplQIU+Z8FtwL9CU7cagBe9+mnK27aZp2Y+niGse9l7sXyxbk9WRw71aH/laJDDz7ZIUxafGtaIBJ/0u/UXoTJsww8ZTPYyuz2uPGuCTpJggIAoKAINDXEZAAXF+/wrI+QUAQEAS8I8A0TR6UkjbLbG4HOHablL8AYMWbmbNkBADqklALzsoCpUyqX1uxCpqyGwvZeSNRdPZHvCMFoLX5EHa+VYWuDvsY4fgZS5FbOMmX39RorKGj9SQO7ngWjYcbwIo/v6aAQ8Xl1VYRTd5LDJhEjRto0sKICQKxIjAUAPUpF8XqwKYf6eAYQGbgbYNPXaaAp9Kr3V0J4EHDCjYCKE61FT1WUVGgoX1BGGoBtEhSgM0Jr1qyaMUDXiv4KBJkfLl8G8B3U23tMp+kIuAlYcBInWY3Oe7j+b1Gem0nc/t+S+riZbA+iQBp+p4BQMphozHYcZ/XFdetqfiyUspT1dT4GcuRWzjeq+vA27W3Hse21xmA67D0zeS7qRfc2suT8KxhO7LnFRzcxtw5d1MqdElx2X2eqhvdvb3bwi0wRi1CVmV28+efbum6lrkV7T0Ta6hFEA0EOwXr6JXrYkLFXh9zl6aCgCAgCAgC/RQBCcD10wsvyxYEBAFBwAIBJ6FptwOcUgDM2jYfqvJwiNnZVkYNMG7MR1n8GFgArm5NxUillD1XJEXpYqG0IQ3lW/eBlCx2NnDIVIwtpjRV7zEeJhzZ/SKO7nkd4S4ypvkzBQVNadA09evS8qp/MfUmb5BZ228YgMP+RpHWgsBpCDhV7/qBihUifPasAfCKxwoUP/77a1selpkzFUjPaKcnmjSc1i5dMl8DFihNW6CUopaWqylov1y4YjUrtL0Y9U9Z0R21xwFc5qWjtOmzCLDy4je6pq7dInkQTAo/BnCtxGazAHxYr86wquQw+g3se6rPXhFZWBAI8PuOQThWJxmN3/rPeh2grrbyxwpw1Q8jteOEWTcgM4ekGsm3ro5mbH71NlsKSgomT41UwFHytO/ZgW1P4+geT1Ld+0NKm39WWU2QFbhu33xuzzyWJVK/0KqCjkG7j+pXjM9fK7rK6AVldRyr5qzLIPveZZcVCQKCgCAgCMSBgATg4gBPugoCgoAg0McQcArAuVFQWmmQsHqE2YOk4LIyUiexamWxxY9umyfP0NevqfgilKIeha1FNslZbmdYZ3Y/fmAD9m1aa+uXPifOuhEZWbbSc57XkeiG4a4uNB/bgsO7/onW5oO+h+MHhbFOLqy0uTPKap4zOaJ2kvFgZZULdZbveUiHfovAVTHoih3Vg221+sHhfgDhfotgYhdOvt4PGYbokcrXtdddNUup0AJNMegWqXJz5geLPNhMTzcNby1auWqmR7imAnjH0JYHdQxIyn3mEcA+2sxNty267Af0YB1pvHnP8N65BAApvOd6xEYOiT0CJc3iRoAZZ2bacdI1k55yq1fvDbWVd2ndlUWOlpU3HBNn3tAjVWbhrk5sevkX4LezlalQOqZf9AXwv33V9r79ME4cqvewPPVGBtLnTy2/+6SHxl6bMEGBmm1W5mUPyU3f/wL4rIUDboL4rHXbGJJZxVjd73Xu0k4QEAQEAUGgHyIgAbh+eNFlyYKAICAI2CBQoGfqU7PNyv5Nz7Y28xHa9fslgK9aCFpHfTtRiHjZPHm6kPW1laQiudiucd6gyRhXSqkA/9bZ1ogtr9/hmAE7dvrVGDiUxR6pa23NB3F41wtoOrrVlk7HbfanH1GrupLyqhkWfbabskl5wJIIfQi36crvfQ+B6QCqAMx2WBqrSp7XD0yeBLBFdNySdiP8u679GR2Qh7SxPXh9TLn22mvHhkLaAgUtEnSDhnE+ukea8oXH55vxGZemMiZcVlOz06MvHjwXGdoygBI0JZfHqUizFEHAjjUgEdOz0kJKxDjiUxAgAqSd/5UJCibkMQjnmVahobbyCVYnu0GaO6gI40sr3JoF/ju137a8ehs6280M+91DhUIZmHj2TcgaQIbsvmuk4m8+bsX0eMaaa0vKq60SLmMFh5Xkf7fp7ERBaeziJofgNDcmR7DC3YtWZ6xrlH6CgCAgCAgCfQgBCcD1oYspSxEEBAFBIE4E3EStSUPJirYG0zgXAGAlk5lK0i0z0CngR8ouUnzZC6x5WOzGtdfNCmtpnLetjZm+GPnDeBYWm+1ueACNR+yZ1PIGTdIDfKn3ytXCXTi691Uc2f0SujpbfQOgFGAjD/ftkvJqs84Rq19YBRM1XttCANYCGr5nIx36OQJ2tG48+COlJIP61HFrSSBOTHXnPc1gi7myiidUrLBL5PgJXFrcrs8D8KrBCzPh+Q4I1B69/PJc5OcywLVAUxoDbk4B2djG5kNP4eOLVqz+s0cH1EKNUlqxy38C+I7HvtKsbyJACklSoH0hwcujUBP15PYkeBxxLwgYEfiBTs1n/DtfSRfrHr1meEZXBhMVXPVCC0fOwqgpQUvAOl9Q0rVvee12MBHPypQKYcKsG5Ez0Iplv+/cLJ0dzdi54T60nTrivihN3VGyuMpKZ9y975ktSA3JBL732XQuB2BPUfJeJ95ffJdf6GMSvOh8rnrVgvXhWpoKAoKAICAI9FUEUu80sK8iLesSBAQBQaB3IOBE6cEVcLPxOcNhDt8j3wRgDrZQ5+YjAJy015wqVr4BgBv4uKyhtvL7GkBflsYM1WkXk6EyFPM4DL4xCGdnaRk5mDj7JmRm81w+RUzT0HhsCw5uexrtLWThC9baNTX97MVVRto1DvBHnTYrOhi1FW4OdmTx1s8R4POLgXtSSjLoxizoRGYnM+DG8tbLASwEQA0xN8qiJwD8CcDDAIKkY+oNl55BgNGGic4H8I94J1577VXvD4VCrJTgH/pMuGnAXWUrVvEAzot93KSFynvASMfpxYe06XsIOOngBrXaT+vMBmbmgqD8ix9BwA6BOy10DlkZ5zno/NZDy2aH0jQG4Vw/oIeOvxjDxntlZY3/ojFpjRVwXZ3WOTWknpw4+0Zk57LIqm8baesZhPOUyKfheyWLq78VACLUgWMyi50v3n/UofbyncXqTDe9N+OUb9M1Oq3LHwNYnLgQBAQBQUAQ6HsISACu711TWZEgIAgIAvEgwANkZgw6HSKTwu1LAF4DMBIANznmw0QG5P4bgLU4QjebF7MgGZSxMh5oG6ulYlpTfW3lZgCT7ToXjJiJ0VPLYvId7dTRdjKy8WxvPW7rh2NwrFQwzvPQjmfReHgjNJvyNad5pmfkoLOj5XQ+NkMHpfBUcVm1FW0QAyHGQ5Qr9CBJKsAic+gbCLCqhBWVidTX4rOLmdcMvpB+iP87FmNF3C/0Z2B/OcTh4Sz6+AAAIABJREFUARcTM6L2PYfDM1tMH1t2TXFXJxZAkVoSCzQPh7PeLpBZyfLMXlE6SgB7F61YNcabX0wBYCyT5j1KCma796NHt9KslyPA59X3AZDeOxHm5wA6EeOLT0GAVM+sSDYa6YhZ/enJ6tZULFJKealkwsjJl2HQqHM8+Y23UbirHdvX3YW2U4ctXSmVhvEzKjGgwDfrcbxT65H+zce3YudbK7yNrdTnSsqqfuutsWOr8wFwULvvsK8B+IkHqnG+/JfpepuDXeZFVoWPWbDBBLAccSEICAKCgCDQlxGQAFxfvrqyNkFAEBAE/CMwSM/Up5C6m90L4HUA3zYF7EjNwagWA3V25kT54ZW733F+9Q9Xfggh5yAeN8e5hRPd1un6+563V+Pkobdt2+XkjYpoQfSkUa/i5KGNOLzzeXTYUOY4zS89a2DkYOPQjme6RZFsTNPUZ0oXV/3B9DN1BWsMf8fKSGMlTE9CI2MLAl4R4MOCzzvez26Vbl59UsOEB5Jveu3Qi9vxIcigQNRedNLnjDZaU1E+MiOceUlYqW4tN2BSKmAQUjjn8ppVXq8b9QaN82aSAukBxfo3AvFoEDkhJ4fE/fu+SpXV8/5+Rq8UN87pwwDu9jrJjWuWfSysNFaOu9rY4iUYOCQJusuahm1v/gWtzYds5zRh5vX9JgBHEE4c2IC9mzzFSgGlXVtSVmNPH+J6pSMNyELAZE87phPuR38M4KcAzIlOTAhk+WJUl5DnopRZ+L3D9x398fvPTnvO26yllSAgCAgCgkC/REACcP3yssuiBQFBQBBwROBGAHfFgZGbMPVUAL/WadushnGrnvM0tfq1lbdBi1TZWVpGVgGmzLnFky+3Rk3HtmJXnX3mZygtK0JF01Ni7KeO78D+rU/YZuo6rY80nYPHnIeh4y7GkT2vdQfgHCwrQyucfFnNCVOTKgCVhr/7pU4V6Aat/C4IpAIC1HMjldt/AHDLjo5lvozef0anY+zLVHEUw9lrAmg4gNNOMKsrKjLz0blAC4cXKKUYqKJ+XMqZptS/ldU8wIM9L0aNGSPl7n/pB4de+kqbvo0A6bjv0Clsg1gpk59YnWufFRTEKOJDEPCGAJ/fpBo266KyMo70kp6sobbyG1p3xaijkfpxwszlyBmY2BwvaihvfeNPaG+xY7lWmDDrBgzI91oo7bay3vH7kV0v4OCOZ71Mtg1Q80vKq5iIE48xMYp7VjK42BmfhQ8CoFAdqSvn6Npx/K4z6rgxoMeK5B9aOGLw7VZddy6RLAvxYCF9BQFBQBAQBFIYAQnApfDFkakJAoKAINBDCLAKjhVMFTGOT7oP8vKbsw3zAVynV3vwwMnKWBm1BMDLMY4d6VZdXZE2I09xV2xbpTJk7IUYPpG0//EbqWi2vv5ndLSZ407v+R5RdAkGj+GeL3nW1nwYh3e/iKaj7yDc1elrYB5iUDx++IS5yMkfG+m77Y0/O2b7AqqqpLxquWkgXnfycxq/OSjU8ZyvCUljQaBnECC10c8AeKkKjmeGpKT8aBCaaPFMIgl9XwFA2qio3QDg3kcqllygoBZomhbVcuMhWVKsYOw45A4fhr2vs6Dbj6k1i1Y8QCpdL0bKKmMFB6vfrKh6vfiSNn0PAbfEJK8rJq0bg7v2ZTlePUk7QSA4BK4yBTromd/7/Ag30vM6jthQu+xXGrTPu02LCXYTZi0H/5sw08LYtu5OtDYdtB1iXOlS5A1KiYLthMFg5Xj/lsdxbJ+n9+l2aJ3zSxbfz++feMyvhlt0LL6HWZlPfdqoMVBMilQG24zmlc6S/bnZox4tv3VIQc09LwON+/VvPGYyrvdAjRkPJtJXEBAEBAFBIMUQkABcil0QmY4gIAgIAimCQKybGeP0udmIil9T7+ZsD7RtDPz9q04LEjMUdWsqblBKOdLbTDrnZmTlsvgiGNu3+REc38/9lLVl5Q5F0dkfBXUhEm2aFsbRPa/g6J5X0dnhX14qM2dwpOItf+g0qFBGZLotJ/di+3qXwkhrShlm4t9uWPNGAKQgFRMEUh2BoCtT3NZrdRjk1qe3/f4DADzIitgFI0ds+84H3pcHaMOStZABQ4dh8MSJKJwwEYVFE5GemYW3aqpxeNM7tlOIqMMpBRh0MxXQsnDFqgEe581TWNJQRo36b3wvUg9OTBAgAvFU2pJ5gNWYpPCW6gy5n1IRgc8CMOt+vaoH4U55nXD9moqVUOpat/Y5A8dEKuFUKHHf3FtfvwNtp1hUZW3jSq5F3mDGX/qf7W5YhcYj9u/UKCJKqX+eNaxgvjr/j/G8C3mRWc32vx72meaL8S294s2YpWikBmblG5lZmIhll8nIT4QiAF/QA3pemBI26OPy2U0qTDFBQBAQBASBPo6ABOD6+AWW5QkCgoAgECMCXrjwY3Rt240ZkOTW54Y8LqurrVytAGbcWloiNNlaGvdFBNntBNIYyBo/owID9GqyuBbo0Lnl5B4c2P5UJGDm1zjHwhEzMXziXJA202gHtj6Bo3tfs3WpFA4Wl1Vz02q2RwAsNPwlN7LU0RITBFIZgURpM7mtmVomzL5mgKbP2OPXXDOkIw0LHt+x46ZX9h/84EWjRuSfM3wYBmVnJ3yNmXl5GDSxCIMYcJs4AdkFlH55z04dOYpX/vg7aIbgmnlSkQCcxUyVUpcurHngSY+LYKWH8TT2QwCe8NhXmvUfBEjVyspQVsTOdFg2752VAB4GsNv246P/4CYrTX0Evgfgm6ZpkgKQzBeeTHv10xkNB4+T0vJitw7UgqMmXKJsx4Z7cerELlv3Y6ZfgfxhJYkaPqX9kqJzx4b70NJoLC6znrICVhaXV3P/F4850Uc6+eXek9ILZt1yViWTLp/6An91CL4xeYi0layYi0UbmM9vBgG96snGg5H0FQQEAUFAEOhBBCQA14Pgy9CCgCAgCKQ4AtzMsBqNG4NYNhV+l+eV3sPRb/0j145CON0x+jS86BIMCZgOMtzZih1v3edIRzNswgcwdNz7/OLiqT3pLw9uewaNRzY6HiTbbX/zBhVhxKQFyMgeBMVKD5NtevnX6Gy3T1JWwK+Ky6uZ/Wm0cQB2mv5uFgBmfooJAqmKAKPP1JrhoUqy7SUA15PxNdkDBzmeBqhHli5ZQFpJpcILNE1dFKR/J1+h9HQUTpigB9yKMHDkSMeh33mk1pF+0i74FnGqad9ftHI1tQG9GHW+Pm5o+B2drtlLX2nT/xAIARgCYBqA7lL0buOBManMpGqi/90TfWHFZj1MromVcZ/zurj6NddOgEqnfhz1vxxt0KhzMXIycx2CN2o/UwPazkZM/hAGjzo3+IF7iUfuS3asv8+Rnj+6FAX16+Lyqn+Jc2n8dvuirtfrZ996JwCOHWVtiU6Dz11WvVnm3+g00pRdmB3nvPlMZ4UoExb7sg5wnDBJd0FAEBAEejcCEoDr3ddPZi8ICAKCQKIRYBCOmYGkNvJCqRHrfEjBcUsQuiX1tcu+BGikCrG1qRfcivTMvFjnatvvwNYncXSvfQFfZvYgTD7/U4GO29XZghMH63Bkz8vobGvy7TstPQfDJsxF4YgZoO6blTUe2YTdDbxE9hYGPjCjvNqcQfplANycRo3BhaQdxPsGQzoIAt0IXK5nPfs5wIli9waAx/VsZmMiAIPRpM261ENCwycBMFjTq+yRa689F6HwJUqBAbcFgJb48jYdoYGjx2DQxInvUkvCIonACszWE8ex7u670HKcMpXW5hiAA15YtGKV16wKVjT9xTAKD5Av6VUXWSYrCAgCgkD8CDwGwBwVY/U3KYo9WX3tsosAjc/Q0+kaLHpTy3jIONeCOU/jvtdIw666lc4BuEmXYvDo83z67VvNWxr3RirhtLC7DrUCvllcXv0/cSLAxAXqjf8YADV8vRq14Chd4CUAxnuOlJdM1IrlO9FqTv1FB9jr9ZB2goAgIAj0OQQkANfnLqksSBAQBASBwBHgu4I7yJ8DeH/g3oG/A6Coumchdqc51NdWvuAU5MkbPBnjSrg3C97amg9i27q/gdQrVhYKpWPcjGUYkD8mkMGbj+/A4Z3P49RJUrx42TMah1UYNPocDBlzITKynPePe95+ECcPUbrN1t4qKa+2osoyX4uvmAJygeAgTgSBABEYBIBalBUefVIfhFRwzOp/FsAxh358lpKCkDol1zi0C0QL0+P8Y262dvmSiaEOtSCswpFKNwCkzkuKDRgyuFvDbUJRJOiWnkM5Nf+257VXsOnRR/13PO1R2jJkUc2jRz04oUaMsVyCWl2ceLuHvtJEEBAEBIG+gsBQAM9Y6AEzSYHVSJ6sfm3FNdDU/V4aj55ahoIRToyuXry814aUxfs21UYS4OxseNF8DBlzgT/HfbA1teCoCefFNE19vHRxFb+n4jVWR/43gI94dMQEQQbh3Pai3DAx8BZvtZ7VtDiHjwFo8DhnaSYICAKCgCDQixCQAFwvulgyVUFAEBAEehiBXD3jj/QefrIKnabNsirSXDLzL25766Fls0NpmiOP/uhpi1EwvDTusawchLs6sXPDvWhp2mfrn9mwIyaxCCZ262xrxKGdz+PEwQ3+6SaVQs7A0Rg5+VJk5zpTs3GGXV1t2PTiL53H0fCtksXV1PYw2gwLqkneN2ZKytiBkJ6CQPAI8B8nn0tuWc0MvFEXhNW2pIv0EwGnbwbhSDlkZczqZ+WxfyHH4PF412PtjWX5aa1ZC8IKCxS0BYBKzIPUYg0ZOQMiFW6FEydGqCVzBsdfkB3u6sIrt/0BLUftY2c5gwahvakZXR32MbKw0irKa1ZTJ8aLvQOA2jJRu0yvmPTSV9oIAoKAINBXEDgbALXc8k0L8qWNWb922a3QtN94AWX8jKXILZzkpamnNvs2P4rj+9fZth02fi6Gjg+68s7T1FKu0bF9b2D/FhY+upumaWWli2tIxxivsRqOInykfiYDgd3elYEvBnIp5O303cUPjx8CCJbK5PRV2tFhxouF9BcEBAFBQBDoYQQkANfDF0CGFwQEAUEgQQgwq366vvEg9RmNSuH1AN6OUzuEm2UeDvPwONZ0Uh5ekx6E1JbNQWFQt7byf5SGr9v5C4UyMP3iLwKKe7LE2OFdz+PQDjMT43tjpWflYdK5n0RaWqbvCbCy7viBN3F410vobPdPN5mZMwiDR52HghGlCKW5svZE5nd8/5vYt5lFig7W1TWt5MqV5qxRZp5+29CLThb6XrR0EASShwC/i78J4LsuQ/LEjfpwT/oMvBndMjubhz1WVcX0v0x/Vidv9RYj1VZc88E0TbtEA1jhNjdpk1GqO+A2YWLkv/mjg6kaNs7/QF0dGlY7U+uOOe98tDU14vDbfG3amIbfLVq56laP2NwO4BOGtrzXjM9Jj26kmSAgCAgCvR6BxQAeNq3iIIAPAnCkXTD2qV9b+V1ocNXiTEvPxviZy5GdOzwQ4PZuWosTB+wljYeOez+GTUgEcUgg00+6k0M7n8XhnSTGcDZNw3EtrObPuLLKPrrp5uTM3600NQ/oe2MvGyomof4IgNd3vf8Zdvfg/piVeKtjdSD9BAFBQBAQBFITAQnApeZ1kVkJAoKAIBALAnymn6VXlJFj0a5EIEqZRpqzpwC0xTIYAAqGXagfFF/lsSqOpQZ/0+kst8c4rm23utqKLQrKNr21cMRMjJpaFvSwp/mj6PiWV2+DppFd7EyjztrYs64GqTC9Gn21Nu3DwW3/wKnGPYDmp9ime5TCkbMxdNzFyMgyJxs7z2LnW1Ug1aWdKeDJ4vJqq5I+BnuLDf2YMcrDZzFBIFURKNDv0aUOE2SmNDXa3opzEXxes/rXqJEYddljAbg1FVfPTAurBZrSorSSwYtl2gCXP3IUCou6g278E0pLixNih+6ahtfu/Asa95C+19pUKIQLP/M5HN78Djb/3ZGm8u1FK1bx3evFSIfFysmosQJkvpeO0kYQEAQEgT6IALW0uB8xGrVUGYTjfsWT1a9ddjs0zZjcYNkva8CQSBAuPYPxlPiMFV2s7LKzQaPOi7BNiL2HwL7Nj+D4/vWukGhAQ2dax/zZCx9gQLanjftdJl2x+s2vMXuHUUcGlIfoiUxuWtjUiqU0Q2AJqn4nLe0FAUFAEBAEgkdAAnDBYyoeBQFBQBDoCQRIafY1nZPejTrNOL9XAFD4nJUc1hEjb6vh5oR8hqQd5B+ml84GwIAb00MZbOMudUui9G7q11RcBqUcS7XGzahAXiFleBJnDJbtWH8PKDxuZ4NGn4uRERpK99dwR/tJHNn1ciTLNhzu8D3x3MIJGDb+/cjJH+u7b3vLUWx5zTlmppR2S3FZzR9Nzpny+5zp7woBnPA9CekgCCQPAdIT3QPgfTZD8jCQh4X3BTQlams+ZKGdlrQA3BMVFWM60LEAYSyAilS5jQ9oba5usgsLI3SSEVrJiUXIzI3/QNR1UL3B8R3bse6eux2pdUfMmIniq65G86FDEapKJwunYUp51Sq+39yMlY+kLI0asylYsR5rIozbePK7ICAICAKpjoCZMYHzZWXclX4mXl9buQZAuVsffhePn8Ei8/jMLZgkAThrfHfW1aD5mPE1aN1OA54stU7wi+/C+evNjdr1AH7vgZrc6PleAKRGZdJWp2lIfmd9SU/CsppN0r4B/UEhrQUBQUAQEATiQcD95C8e79JXEBAEBAFBIBkIjADwKwAVcQzGrL7/8ZNtGsdYCelav2bZ7VD22a8ZWQWYMueWhIxtdnp03+s4sOVx27HSM/Mw+bxPI5TGuKW1Mdh28tBGHNz+NLo6WnzPOy1jAIZPmAdW/UHF9ro/vOsFHNrxrOPYp5q0wvMra8yBtZ8DoFZg1GoAVPpehHQQBJKLAGl7q/TkAauRyVfIDPtjAU3LbryEacA9dOWVAzKz0lnhdonSsEADqMOTFEvPykLhhCJdy20CcocOS8q45kE0TUP9AytxaKMDw5lSOO9jn8DAkd06mS/+5tdoPXHcfr6a+vSilQ/c5nFBzIifZmh7OQBv4jgeB5BmgoAgIAj0MgTu0LW6jNNm0MNOK/WM5W2qvTG/Xev4h1Lu77WCYSUYPf2KuCA6vPP5iB6znRWMmInRCWbdiGsBPdQ53NWO7RvuQVuTe3GbBtxdWl794R6aKoedpSddGRk9nKbD9zur5da6JLZyA/hRXUfYKnH2AwDsb64eBESGFgQEAUFAEIgNgdhO5GIbS3oJAoKAICAIBI9AkJz0PDxkFR2r1nqVPfXU/PQRLcN5KG5LlzZk7IUYPpGMNom39tYT2L7uTsfA2diSazFw8BTLyZDy8cjul9B8YidgQ2Vpt4pQKBO5g4siVW9ZA4bGtditb/wJbc2HnXzcV1JezcxQs5HXbbThLxl8YxBOTBBIZQTcAnCfsaDKimc9duP9TH8Wt/twzsMc8ssyGN5l7Pfo0qvfF4ZaoDRtAZS6xIfPuJsWjB+PwRMZdCtC/lj/VbhxT8DCQeP+/Vh3793obLFPbCicWITZy68HaShpG9c8hP3r7OVoFLT7Fq5YbfUstFoC37WkMY3a9wB8KxFrFZ+CgCAgCPQiBB6x0Arms5HPSE+2cW3F9K6wYhCOyYmONnjMBRhRFDsD8JE9L0Wo4e1s4JBpGFu8xG0a/fJ3MmyQLaSz45T7+pX6cUlZ1VfdGwbegtXp/B7zmr3JJC1Si9vz9p8+RSdqSwYd7w58ReJQEBAEBAFBoMcQkABcj0EvAwsCgoAgEDcCfIZ/QddTi9uZ7oB6RN/sbXRYdbXLblTQ7nICoejsm5GdF4zwuivYWhg761ai+bg9xYrVxpxZoQe3P4sTB9bHRDeZnTcSIybOR07BOKgYq96iazt1cg92rHfd+11TUl69yoQH6X9IAxQ1BgRIPykmCKQ6Agwa86a3O5ELulLJjoKSGp73u4DF5z91Pqklslin3WoAcBOASNT8kWXXzNa6tKcUMChZwOcNHxHRbxs0cUKEWjItIzNZQ3seZ+tTT2LnC/+0bc9nZ+l112HotPdk3Q689RYaHjQ/6k5zcXDRilWuB756D16jOw29n9H1jjyvQRoGh8Cm2rKsDi1vXsniGqlCDA5W8SQIxIIA31V8HpLK3mgfB/Bnrw4b1i6fr2lhaly72vCiSzBkzBzXdlYNmCh3cLtTAG4qxhZfE5Pv/tCp+fhO7HzLI6O3wpdLyqoZDEumzdOr30Z5GDRWJpkxuja6OTnKGICjIO5piVUe5iNNBAFBQBAQBFIMAQnApdgFkekIAoKAIOADAb+0GF5cU+OIh4OrvTROlTZ1tZUPKgetiJyBozBxNpeVPKMwOwXa7SwtIwcMCmZkkXlEw/H9G0DKx442/zJpGdkDMXjU+SgcdTZCoYxAFkkKTVJp2pkG7WBpeY3VgTMPSW429KOI3KcCmZQ4EQQSiwD/MVKzw+5hwRJaHg4GYfwGZ6Y0kx6MRu7ajwDYZzEIK55JGblID7qdY2rDPtTMeS3692uXXr1bQfGAJyGWlT+wO+CmU0tm5bMIL3Wto7UFL//2t+B/7YzUmOd89GaQMjNq7U1N+Ocvyaxrb1o4dEHZ/fdTV9XNqDVIXVSjMdO+1a2j/B4/AtGAG6DmQYEHrPM0Tftp6eIa0oaJCQKCQM8iMBMAo1rmxJGFABx1no3TrltTcYNSyjWLjH1GT78SBcO8Mgy+N8rx/etBHTjbd0nhRIyfIezrTrfTiUP12Ps25f48mFLXl5RVeYzYefDn3IQfAD/SE13dnP2X3ta/XgDA4Np3AXzdNEj0e5OJWqwC5e9MshITBAQBQUAQ6KUISACul144mbYgIAj0ewS4Mfi+zjMfNBhB6xwFPb/T/G1cvXx0OCNMykNbGzFpAQaPPj+h8zA77+psxaaXfwstbNbe1luSH2fSpcjNH4v9Wx7HqZO7fc9PqRCoMcHs3cwcnlUE91rf9NJv0NnRbDsnpfDL4rJqo84b25JOhUJJDBREzdehiW8QpIMgEBwC/AfECmAehlhZkBSUEwGwavf9poGMWc8sH6NW2IcAUKzmUg9LPW2Ojy695q8aNAb0IqagoEHz4Ma6SVpGRiTgxuq2QRMmIm+E16KvmIcMtOO+dW/i7TXOh32TF1yKcRddfMa4r/3pdpC+0t60ry1asfp/PU6YAnSkIJXnpEfAYm227ambs5tamualqdBcaN0BtzN9aa+WlNfEVgYT68SknyAgCNghwCQTamgZ7YheKVznFba62sp/U8D/eWk/Yeb1GFAwzkvTd9ucPNSAPW8/ZNsnZ+BoTJx9Y6Df5r4m2EsaH9nzCg5u81SwyC+Y+cXlNfZlh8Gt2Y2SPDrSbwGQHtN+w+Q+J94kRhaXTQCWAmDy1O8AMGmHzCKf80Fv6T6qtBAEBAFBQBBIKgLBndQlddoymCAgCAgC/R4BRpNW6B/lQYPBKjhypjwRtONE+KtfU/mvUPipk+8pc25FRpatPFwiphXxubvhATQe4T7KxpRCekYuOtubfM2BFGmZOYNB6py8wiIgTrpJ8+CNR97B7gZHujWocOj9xVfcZ+ZxowbSPQZ/OxN0j/rCSxoLAj4QuAAAb34ryqG/APh8nActnIqddieTH74DgBUArGRjwI00k37sD3plXSQT+9HrrvmopjTOO2L88LcLv/HvrTYGBePGRYJtkcDbBJ4D9U7r6uzEy7/7LdoaT9ouIDM3D3NuuQUZ2SxIO922PvkEdr74gm1fDfh72YpVTDjwYn80VQYzoeY/vHSUNs4I/LO6ImdQXmiuxkCbFp4HpeZ6wawznD541hX3UEtWTBAQBHoegU8AIIOC0dbrAXTPVBF1tZX/pwDX6tb0zFxMmHmDnszmbfFuATh6YVAvt7AIA/LHIC1jADhOWnq2twH6USsG4BiI82D7lKbmFy+uesdD23iaXOWBDYZsMdSHOxDPQADMAbin9T04A3tkZohaUOPFOV3pLggIAoKAIBALAhKAiwU16SMICAKCQM8iQLqK/9QpKRI1E9Jd8EAw9lKJ02fG9w11wEr0io8BAFgpEAtdx2me62srXgTUhXZA5A2egnEl1yYKJ0e/TUc3Y1e9m5STv6lx4z50/PsxaOTZUCHeCsEbM3p5sGBnCthQXF5NClSzcbFGwQvS630l+BmKR0EgYQgwOPZrE41qdDBSPC6Pk4aSkR0eqpCyKBHGoPgN0SzpR5dfPU7rVAyEdz/NPXz5Z+TkYOi0aRg8ZWok8Jae3TcOCw9sWI+Nax6GFg7b4j7mvPMxdSGLL860o1u2YH3VvU7XrHPHtl0DbnnttQ4PF5aVjn8ztHsOgKdAkQff/arJrn9W5DSdUPPCenWbAj5gBcC7wWcN0NSZ/xRCSrv6rLKaB/sVeLJYQSC1Efg2gP82TZGVcdQa9mx1tcvuVtD4XnS07LwRYCVcKM2bdqmXZLV3B1QKZK1IZxAuqwCZ2QUYUDAeGVn5SM/MQ0Z2PkIhkkh4eEm7LaSX/k4qSlJSerDXQx2t88+6+kEmjCbCeBG4z+YfO+PYrFLzTIvq4IssBX/1uJAgKu48DiXNBAFBQBAQBIJEoP++4YNEUXwJAoKAIJBcBEoB1ABwEiw4CoBi1fygJz1jSK9E4gaUWaVuZQw8GCTVRaybGx4yk2Ltffqh4nzTmJ8EcEe8sNWtqThbKfWGk5/R069AwTDG/ZJvrGzbvu7umHTdzLNVoXQMHDwJw4ouQWZWQcIWQ+rMd178pYt/9R8l5VUM0BptCIDDpr+7CMBLCZusOBYEEoPAAp0OyKoKLtYMZH5zU7ONh4mkk0yU8ZldBuD56ABrly5h1cBMzx/9SmHgqNGYXl6OvOG9i2LSDtSujnbU3X8/jm7ZbIs76TUv/MytyBxoTDh/r3m4sxPP/Ph/Ac0+L0XTtEVlK1c/6uHikuusOzD6njH4e8pD337d5NWHrhyQE8qeF1Kqu8rNJuB2xjtUdV+67kCrjRLUAAAgAElEQVRcNxWr8d+EAn5SXF4tCSP9+u6SxacgAuZqYU7xNgCf9jPXhrWVT2oaLnHrkzd4MsaVXOfWLPJ74+F3sHujM1uEoyMG5RhyUxmglnN65kBkDhiMnNwRSM/Kj1TjkSWDrBdQ3Mb1fdv51n1oPm5+NVqsW8OaksXVifqW4h6We2hWt9lZUIwIjPb+UGcu8HqBv6brB9toHHh1I+0EAUFAEBAEkomA5714MiclYwkCgoAgIAg4IvCvgCPl4g4AHwdAQn2rk8KRulj0TQ6j8ACRlBjUXHAzpmzS57n6QRj1injQbGcMyJCqcJubY7ff69ZU/EApxY2IpTGLddpFX4hknfaMadi98UE0Hn47ruGpI0GdNx4MMBCXSDu2bx32b3E+P9ZC2tTSRTXmk2xqT1GrIGobAFhVySVy+uJbEAgCAf4jI2UVD0WsjFSRPKjf6mEw+mKyBJ/bzJa2ju54cOSjyZf1w6NIl0euW/JzKJj1Gl3dpWdmYcrll2PEjJlQoZ56hrpO01ODpgMH8Nqf73CsfhsxcybOWnyl41rfvOduHN/u+Or60aIVq/7d06QApvobE2kYOH3EY99+02zdozflZmmtc7s0NY8abupM3URXLJyoV6OdNeCV0vJqUtCKCQKCQGohQP0rc9Ubq8jN1XG2s96w+voR6ZnhpzVNO8ttaYUjZ2HUFOtKaGPf5uPbsat+heN7xW0sp9/TM3KQlpkbCcJxH5CdNxLpWXnIzB6EUCgjYSwY8cw53r6d7aew86170XbKw/ZTw+0li6s/Fe+YFv0pqs1E1MUOvoPSBPaqNWecChOtOD5L8oNiqkkAjOJSEBAEBAFBwIiABODkfhAEBAFBoHchwE0BK8eMNH/mFTArlLoJTh/lDJixjd3mwikAx3cHyyJY1cYNMX340SlieRUp2Nrihb5+TeVWKBTZ+SkcMQujprpvouOdh1N/asB166n53yOpUAaGjr0QQ8bOAf93Msw9+1Q9UVJexSCr2agZyMqhqJE66LvJmLOMIQgkAAE7nbboUKwy/gWAu3W6x2gmMiNVrAZlEgKfkeS/5QFLMu20Cua1FVddpbQQK/e8slCeNtehU6dh6sKFyMpPXOVtosGpu38lDm20p9VNy8hEyTXXYsiUKY5T2fH8c9j2D8qzWJsGvFq2YtUcj+v5vSnD/gcAvuGxb59txoBbeld7RL9NscJNKVbSx2wR5lWHCFy0Io7/Otra2gedc82q4zEPJh0FAUEgEQjw5fMPALNNzhl8MevE2Y6vs2bQT77bJIeOfx+Gjbdks323a2vTAWxbd6djVbTbOH5/ZzJMKJSJtLQsZA0ciezc4cjOHYbMAUORkZmrJ+n17iO+1qaD2LHhHoS72r3A892S8mruN4I0fsPx285J0/WDcdKRc75M0GIQ2e97nwwHXwDwepCLFl+CgCAgCAgCiUWgd7+dE4uNeBcEBAFBIBURuBQAqy/sqigeB0AueWoVuRkPhlfaNLIKwHFDwso1atfYaq65DQrgagBx66xsqF16eRpCjqVa42dUIreQTJg9Z+FwO7a8ejtIR+nVWLGXP6wYQ8e9z5cgvFf/du3aW45hy2tk9rE3BXy6uLza3GgSgC2mXqzs2BjvnKS/INCDCDAIx4MRv4cjPTVlBsH5TH8SwCYAEbGz6oqKvHytI0InHKHgi+HrP2tgPqYvvgKDioq66bB6kbUcO4bX7uAz2D7nY+DIUTj3Yx93XdvJPbvx+l/JPOXwjOxSIxY+8MBBDxCREpqHfFHjoZrzia8Hp72tSd1TFXmqSc1T6aSUDM+DFl/ALZ71a2Ht6tIrRAcuHgylryCQIATIJc/g2VCTfyYCUhfOk9XVLitT0Gq9NB45+TIMGmVP6MFA0bZ1f01qAM7x3RNKQ2Z2IbJyh7/7X+raUXfOq66dF1yS0ab52DbsrKPaghfTbi0przEycHjp5NSGe+zfAHBiiuG7+l2q7xgHvBzACp/MCDwDIKMC2W7EBAFBQBAQBHoRAr1rB92LgJWpCgKCgCCQAATSdEHobzn4Jm0aeeu9lFuRhqWa2kAW/owBuGF6lj4/+P1UullNk6UDpLbcGy8+dbWVd6huqk1L4yZ08vm+JCLinZJt/32b1uL4ATIyuhvnPWLyhyKBw2RTZx7e+U8c2vmc0yS1DGQUTi2/+6SpESnXjHR9dDLXfbXSQhBIeQRY0bYEAOmurJ6VPbkA6l+Smou0hW8CaLabzKNLlzytAczYjtlC6emY8IG5GHPeHKRnUbakd9iWxx/DrpedpShnVlRiyNRpnhb03M9+gs6WFtu2Cur6hSseuM+Ds7EAdpna5TldRw8+U77JxtVXDQxnZs8lnSS6Ndwu7tFJU15J6/5o0oCflIoOXI9eDhlcEHBA4DIAfzf9zopVvtuoderJNtZWfjzsUYd6bPE1GDhkqqXfjraT2LnhPrS3pm7RLGnrlUqLJPNlZhcgc8AwDMgfi4ysXITScpCeSbmz1DwSPL5/PfZt9sbKHAqpJWctqopU+gdgXnTZlgOoimMsvvcYNDRXdTq5ZPIjZRfIwCAmCAgCgoAg0MsQSM23bS8DUaYrCAgCgkCSEBitZ8uT1szKyK9VAaDO43xII8nse1bVmY0UZv8CgHooP/a5QXAanpSEpNvo8jhHy2av/uHTGQPGHT8GgBUqljZk3EUYPoFnez1vrc0Hse0N56qJ9MwBGDhkOoZNmIu09OwemfTW1/+EtlOHbcdWCvcWl1WzasNsrwI4z/CX1Jsi1aiYINBXEOCzhtS/1H7zc2AS5PqZ8czMfQbdXtQPYbwkW+CR6675NpR2ml5OhJovhtmRpnHSgkuRO5S5Galt7Y2NeO0vf0Zbozln4L155xQOwpxP3wIGGL1Y/QMrcbDBns4S0G5btGK11+wPvq9Z2RE1X9UcXubb0202PvfxgeHjjaSSnKdCmKtpPRxwMwHCgk5WhkZM4eWSsup4Kvx7Gm4ZXxDo6wjcDODPpkXyOcoPfs+BiY21y74ZhvY9N7BUKA0TZl4f0WAzW1dnGzrbTqL5xI7It3NH6wnwez/c1QEtHGWldhuhB35XoUhQLi09E5nZg5GZUwhWymVkFyI9c2AkUEfa+1Sodj+88wUc2vmsK0gKaAmFtPnTF9W87NrYWwMmi97l0DQeOYVYgm9MAvsRAPvsH2/rklaCgCAgCAgCPYRALPvuHpqqDCsICAKCQL9HwIkykuD43Qw4VcD9Wt/IsurNju7S7wUhBVpZAJQdqHu48sMqFBHItrWis29Gdt5wv3NMSPtwVxu2r78Xbc32rGQDh07D6GmLI8LqPWGnTu7GjvX3OA6taWpJ6eIzMkzJz2PWIeBJhRca1J5YqowpCPhBgNozvMdJFZRsPTceJpJW8iFda4TVUhFaSb+2tuKaDyhNczjFchDJshgsPSsLUy67HCNn9VQs0hsCu195GZsfMxdMnN73rMVXYuRs7+vY+/rreOcRBwYzhS2LalY5i8m9NwVmwH/GMCNWEn/d2+pSs9Wm2hvzW7XOeWlKYxU0D8UvSvZM+R7NGTgG7W1H0dFqH3zlvDRoUIZQdFaGVjj5spoTyZ6zjCcICAKeEfgmAHPwjA96J82uM5zXr6n8DRRudRs1I6sAE2Zdj4wsV+m4SOCtq7Mdrc370NZ8BB1tJ9DauA+tp47oQTlPOTNuU0rI7wy4UWMuI6s7EJeRna9XyxVEKC1D6QOgQirp7Bz7tzyGY/tY8O9sCmprRpqaP2XhfebKcreuVr9Tu5cVbnYfB0yIWgqACYhejR9avEd/7kMbmHtn0qBTMzaFo7peIZB2goAgIAj0XwQkANd/r72sXBAQBHoXAll65htFl+3sOgD3+1iWFZWLj+6+m5K3/hMAWLkWl9WvqXgISl1h54SZqhNnU6oudezA1idxdK/9Pi0rdxiKZn8EzLbtCdu/5XEc22ev561pOFC6uHqkxdz+x3RgzOoc22vTE2uTMQWBGBFwO4CJ0a1jNwbcHgZAPc93ALQHNcgjS5eQJ4sBRUtLz85BZ6u/5Oox552H8Rd/AFn5QeVpBLVaoKujA2/c+Rc0HThg6zS7oABn3/QRZOfbwnJG31NHjuLlP/zWcaJKSyteuHKlFw1M6qoaMx/+CeD9waGQeE+vPlZRkNse6tZvUwy4qaRXkLFaI7dgXOSweEDBOOTkj0Hj0c3Y3bAK0Oxj1lZhZwVcVVxezaB3fzCWfZIKlcHSQzqdbX9Yt6yx9yNgTl7giv6k7zM8r66+tpL7Jla3O1pkXzHrBkCRldq/hbu60NVxEm0tx9HecrQ7KNd8AF1d7ejqOAUtHBcxiP8J+exBZo70zFykZeRGquWy80bqtJaFkcTBRO9d+CxvPMJPImdTwPNn5Rycry55Ot5glRfZB1Je3gLA/iPjvemSReGzAL7tI7GVQb4v69rvqRu5dbso8rsgIAgIAoJABAEJwMmNIAgIAoJA70DA7SDYr7Yan//MICUlZLLMjz6d7ZzefKhiTGaa2u006RGTFmDw6POTtS5P47Q2HcC2dX9zPAwsOvsjkU1tT9g7L/06cghgb+oXJeVVX7L4fRMAY7UH6YH+2hNrkDEFgYARYFTmdj3LOWDX77p7W0+cYPY+U7wTVnnz6NJr7teg2R40jpg5Cx2nmnF0yxZfa80fPRoT5n4QgydNSgnKqujkj2zejA3VzlJsY86fg6mX+yqaiLh/+fe/xamj9mxnGrTPla1Y7Ryl657oGADm9xmjmU2+LkISG295rKKgvUPNCwPzFNRcQEt6wI0HvgMKxiInf1wk4DYgnzC+ZzzM3lW/Es3Ht9siY0fBqoD/Ky6v/n9JhDSZQxkDblfqFORRbd8fAKDGcGpHApKJloyV6gg8CID3sdG4r2GQw5Ntqi3L6sBA7qFcK3Xzh07HmLOu9uTXSyM+p8LhzgiNJfXkGJBrbdqPzvZmdLQ3Rv77Hj+uF4/JbxNKz0YoLR3ZA4YjJ39UpHouM2cwcvJGxBystFoFKwt3bLgPLY3uEuIKWFFcXk1JhniN4n9kW3F6x/HbjVXr/H6zCpLxmXsJgO8DmONjQusAfA4Ak3K8Bt/4LCc3OCOVXvv4mJI0FQQEAUFAEIgHAQnAxYOe9BUEBAFBIHkIsHKMB8F25ldbbai+qViUhCVwU0IV7T8AYDZfXFa3puLLSqmfODmZesGtSM/Mi2ucoDuHwx3Y/ubfHDXWhoyZg+FF3Kcl1xoPv4PdG1c5DqqU9r7ispoXTI2oR/iU4e869Aobf2U0yV2ujCYIeEUgEYkKfAbysI9Z99QqYeZ0Ug5KHqlY8nlo+JXd4gcMGYI5n7oF259/DnteecVXNVx6ZibGzLkAE+d9MGWCcOvuvRvHtm2zvdahtDSc94lPxqRl987aWux9w75iGAorF9WsIj2VF3sLQKmh4WJd689L34S32fbUksJTzRnzQiFF/TZWuVEbNqkWSsuMVLV1V7mNR07+mXpMxgk1H9+BXfUrHKtKTtN+M3TWNLxcurjP6MA5BdzM15DfaTcBsBeCTepVl8EEAVcE+KH/DwDnmlqS1pd7Dk/WsHb5RE3Tnga0CW4dBo86FyMmf8itWRy/a9A0DV0drehoOx6h0GVgrv0U6SxPor31ODStE1qYnw1J+XTwvxalEFIZSM/MQVbeSGQNGIysnGHIHjgCaWkM2GXGVDFHOs8d6++L0Hq6mQJ+VVxe7cQa4+Yi+vtyAH90qVojTSSZC/gnGiGkngCDugwEzvQ6mN6OQT1qaXupoo+65r37GwAzAHxU/3fhc1hpLggIAoKAIJBIBCQAl0h0xbcgIAgIAsEgwGx4flTzYMTKYtFW4wEaIy6jgpniaV6iATceMr8SBOWk0XvdmsqXlMMB4MDBUzC2hFJNqWduNJTpGQMwec4tSdeB2/P2gzh5yHGft6GkvHqWBaK8L436GaRSo3C5mCDQVxCIl6qXz2fSSvJw+1G92ileaqSYsK2tuLokpKk6p84X3fo5ZBcOwtGtW7Ht6afQuN+flOOgSZMwbVEZcgoHxTTHoDqd3LsXr/+FbGT2NnTaNMxYWhnTkAcb6lH/gCPj87FFK1ZFK4vcxmClHKmpova/AL7m1ilRv69/+IZBmWkdc7s0Rf22ecpf1n4g0wqFMiMVbpHqNla6DTy9ws1pEB5e73l7NZhYEqudatIKz6/slTpwfgJuZnhYzc6g8fpYcZN+gkAPIECGEAbhRpjGZmUcAyKerGFtxcWaprhvyXTrMHziPAwZ61ow5+bG9++smGMQrqvzVCQQ13JyH9pbjkQoLbs62yIac5oD5a7vAQPuoELpkf1NRtZAZDIoN2BIhPUjI7MAaRnZSMsY4Kov19K4J1IJ54WyU9PwjdLF1azsjcf4TGVAl3T7yeDargFA/fU9PibNADR14KP01S8B+BiABh8+pKkgIAgIAoJAghGQAFyCARb3goAgIAgEgMB5AKhHYhcs86utxmc/P+4dq8h8zJsf+tT9ehIAM/ndUxN9ODc2rau97hyFNIeyA2D09CtQMKwkxhES262j9Tg2v3abLaUMNRTGFi9B3qDJiZ2IwXu4qw1vv/ALx/EU8M3i8mpuPs12UKc7if496e2cS+mStjIZSBAIBAFmFTOw/D4f3ngYWKsH3jYEqePmYw6WTR+5bsk2KEy08zO9bDFGnXNO5GfSUW556insX/emr2GpBzdx7gcxctbsHquGq3tgJQ41OJ89nf3hj6Bw/Hhfa4s27mw5hed+9lOX56b2/oUrVpM+ys2YYX+voRErjf3cb27+HX+ve6RiMLpCc4HwvJBSc7WeCLilMeBG7baxyM0ntaT3gJt5cTyM3vL6HY7UbUqFHA+qVZq6snhhlefD+7guQHydowE38qheaqKUjMUzxXPvjqWj9BEEehCBBfr71jgFJr98UKcG9DS1hrXLrtU0baWXxqOnlaFguN/CJi+e/bcJU0eusw1dHc1oadwHVgB3dpxCy0lHtn7/AyWiR6RaLh2h9CxkZhd2B+ZyBiMrbzjSM/KQkZX/XlIiy5aBiBZcRN/Tg2ma9rHSxTV/8dDUqQmfs0wu5Evfa2JNLEOSoYDyELx3vRgB4bP/5wAYiDaaH306L2NJG0FAEBAEBIE4EZAAXJwASndBQBAQBBKMgJdgmV9ttXjpJ3m4zIqOhAfczNjW11b+EMC/22FOWpNpF32xxw593e4FZqfurKvBqRO7bJtSu440lErfaLr5jPf3Y/vexP4tZDuxty6oKTPLq8zCUBTCMO6ASVtF7QExQaAvIZAD4GcAbnFYFHXcWN3GRITAq36DBPORpUvuAPBxO5/Di0tRcs3pMnEH39qAzU89ifZGr2dCQFp6OoaXzsDkyy5DemZWkEtw9dV08ADW33cv2pvsZdQKxo7DOTd9BIjjOcsKO1ba2ZkGfKtsxarvuU4YIJ+iOds938chnIch3mvCgJsKq3mKwTYtPA9QSRdMTYtQSur6bZEKN2dKST8L3PP2Qzh5yCH4qhSyBwxDazPzR2xMqR+XlFV91c+4SWobdMDNPG3RgUvShZRhAkeALCF3mryS2oGVvIe8jla/pvJzUPi1l/bjZ1Qgt7DIS9Okt6FW2p6Nq9DRlrJyoo6YRPZASkU05RiEy8jOR07eaGQOGBL5/zcdeRv7tj4JL4eZ4TAWzbiimt9o8RiHYnbSfwO4Ih5HFn35cfUjPTHWK4V/CACTdxi0swsKsrqe77HmgOcr7gQBQUAQEARiQMDLOysGt9JFEBAEBAFBICAEyOPFA9PTT0Tfc05+MNKsvOZjPGZJs2rOK5UGD5fJtcUoDeklE1bh5raG+tpKCvrYVm8UjpyFUVOSIWvnNlP734/ufRWkorQzUrNMOf+WQMXLnWa7Y8O9jgFBDdoTpeU1VoIXd5noJn9noqOMHSTpKQikFgIMvv3eMKWjerCNVW7PANgPIJxaU7aeTe3Sq24MIcR/u5aWMWAA3v+lL5/xG4Na25/5Bw5v2uRYWWTuOHDUaEy/4grkDRueFHhIP7jj+ecic3Wy0uuWYtj0s+Ka09annsTOFxwK3DTtqUUrV7Myw4uxUpLaLVHjAR8DunFbw+PXDNFa0uchpOZGDqMVWFWfVGNyTDedZPefnLxEsF8DrU0HsbOuCl0d9meYGVkFKBx9Ng5tc7pHtJdKymuSzzF35lVJdMDNPCLvOQYyjiX1BpHBBIFgEPi6ThVo9PY4AFJJe7b62mXfAzRWIjlaWno2Jsxcjqzc5Lzf3OZj/J1UlJte+jW6Olttu+UPnY7cQZMilXItTQfQ2d7Y3V5LUW05fSV8n6Rn5ELTuik5I8Yp25xsasCxsOqaP7NsZRD0unwmXwiA2uxMRIy3Io7fk/zoYuWxV3pyZjVRI+4/POzlyV7CPxKE8/MPSNoKAoKAIJAABCQAlwBQxaUgIAgIAgEi4BYsI63G5318WKcB+E8A33KZIzcEfwNwO4D6VDhcfuvhyoWhUERHydbGly5D7iBXDfUAL49/V13tzdj86m0Ih9ttO48rvS4pNJTtLcewhZSYThZSnypZVMX7wGisCjpu0sq4BAD1M8QEgb6GAA9bvq3ryTB6zmpQrwclKYXFUxUVI9u0Dkdht3Nv/gTyR58ZIOlsbcXe11/HjuefRVdHh+d1pWVkoOiDl2DsnDlxVZx5GVALh/HCr3/pWP2WN2IEZi+/ARm5uV5c2rY5um0b1t/rzNaXrzIGvK+mxktGu1lPk9nwttXeThN/+6Hrh3ald84FNdwU5kLriYBbFnKj+m2klAywws1p7Qe3PY0je152vK4jp1yO7LwR2P4mP3HsLQMZBVPL79ZPd+O6Vfx0TnbAzTw30YHzc7WkbSoiwOq1z5km9lcAN/uZbH1tpWO1eNRX1oChGD9zOajhnEpGjbStb/wJ/M63MtLwTph1w7vPZjJ0hLUwOtsaI7pybaeOorVpb6SCjtSWHe16JV0KB+dOj8Fp0DTVXeTOYjqojS1aeN655TWeqyE9XE/qBTL6yjJI8lkzAFzqoV+0yQ5d/5V7W69RTybPfsOnTiw1ZSk70Su/W33gKU0FAUFAEEhpBCQAl9KXRyYnCAgC/RwBL8GyT+oVcl6h8qJnxOq4rwDY6tVpMtrVran8k1IRUWlLo3bA5PM/nYypxDUGN7m7G1aj6ZiZ0fE9t/nDijFmOgsbE2uHdz6PQzuftx9EQzjU2Vp41tUPmrnnPgKABxpR42KmJHa24l0QEASCQOCRiiWvQcO5dr4mXbIA4y+2lyA7tn0bGh5c7RjkMvvmYd+goiJMW1SG7MLCIJZh6WPv66/hnUfW2vonrdWEufMw8QMsBovPWG337I9+iHBXl70jFbpiUc39XirZlgG4z+DoRQAXe5nh209dPzTcHJ6nhbTuCjfYX1sv/mJpw0oQ6rcNKOCfxFW4Oc2to+0Etr3xV8eKj4zsQhSdfRPS0nMi2qfUQLUzpakrixcnXAeOATeKvs4PSMMtlstn7kNas6ogHIkPQaCHEOA+ZolpbFYBuVa1GfvUralcqxRcaTVyCydg/Aw+wlPJNOxYfw9OnTSzG0fnqDC2+GoMHDLNYdJapBqus7MVHa3H0NHaGKHubWs+iM72JrS3nkA43AEFBru8xo+Sj1EkMMf/E8LjJWXVvqohPc6WQbc/AHi/x/ZsRv10Bor9MNiQ5p+BNFYpezUG+Vhhx38TqXuRvK5G2gkCgoAg0IsRkABcL754MnVBQBDo8whQFIXp9TyYsTNqsf1Jr8zwkql9LQAngfGUFG3WXv10Rv3BY8cVlG2K6dBxF2PYhPgPVZNxVx3b+zoObHvCdsOqQumYesFnI4eEibStr/8Jbaco3WZtCuqe4vIqCo+b7SGTBgK1+Zj5KSYICALuCPAfNqM2xjLYqNYcn/cv6JpyrLZzEKpyH8iqxdql1/xYQWOShaUNnjQJs5bf4Oi8rfEktv3jGexf/6avSWTlF2DqwoUYMnkKVIgSJsEZq99e/sPv0XKMBdzWlpaZiQs/+zlkxln9FvVOrbmjW+2TKaDw00U1q6jT6mYjAZgrEwsAnPFef722YliOCs3VNAbbIhpu1KVJqoXSspGrB9sYcMvO4/R71g5ufxpHdjtXvw0vmo8hYy6ITHRX/f1oOrrZdtKapv24dHFN0DpwqRhwM2MgOnA9eyvL6PEjwPcpOWbnmFwx4EFdLE/2xgNLCjMzM59WCrPdOhQMK8Xo6YvdmiXtd1JQbl93F1qbyJBtbUz0Y8JfTKZpaG87GQnEdbafwKmTe9HWdChCCdnZ0QSOn5JUlkr9raSsikmEQRjPUpmtxAp213vEMCAlHchew4pjrzYViGgTXu61A4B1eoUdvynFBAFBQBAQBHoYAQnA9fAFkOEFAUFAEHBAwC1YZuzKCiVmt/1Zz6qzorwiZzxprb5gM2aDLugcBEd+oBd249rKD4e1CCWmrRWdczOyU1CHwWrCnR3N2PTyb+03p0ph9NRFKBg+M1Acjc5OndgF6r85WUhpV59VVvOgqY3VQTGraagPKCYICALWCJCmiFqKFXqly3UAHjM05Tc56YH5J2p8rq8A8GMAG4PKXn506ZIyDaB+naUxMDb3q/+OUIhF2PYW7uzEoYYGbH7ycXQ0e5cXCaWlYeycCzDuwovipoE0zu5gQx0aVq8GA3F2Nua88zF1oWtBg+d7eOeLL2Drk8yDscESeHPhilVeA2R89xof+lcBYLLDaVZfW7kbwBjri9d9lzjI4Xhem7EhK9y6q9vGRyrdclIg4GacHw+Bt715Z+Qw2M4yswswYeYNSM/qlr89uudlHNjmyJr8Ykl5tacqRAdQe0PAzTx90YGL6V+JdEoxBMjKwCAckxmNxso4Jht6sg0PLysOhbSnVTfVoKMNHnMBRhQ55Uy6eQjud1JQ7qqvQfPxnbZOR0+/EgWxBuBsvJsCQt8AACAASURBVJJeP9zRho6OJrSe3Ie2lsPoaDmBtpZD6GhvTpWg3I9Kyqtjong2LJvfbNRn/ykAP9oH3MsyKccPFSbfQ9TZ9hvko04cvx3F/j97XwIW1Xmv/55hR0REEREXEDfALWrMnjSrgpqYKKhpk6ZZuiXpvv/v7U3b29u9TZfb2zVJmzaJoImJChjTxiQmmkWjUUCMK5sLIIgsssyc//OOgxkOZ/nOLDDg93uePO3jfMvve88w55zf8r4SAYmAREAiEAIIyARcCFwE6YJEQCIgEdBBwCpZZgYa6Sae93TGeeu3TffQChk9wP8AwPc8nRkhdVHKi1ZtVKEuNXIqJj4VabP1GrVC6hi9nKkufwHnGoyLH+OTZiB12rKgaSadPPwKGk/sNgPoZFZuQV8hKOBRAL/xmshF5ocu0tIzicCAIcDgO/XjyI3LQM2FyP8Fow7nDzVJNf7b93W8ZSKOSTgGesQzXQbHLsrJiXIMi2pzEzIZ2OzVa5A4mcx41tZaX4+KzZvQXFtjK7hGnbkpi3IQn6KNj1rvqR3hcnajdP16NBwy/k1l4u/Khx9FZFyc/Q0MZpw7eQK7nqBUkLF1Kd3jlxVuMuIB8574W09VfM+//RzA17UrlxXnPwMVa3r/u3IB+wC92fVQSl7QcQuNDjczjBuqduD08TdMr8PoiVchaeJHXfLt507g2F5zHThH1/l4HQpmke8P/9bZScbrlCgyIchj+FzIbCM7L0h5xvu4VierxwWpAxfkiyGX7zcEbtDRJua9j1S9wtR/pUV5NylQjCstvI6TPPkmJI5b0G8HNNuoqnS9Kd19ytTFSEie3S++MiFIusrzLafdSTmyb3S01qOz9bSbDYSf9a8pX87KXfu4j3vy2e6zAEhr6v1cZ7Ucx/M/0ec43tFZMcTkm50kXyGALwMQee6w8ll+LhGQCEgEJAIBQiBAr2kB8kYuIxGQCEgEJAI9CFgly0SR2ufRiGNCjrQVfzGYSOorVoWa8zeJ7hrAcRX/ykt1diis+De0UHrhFT06NeD4cmxkjrBIZMx/EOGRgQsWe+918O3fwtml1yh5cdTjWbkFfIHT2usAvLk+ST1JCkppEgGJwAUEmNi6CcB3NX8r3viws40anme9/pFVBP8wAdGXymnd5Urylm+F6u7I07WJV16FyTfdLHw9nV1dOPb6a6AGG/+/qFGTLeOWWzFu3nwwQeartZw+hd1PPgkm4owseeZMzFh6e8CpL9/69ePobDXuvIKCexcXbjDP9Fxwmt2RBV7+837MBG4vO7A5/7MuxR2Qu2j6HW98zROTfLnQ4XYh2cZOt+hhA08pKfpdcHa14djef6LzfKPhFN5PJ897ABGe7reegQd3/hrObmMdODjUpVmLC0U0/LR788vMoqaBomb2Tri9BYDPUN5/HFodV63/UgdO9Asox4U6AuRTJp2/tzHJzCScMT+jZkJp0aqPK1DN7s8XZ/hF7RhANCv3r0Nrk7Gc99iM2zAyZW4Ad7S3FBNvqqsTzq5OdJ5vQGf7GXeCrr2lFq7uLji72+FyejN121vferS6Oiu30K7e5TAA3/H8Z73FhREsoqL+4J8AmNxwei3HJN8nAfzKZpKPhTzcS6vdLeqrHCcRkAhIBCQCQUJAJuCCBKxcViIgEZAI+InAAybJMj+X1p3+lKfyXrQqLxg+6K5ZXrzqK6qqUnTa0KYufBjhkXwnGjzm7D6PI+8/ie4O43eksZNvwchxZHcMrDXXH0TNgQ0WiypXZeWu3akZxMSwls6EbTLGb/iBdV2uJhEIdQQmAPhvAFYaI3pdJqQctKLGCkgSrnjl8m8rFyqxdY1dafM+db9trBuPHUVF0Wacb2oSnkvKyzFZWZh0zXWIHTVKeJ73wIrizTjxvjELblhEBLLuXIFRU8hKFlgrf3EDTpXuN15UxVOL12/4lMCuyToB4ZEAeoFZ+tKKbCU8zGTD3ju5G+M0b3zUF+1JtoUipaQAVheHNJ3cixOHtphOSUy9HMnpN/YZU1W2Hi1nTDT8AH+oyqwS6naOaTXWKuGmnc+uddKb6nW5c6zUgbNCXH4+mBCgluNPNA6/6imUET5HaVH+15QL3eiWNmnWGvdv7EBa7cHNOHu61NAFdgSzMzjU7EIhjRNdHefcSbnO9ka0n6tB5/lmOLvbwKILM6pp7Xl0ClRaFWBNZm5BH4pnCyzYzcyCw4dsYEZRWnYcPwfAmB+794LUMCRNJb+3oh12fJmkzATfl02rK234LodKBCQCEgGJQAARkAm4AIIpl5IISAQkAgFCgA/bFHS+J0DriSzDTgxzHi2RVYIwpqw4/22oWGi09PBRUzA+k3J5g81UnDz0MhpPUiNb34YlpGFC1gooFlpMdk9efeBFnKuvMJmmfpCVW6hHVfofnqr+nrm2Axh2fZXjJQKDBAE+Uy8CQEojJqpF7BOayvxrAGwXmPgtT5DFuN3LYpEtK+64QlUUbYK916xrvvhlnzTaujs7cHDzZpw+UG6LkjJ2dBIm33gjRk+dJgDBR0Pam5rw7p//CJdJ511ccjLm3Xe/X112Rk6d3LsHBzZvMvO5cvG6DaL0UXs0Oi93ANDqcKK8KL9aNdKB0/HE4Qh367cNG5l2gVJyGHN9g9+czk4c2/N3d5DWyNjdlzbnE4iM6csE2VDzNk4fpUyUofmjA0duN3a6Tu0HpEs8z4z1gnslAXjGo0upN0XqwAkCKYcNGgR+raOBzY42W+9apcWrfqGo6lesTh0eFYdJM9cgMoY1FANjNQc2orme8t76NnriNUiayMeO0Dd2y0F1wek8j672JnR1nHUn5s6dOYzzLafc3d5CPd8KDjlcjjUzljz3ns1T8x7Od/MlNubxRYtUlbzJiLWjX0i4kZ6cSTtR4w2Q30l2evr8XCi6mRwnEZAISAQkAr4hIBNwvuEmZ0kEJAISgWAiQNqJywCwepovhsHWD2H3EjWKmEwRrc4L5vkvrl1atPoyBS5TobLUGcsQPzqzX/wJ9CbnGtiJ9hJU1Qh2BVMu/zQiokYEbGtX93lU7PSWcOu7tKLgO5k5BayA1xqzhd6CEZ8D8IeAOScXkggMTgT4PL3KE5yx83tNaiEm03o4lkQD9qQMZvLu3/7AVbJyOYP1hi1nWcvvcnem+WIupxM1u95D9Ts70dEszoREGsrxC69A+sduBOkpRYzUl8e2m+t/Zd5+B5JnzhJZzvYYdvvt/P3vTOc5FXX2ksIXSQltZfxx9g68sZr9a9pJZUX5zwLKavGYHhAzPAVjMxYhOm6MlQ+D5vPGE3tw8vBW09jmiDHZGDdNP2bafq4Wx/aas8r5oQM3GgA7Vqnh468xwMoWT/5B6nWt8TdhmQ1dq0hPJ4cezTR9lTpw/l4xOT8UEWBCfIXGMXbG8T4sbPo6nH2nR8eNxaTZq+Fw8M+t/+3EoZfRdJI1HfqWmLoAyelkyx6cdrauFLUV+gzBPck4/i/fsNxPE4ryRli3a830ZYV2tdFIRcJ7s51s5ZuehK/pO6wG+VQP5STpqEWN3c98F2MRhmiST3RtOU4iIBGQCEgEAoiA2JttADeUS0kEJAISAYmALQRIQ0G9rfsALLVBRWFrE89gb7046oUM+IN8WVE+qT6+aXSYsLBITLvyi335tXw5/QDMoej44ff+iO5OasLr25j0j2FUqmEDoG2vG0+87wlYGk8Ndzkzpi1dr6WVpBNva2YxwNhg2wk5QSIwtBC4AcDfAIh2OfWcXtu1Ykf7sxDAZwAYC19ZYFy8cnmBckF3TNdS5l6G6bl2ir37LnOutgYfvrIVzdWmMp59Jg4fl4ppOTkYnmyuRdbd3oa3//RHdLUasyeT1nL+/Q+CNJTBsnf++Ae0NZg0H6n40uL1G9iBYWUrAfDa9ti7QN8O8LKivM8Byu/1td+Mt2A3WMrUHAwf1R9NWVZH9e9zagNV7i8Ak2hG5ggLR/qcTyIy1pjatGLH4+Y6QwqWZOUUFPngrT86cEy4MbLM34geDTe20ph1rWk7aq1cljpwVgjJz4caAsyEsRvpSs3BvgCA2lnCVl686lVVVT9mNSEuMcPNZDEQVle5HfWV/PnQt4TkWe77wWC0hpp3cProNlPXe9EvKygoeDtrzWOPPWan0JSxUj7fsdBQlNmAPr0AgMUNTI6Jmi8ddnwne9hG4YWoL3KcREAiIBGQCAQBAZmACwKockmJgERAIhAkBFi2Toozcs8zKRdMI58WqSwYdGoO5kZma5cX5R9VgTTDl8exc5AyhZAMXjt5+BU0njAukCRd2MSZq6AojoAc8vi+Z9F2tsp4LRWvZC0puFVnAHUvvDsxKCJ3Z0CckotIBAYvAsxksMvlCh+OoO1aYZaAGh7sctEGCLXLs62Mf3//8mFf95SSFbd/Forj/4zmRyck4MrPP+Lr8hfnObu7cWzbq6h+9x24aaQELSI2FmnXXo9x8+aBOnF6Vrt7Fw5uKTGlusy46WZMuDK4Ojf0oXaXMaOVCvWlnHUvkk7SynifJ5+Wt7GrsleitbRkTbbicgrrwHkvRkrjkclzMHrStWBCbrBaS9NRVO33zlX2Pcnw0dOROn2Z6f2zumy9m8bMxH6SlVtgq0PGay1RHTgRDTerrjVtR63VpZU6cFYIyc+HIgLpniScVqCNWbLnRQ9cujlvrMOhbFNV68RMwgC9q9RX7kBdpXF3uFl3sCgOAzHu1JF/4UztLhtbK7/Oyl37JRsTOJQPHas9iVk7zAZ/9nRUGvMi93WEnNB/BCDyjNAz+2WPdju7lf21KAAJOs8e/q4r50sEJAISAYmAFwIyASe/DhIBiYBEYPAhwN9uVsqx2pn/2anKs3taBnlZyfekp/up34Sdy4vzF6mqu/rb0JiYGpZgt+nELgTBHW9FgeVwRGDS7I8HhDaMOjmHd/3F/ECK+mBWTqGeHuAxTYfP3QCeDS46cnWJQEgjwKAFtTq+6oeX1Adh4EVr8R6qLHYAG/3GkxLpGwA6fNn/5RUrproU50GzuQs/8zmwgywQRk24Y69tQ1uDeNMsaSjHZGVjym2LERHTO1nk7OzEBwVrcbbSuMicSbzLH/w0IuPiAnEEwzXqKg6gdD3ZzQytZfG6DdR2ETFSDc71GrgcwIvaiWXF+TVQMe7ivwsJ4HhGKwpih49DcsatiB42+Cgpmcg9/sE/Lbvfxs9YgWEjzZ8RGqrfweljpp0UO7JyC64WuXA6Y4xoZUUSbnpbsuvViPZZ6sD5eJHktEsOgWsBvN7DTOg5Pe+j1wN4RxQNN02+6nwNimL52z564tVImsht+8/qq3ag7rhxAi4ukRradwrTPfef50Y7qaip2IjmugN2XPlWVm4BaUbtGlk/yE9sp138MU8RlZ135WGeOZ+34SCLvvjcWWdjjtHQHs05nvdTAIxFAwOwmVxCIiARkAhcygjIBNylfPXl2SUCEoGhgEB/6sUxYMSXkecAlAVbL668KP8J9cLLgK5R2DxjPpsBB7eRhvLY3qfR0WpMXxYoofS642+ivoqyBIbmVGPUhOwbC1s0I9gRx2rLHiNnJoXppNj34P76Se/9Q4ABC3aC6mkyea/MQgZ2qsUCuE2zJZNvpCoyCthcDoAV1XN0XCW3FBPhdmiOei1TsnI5E3CGAaZpixZj3PwF/qHk/cPR0IBjb7yG0+Xlpl1r2g1jRydh2uIcjJgw4WKwsPHoUex9lo3axpYydx6m5+QEnaa4u6MD23/BJmFjUxyOGxYVPM+gr5WRqpKUaD32S70k7wUdOHeFvs8WHjnMrQs3fNQUn9cYiInsfqsuex6qy2m4PbvHJ81aY+meVREMF1Bj1OE690XLtQH06MBRqJZZPt5Heyglfbl/MkFACj09kzpwIldEjpEIXECAuq18n/E2Uq/zb0xYI6yiOD/XqbrpYi1tbMZtGJniXVthOcWvAU0n9+LEoS2GazABNyHrLr/26K/JXR3nUFuxEW3NduislU9m5a79u48+2tH25TPedzzFEXZ+17nHgwD+ZMNHUqX+PwDi4rrGi5Pjm6wL1JunsdCHRR7aLnwb7smhEgGJgERAImCEgEzAye+GREAiIBEYOghQL456BJ8GcHM/6MXxhYEl/3xQF+cVE8C7tDQvUjmukHKLAWtdGz3hKiRNCjYTp4CzARhy6ug2nKkxLrqNjR+PSbMZSPTvtn1491/R2WbcfaKqyjPZS9aSMktrvNbe2c6nPJWSATi9XEIiMCgRoL7TfwH4TxPvGSBhgo0Bk0qDgJ9VEs0qQMOE3lZfEdyy8s4/qFAZcNG1pBkzkH0XZckCZy6nEyf2vI9DW1+G6hKXY3E4wjDhyisx/sorERYWjn3rCsAknJGFRURizpq7ET9+fOCcN1lp99NPobnKODioAN9btG4DK+StjFRo3u105LZkIraXlW1a9Xk41P/1/kcVKhS79wlFwegJV4P31EBRHVsd0J/P2f1Wc+AFnGs4ZLKMggnZKxE3kmxz1lbx1uNwuTqNB/qnA8du1rMBKlqy0okMtA4cKdFeskZQjpAIDEoE2EX0c43nLJKg7pewlW1e9SAUlYUyljY+865+K3g4e2ofaj8sNvSJv4/8nfT33cLy0H4OaG85gdoDm9B5XljytgEOrM5aXPCKn1vz+YsvX+w6NupyZAHUVzxsMXbfha1+z7Xu+9JhZwTBDAAs9tEWhZHX+VGZhPPzmyOnSwQkAhIBHQT8i+RJSCUCEgGJgEQgVBEY1HpxZSV598ClmFYtTr7sU4galhSq+Nvyq625BpX7nzOt5p88735ExbKY3jdrb67GsQ+eMZ2sALdn5hZs1BnEt17qA/TYEo8+oG/OyFkSgcGPAKn/2H7Fogc9Y1Dm6wDWewXejejoGOwz64xiFoHdTno6c6y6/pGvcJasWJ4PBWuN5kfExOCaL/vDsGns2dnqanxYXISWutO23B+Zno6kGZk4WEyJUmNLzMjA7FXWHVC2NjcZfOz113BsuzHdF4A3Fq/bwO4KK+ONTQsKeUB7acqUbVo1Ew51n9ViYp8riBk+FuOmLUFkjB25G7HVAzmKGqaVpQWm98vouLFIm3OPMLVaVel6tDQGTQcukMe3CtgGWgfuewD4n93AciDPLNeSCAQTAXYYswvd23i/ZXe5sJUV5bMY5/tWExRHONJm3w3+RgXbqG1ZU/68ofYq6YfT5t4b0oUXLWcOoebARpAtRMhU7FfDwlZnL362VGi89SAyzfAh6Mc6Q/cC+ByAHdbL6I7g947fPytjMdcPAPD33U6HndG6FMWl/q8eswLn/N5Db95q5Zj8XCIgEZAISATEEZAJOHGs5EiJgERAIjAYEaCIdJrnRTLYenGs2CeVBiu9/bKy4vxNUMEkj67Fxqe6ddGGirmc3ajc9yxY5WlkieMWIHnyTT4f+eThrWg8QWkhQzuRlVvwkZ7QR8NYHsuKyB6jk3rjfPZNTpQIDEIE5gNgslqPfpLBEmq7MYjnHbgmbStFGLUtZayeZmDF8CfPU6nM31etWVFYmkK7cc2y0RFdYaY6IvPuvS9oXWRd58+j8q03Uf32TsMgoS/fDWrHzV5zN0amiXVA+bKHdk7T8ePY809KsxibK6pjRO4/i5sF9tsN4DKvcXd66E57TS0ryq81o0ANC4+Gs/u8wHYXhoRFxCBlSg6Gj8oIya4Idr+dOLgZZ+vIgm1kilvXyA6tZkPNOzh91FgHTlGUtzJz1l4jDGTwBrJroQDALIMt7OrAWRUS8Av9cIDozoKHilxZIuAfAixCydcswc44FtEIW1nRqt8DKhMyphYRNQJpsz+O8KjgapOyS7i6/HlDX6KHJSP9sntD8reeTjed3IMTh7zZ7y2AVbFVDVNXZy8u7FWsYnU9BD7X02mjY18EYEuQzmsvdtSxg72H/tHIjUAm3xj75bMEk35WAurfAvCLACX8BCCWQyQCEgGJwNBHQCbghv41lieUCEgEJAI9CARbL84qiCx0JT4s+vj4LnRVmQ1OzrgZiSmMfw8dsxJL5wv75HkPwBHGy2jfDu78LZzdprrgj2flFmirgLmRNjBBypIv2fdAzpAIDCkE9PRjeg7I7l1S+GgTLXzupnYHK5m9zSrITbpLzvm2DoIUeGE1gjG3rAXsW1Yu36nqd9e5Z6bd8DGkXXNt8C6eqqLh0Ic4ULQZXa2BKbiOSxqDBQ+Rjbl/7Y2f/RTOLmMqQ0XFnYvWb6BuoJU97gnu9Yxjgpb32F5WVrTqOUDld1HX4sdkw9XVjpZGShuJGTs0SEc5atzlUHy834jtZH9UZ3sjjrz/hGn3W0x8KiZmr4QjLEp4g/ZzNTi211xPsCssKm7OoqcD8wUV9qzPwNs9Oj1GK9jVgSPNN+/pesl97sGsJH9fmOiVJhEYqgjwHkttRW2Snc/E/C0WtrKi/BcALLea4KaWp0alErxwXMuZw6gqYxO+vkXHJSN9zr1B9cEKB6PP6yvfRF2lqWZ1r6kK8LfM3IL7fN1PYF6yh1KctLwsSuR3Q1grUGd9JsBIS3K1xd7srGT3nb+db3x5/KSn2MuITtPbFaNCMgGo5BCJgERAIiAR0EMgeHd8ibdEQCIgEZAIhDICrOYjFVag9OI+9HR1fODvocuL8r+q9tVk6LXs1IWPIDzSUB7OXxcGZH5HWz2O7vmbYWBRcTgwfsZdiEucbNu/cw0HUV1uHvNVVceV2Uuee1uzOLVrmjTlsYzEi78V2/ZWTpAIDAoEGJT+h4GnZjpMtwLQlnSTxohJlAqD9aI9lcif1/nc7wD5lpXL/0fVT+65t0tIS8Pcu3mk4FpbfR0OvfIKGo8e8bsbLnPZHUieZdQkFLxz7C8sQP2HBw03UIHf5qzb8AUBD+7y0Jf2DN0FYIF2Xlnxqs9D7a0D5z2GFGMTZ61GQ9UONNRQSk6cSXB44hSMmXwTIqO92YcFPA/ikFp2v502YRZTFKRk3IqEsXNte1Gx43G4nMbJUxVKbnbuWmNBJds72p7A57bfAbAKMrP7lp2xomZGnRewZztRZ+Q4icAAITDRQwWt7QzK02hymrp39NX7otvbW7cBih5ldK+58UnTkTqd+Zzg2PmWkzi6h/U9+r/7YRGxmLbw4ZBLwJ08vAWNJ/hYJGaqovw4O2etXoGS2ALio1I9z2rU+2OCyh+zohPm2nwnI4+2sditmAfUiP8GABEN2p4VA9l5J+alHCURkAhIBIY4AjIBN8QvsDyeREAiIBEQQIB6cazWZIT1OoHxekOeAvAIAL+rw8uL8t9RgcuN/Bg+aqqbXmoo2vF9z6DtbLXh0RLGzkHKFOpl27t9Vx94EefqjWL7gKpib/aSAr2I5QMeyrwen8oBZA1F7OWZJAI2ETBKwFl1oBhVPTMK95KBDyMB/NVDHaQdYpW8szxWyYo7boGibDUbeP03vgVHuG/dt5YOeA1wdXej8u2dOP76az4n4YYlJWHWqtWIjifjZ/9a9btv49BWMyiV0sXrXpgp4BUFP7XUoPy3Xp2OZVtWzYTTXAdu6sKHwUBrc10pTh7aKq6lA8ARHo3U6csQN7L/qDyNsOloa8DxD54x7eQOj4xDxvzPwBHGhhZ7VlW6zrRTUFXVH2cvKeyPIK+R4/yNYDTdqnvBqqNWu76VdpWVRqU9oOVoiUDoIkBtLOqxet/s2HnEgkVhna8DW/LSXU6FxTFM6pla4rj5SJ58s9Uwnz7nb+aR3Xx00LeIyHhkLHgQ7HoOBVNdXag+sBHUfRM1VcEXs3MKfiM6PoTGWdH/0lXq+/L32emH3xR1JYOCXgGX0bKk8CSLw3NeGsZ+uCCnSgQkAhIBiQARsBfBk5hJBCQCEgGJwFBGwB+9OLOOD2HMykpWzYNLZaW/oaVOvx3xSZRBGXp2pvY9nDryb8ODXaChvM8WtRb1fw7uNH83VVV8J3tJAV/0tEY9mUVe/0iB+f8aesjLE0kEbCNglIDb59GSMdIFMaJ8+x4A/qdXqs7gHwMhenpz/L1cDUA8YqU5qvrYY46S/XvaFSDSCIWZ+aswespU2yD5OuHcyRMo2/AC2s/Yl3IZPXUqMpffhbCICF+393ley+lTeO8vLI43NrUb6TkbNhwT2ITXdp7XuBUA+gj6lBXn10LV/W64p46fcQeGj2axPdDRWufW1CHloqgpjjCMSbsBLABxOPof0x4/Tx99FQ0175q6PTbjVoxM8ZbOEz0l0FD9Nk4fIwudganqW1lLCgdKBy4TwJMwoYr18pqFMuzaMWkVvDiasQDe083u6wF5vhO/EnKkRGBAEeDfDnUWvY2/10xEV4p6Vr5l9dWqy7UNKix/NMekXY9R468UXVp4XOf5JncCTnXp529YmDH5sk8hPJLNtQNrXeebUH3gJbBrT8QUwOlSlDXZOWu9NapFpobKGCNNYG//vqtDWW7HfxZ8kb7aTtUqqzUpM0B6c/GWeTteybESAYmAROASRUAm4C7RCy+PLRGQCEgELBBgOSTpU0h9wf9YQWdkgaLIQFlR/k88NBm6eznCIjH9KmpeD83bV3dnMw7vesKUBmvS7LtB7QhRazyxBycPm4uYO8LUyTMWFWopTiboBBvI6bZfdG85TiIwhBEw02Ky6hihdsgvNdis8+gwndX8O2lgfwvgXgMs/daA47olK+8oBpTFRtdr/MKFmHILu2/7zzpbWnDktVdRV1oKZ7e4/ElEdAym5uRgTObANOvu+N2v0dFszE7lUpUHcte/8IQAkvyOeOty6upvlm3OXwsF+UbrjUyZh7EZt1z8mDSLTDTx3iAcX1MUjEjKQtKk6xARxa9k/1pXRzOOvv8UWFBiZKTKTJv7SYSFi2u/ea/V1lyD4x+EpA6ct/aQKPBf9QRerQKo7Kpkx5zh376HHcEcGFGv5DiJwOBAgAkIJi68jdTrvLcLdyOVb85foSrgvd3Sxk3LxYgxIs3RlktdHNDZfgaHY+1YlAAAIABJREFU2QGn6v8MMPGWMf9BW0V94ruLj2w7W4Wag5vQ3SHG6qgA1U5FXTMzp3C7+C4hN9JIE9jbUX864Fi8w+pLO0Uj/I6TInt3yKElHZIISAQkAkMAgaEZwRwCF0YeQSIgEZAIhBACPXpxpK9YquMXH/DJLd/hr89lRauOAapWf+HisiPHzsVYNwXj0DRVdbm12szoV+KTsjBu2hIogsLtx/c9C77cmtjWrNwCPVC/4tGd6pm6EwDpeaRJBCQCwHwAGw260qyC3wyIUEvKm0pOT2uJmQT+Hf6PCeB/AcCqhDZ/Lkrxiju/rijqT43WiBuTjAUPPuTPFj7NZeKtrmw/jm3fjvNNlKMUNEXBhIVXYNJ11yE80reEjOBOfYYd2PQSTn5gLIeqQv1nzroXRUT1SA39gtcG72s64twflW3OfxiKWxtM16KGJbm7HHqbiqZT+8GuMrOklnbBqNjRGDv5FsQmWDKr+Qqf7ry642+gvsqcAY5deqPGW8oumfpV8dbjcLmMdeAcDjVnxuJCdob3l/H5i3+XdujD6BsDqfyOmXVaMg7ATl4m4MzsQQ8Fbn+dWe4jEQgFBH4G4GsaR9gZR71WYSsvWvWICpVFNJY2cWY+hiWkWY4THcAE3NH3/274m0bK3vTLPonwiIHrgGuuO4DagxuFKadV4F0XlDWzctceFsUhhMctBECBbj12A7r9KoB7AIi3rF+oUCVzyeMALrS+i9lmAA8DOC42XI6SCEgEJAISAbsIyAScXcTkeImAREAicGkjoKcXx+SNqX6QCGQHSvIWu1wKg9KGNmnmKsQmGObnRLYJ+TGNJ97HySOvGFaskg5s2hWPgt2AVuauft3F+LyxOYAHZuQW6HVjMOHmHc1kUkHbtWPlgvxcIjBUETDT77AKfhvN9aZ6SwLwmEDgnQk6baW+bcxLVt01D06XKf3v1Y9+EZHDreSnbG8tNIFUlBUlRWg6JsLc+NGSw8YkYfriJYgfL941LOSQyaBT+/ahfOOLZsucWLxuA78DVsbO816abwB4D+6lDVe+OW+WqijGGT8AUxc+gvBIsp/2tvZztThxaIubmlLcFCRPvhHsrFMUMlcH17o7WnDsg3+iq0PbHPrRvhFRwzFp9sf97s6z0oFTFPwoM6fgO8E98cXVRRLwZq6QC/VbAPR4XHnhSGnKJIPVQ5WkoOynCy63CTkEnvGwgHg7xvst77vCVl6U/0MVsPzdCAuPxqRZa8CiiUBYd2crjux+wlA3k+8TGfMeRER0/+ul8nxWtPtaDFTgpfgEdfWEqwvbA4FPCKzB3/gfAuD7lZHxN/wXAERoALjepz1r2nlYM7tXhABM0gWJgERAIjA0EJAJuKFxHeUpJAISAYlAfyPQoxeXA7jpVU7560B58aonVVW9z2idiOiRmLKg/zsw/D2X3fldHedweNefobr037XY+TZ2ag4SBKhq6ivfRF0lcwGG1t0VFpUwZ9HTrZoR5MGhlpW3seXBtJXO7lnleInAIEYgxpP4+ozBGX7v6QzW/m1xOLPnP9bQC/LfWbHM4B41aB4VCIyfAMAuqXcCgWPJyjtOAMpYo7Uyb78DyTPJQjswpqoqjm9/A1U7d8DZ1SXsRFhkJNKuvwGp8+bDEU525eBaZ/M5vPU7skUaW5jqmnfr+pfY0WZlFD1b4DVoJYD12kllRfn8Lhheu9TpdyA+Sb8Y3uXswOlj29B4Yq+VL16fKxgxJhtJE68JevDWXZRy2LzGJ3HcAiRPvsmG//pD66t2ou7464brqMCb2bkF1/q9kfUC/KIyKMvfCX+M3x9237CTgkFr/m5RU5KUtt76rmZ7BKTIyp9DyLkSgQFEgMKQ/JvxNnbGMSkibKWb855UFMXwHadnoajYUZg4626ER/BP1T9zdrbi0K4/G9La830iY8FnwQKG/jbSIFN3U9RUFX/MXlLwWdHxg2gc9T2fBTDHwGfycrIDmslgl8m5RIu2tEuQYYH/6T2rDiIYpasSAYmARCD0EZAJuNC/RtJDiYBEQCIw5BH4sCgnqhvDG9ULwSFdGz3xKiRNvG7IY8EDVpU9b05DOToTqdOXAhY0lOx+YxeckanAP7NzC/So0L4HgOLfPUadKTONmEviushDSgQ0CNyllwzxGsOgCqve9dq2SP32Dz8RfQrAI4EKnJSsWP5PKLjbyKexs+dgxtJlfrrs33Qm4c7V1uDQ1pfRXFtra7HkmTOR/rEbER0f/Gr/9/7yZ7ScNq1L+dridRtEArgc491tQcpnUo72srLi/LVQjXXgElPmIdlLB04POCbgTh971VSDVDsvJi4FSWnXBZQ2zXsP6tUd3fM3dLY3Gl5rar6lzbkHkTFmUrViXxV2BB7ba/5n2eZsH7Zg2Ua/KF8tvOH7ObV3/6ChqdWbxu51Zlbt6PyIgXFhFLOypNyrsDNJjpUIDCEEUgEwKz9Zc6bVANbaOWdpUX6JIpD4HpYwCRNn2mK61HWju6sdR99/AuyEMzLSEweq404Ui9qDm3H2dKnocChQ/iszd+33hScMroEiv/dMwrGoi5U9LLbxNhbEsvqESbTLbRyda/L5lPcZke46G0vLoRIBiYBEQCKgh4BMwMnvhURAIiARkAgMOAJlRavuBdS/mTky+bL7ETVs9ID72h8OnD29D7UHjdk4w8Jj3MLpYSYVstR9o/6bmSlhyrLMRWs36YwpBzDD69+lBkx/XHi5x2BDgGItjNabBb8Z5ODfGP/ryRhleLpP2OnmqzEIwwCgcbuOzZWL85Y/oKgw5Kxl4urKR9iYN/DW1dqKQ6/+C6R7hKoKOxSTMBIZt96K0VOnCc/xZeChrVtR/a5xdb+ioGhR4YYlAmvf4dGI6Rm6B8Bl2nmlRXmPKFAMdYai48Ygfa5l8wVaG4+7k3DnW08LuHZhiMMRiaS065E4bp7wHNGBZ0/vR+3BItPhI8fOwdgpos1c1jtXvPUruFzGHZaqquZkLwmaDhzfzRl5/18AVhlF/gbc7unOEUnmWh++74g/ejp1hwrlmy8YyDkSAWp18V7rLSjKGw8747aLwvPBprtHhju6tgHKbKs5CWOykTJN5BZhvtKH7/wO3Z3G9QKT5z2IqFirnxorb8U+d3a3o+bAS2htEpcZU4BPZ+YWkCJxKBs7ntndxySaWTsinyf/BYCdzU7P2Fs0cgEiOPECsLCHGrPiD1AiK8sxEgGJgERAImCIgEzAyS+HREAiIBGQCAw4AmVF+RR/zjVyJGb4OKTN0WvUGnDXA+yAivZzJ3DiUAk6WutN106ZchsSxs41HHPyyFY01poynNVm5RawsldrTCZ4BxT4cpYAoDnAh5XLSQQGOwJ8jv6Chzqyv8/ynx56uoBVLm/JW5auqmFHzA6y4KFPIy6JMmQDb+yGO7HnfRx+ZastSkp6Pv7yhUi/4WMgPWUwrP7Dg9hfWGD8AqYo528rfCFWsQ5+jdTR8EoG0CtDtq94xewwNcyUQ3LaFY8gLKKvDpzWyc7zZ1F3/DWcqz8IVTVjvOo9M2HsbHeXenjksIBAShrmo3v/bnovVBzhSJ9zT0A7OKpKC9HSeNTwDKqKH2UvCZoO3A0AWIxkpctG/3o6YEk9ZlUI4Ms1YbD3Tk/A15f5co5EYCghoNfxTlp2/s0a/2BoECgtystSoGwDYCn0Nmr8FRiTxuV9M/5+H37vT+jq0H98p4Ynu4ej43hLCa51tNWj5sCL6GjTypoa7KugRXEpazKX6BYJBtfZgVmdSTgyI1BrO5gZUT4nPAzgLZl8G5gLLXeVCEgELl0EZALu0r328uQSAYmARCAkENi3ZfWEMKer0syZsRm3YGRK4KvrQwIAjxPdXW2gZlvTyb1CQc9hCWmYkL0SfIHWs4M7fwNn93njI6r4VdaSAj0heVKcMKnQY4wi+8+FE0pgS18kAoFDgLpb7Brzv1Rd3KenPfpQdeJTxEaWrFxOXqgso9FTbr3NnbwKJWutq8Ohl7eg8bge06expwmTJiH9+o9hxIQJAT+Os6sTb/zsp6brqsAtOes2sJrdyqjx500txc5Jaq/2srLN+SehwDCSmjrjDsSP1teB6+uAijO1u93acKqLhfZiFhM31h0wjk0QyR+Zr9l0ap+7GMWswzE+iXTMgaVFpS4R9YlMbHtWbkEw+LDnezrfrhBDGysAPA9AhMJMcMlew9hV9/8AdPgyWc6RCAxBBNgCThpgb9vpScJ1ip63tHj1zYrqekVkfPLkm5E4jj8NvpiKo+//zaSjWcGErLsQl8im/OBZa9Mxd+eb6TtJr+2VDxWXa03m0sJdwfMqZFdmZeUPACwNgocUBadusTj/5wUn+KJJ7u6eF04WfjGrK7vngnCR5JISAYnA0EVAJuCG7rWVJ5MISAQkAoMCgdKi/K8pwM/MnJ12xcMIiwhMVX2ogeJydaK5rsId6HR2ibM8ORwRyLj80wjXweVcfQWqD7xoetQwh3rF9MWFDOxqjTR5KV7/qBvsDTUcpT8SgQFEwE7Xir9uFgJgENBUYMzXTUpWLP8tFLeunK6RunFmXr6vywdvnqriyLZXUf3uO3B1izcFRsUPx6SrrsHYOXPhCGcBeuBszz+fRtNxM6ot5X8Wr3uBCQ4r+7kn4dozjlST3kUS7n8vL8ovUAFDWlMWsbCYxY61na3EycOvgN0LosZ70qiJVyExhUyZvr1qUvutqmw9SKVsZIojzNP9FtiOzLbmGhz/4J+mxx2eoMZOuLpQ/IZtDV4mgCdtUImROuwBAD3ieHxAYsb389ZbCY3gAwQDtUH5nRHyQA6SCIQmAj8G8E2Na+sBrLTjbmlx/icUFSymsbTUGbcjfrQ3K7zlFPcA1eXCkfefMNWCnpC1IqgJuKZT+3HiQ3MaYc1pXnd0OdbMuOM5eyKvYpAMllFMdLEQg7SU7EI2o6UUPROfHb8MoEZgAm/c4z1JQNIckxlF6wMFxllAxCIQXmDJkiIArBwiEZAIXNoI+PZWdGljJk8vEZAISAQkAgFEoLxo1bsq1AVGS8aNmooJmXz/GFpG+rS2s8fQUP2uRw/BXiEh9fAmZq/SpfuqLt+Acw0HzQDbk5Vb0EdHyNPF460J1wSAFGjSJAISAWMEgtWBot2RgT9qhJAaLij2ct4dd7pUhQEVXSNl43Vf+0ZQ9g7EonUVB3B02za0NYgnjBRFwejpMzBj2TKERQSOkvLY9jdw7HXjTipFUXcuKnzxKoFzMwDmXVFBCqk+/MPlRaseUaH6rQOn9aezvdHdnX22vlxcb09RMCIpCylTFoOJMrvW1lSJ4/ufM50WnzQD46bmgjSUgTYrHThFweLMnIItAdqXXYvUWqPen4jx75/B/pc1g7kOr78/2pJckpTgpCgTF2oS8VqOkQgMHQSYONPy4rMz7ot2jlhWvOrrUFXzVmmWMSgKJs5ag9h45kTEjTS+lfvXgkUFesZ1U6ffgeGjg6OJWl+1E3XH7cjUKmszc9euEaBmFgdh8I+MAcDWdTITsF2fDylkXBDtlCYCvwdA2nImzcyMiT/SzXzHk/gTRY/r8vn0CQCCHKOiS8txEgGJgERg6CAgE3BD51rKk0gEJAISgUGHQPmmvPmqQ3nPzHHSS5FmaigZaVjYVdDS8CFcri7bRyMeoydchajY0X3mUuT84E7DGKx7vEtVvz1zSSFflrRGTZlPev0jhc8/bdtBOUEicOkhwGdqVgpQv8N//r3e+FUA+A9PpbG4KJcP12BrXt4Ip9rFxLuhzf3EvUiYONGH1ftnSnvjGXc3XH1FhbsDQNSi4uMxPXcJEicHho6ruaoau5/mT6qxtTmV0Xe98IJVwIoanD2dTj2Lkfq0V3fSgeI1s12q01QHburCh33SaFNdXWg8secCJaUqXixCbaHkybcgNl5PbtQYF3agGQWNOUtxRGB85h2IGzlZ9PLaGle5fx1am4zlEFXgf7JzC0S6F632tZt843pMwv8XAL1WT+pKkTryHquNDT4XDdT6uLycJhEYMgi8CuBjmtOwOsWU0UN7+rLi/F9CdXcmmVp41HBMmrUakdF2auJUVJWuM9W0TJm6GAnJs622t/35qcP/wpkTthgkH8/KLbDEwbYjQ2sCk3H8jj0meCwWazDBy3uCVcd2GoDvAbhXcG29Ye8C+BKAHZKe0g8U5VSJgERgyCIgE3BD9tLKg0kEJAISgdBHoKx41U+hql838tQRFoXpV9kqKA3pQzPZ1li7G/VVb8PlNNFnMzhFzPAUd+ItLnGK4TkbT7yPk4e3muKgKI70zJzntIJJbCM4CyDWa/JtAMwXC2nEpXMSgX5HIJD6HexAYTadWRyrJA0PyuAMS+Q/9OfUxSvu2K4oCimHdC3t2uuQdj1ZN0PXmCQ6ued9fPjyFric4hpm4VFRSLlsHiZefTUiogmnf7b9Fz9Dd4exhJYKJT9n3QukhrKytwF4i++RB7TPvLKi/JOAsQ7c+BnL/ep2ICVkzcFN6O4Qb8IMC49B0qRrMTKFfxrWr57sfqssLTDVQo2JH4e02doGFCsIxT9vqNqJ0yadGyqwPdt/HThfaCNFqCGjALc+3Hc9nRMiB2c3308AsGVTPGstsrIcIxEYmgiwCILtXVM1x/s4gGfsHLmsKP9ZAKut5kTHjcWk2WtACnpRu5CAMy4mSJ1+O9hNHCjjvbe24iU017NuSMxcLnxr5tIC/v5IM0Yg0dNl9pAgSLxJM6H5N4NijZ5l2PV2F4D/tnG/MHOB3XDUFyePszgfuOCh5DCJgERAIjCYEbB+CxrMp5O+SwQkAhIBiUBII1BWlM8As2ErRcLYOUiZsiikzyDi3AW6yeM4dfTf6GxrsNVBwPXDo+IwevyViB+dibAI86DwsQ+eQXtztYlb6stZuYV6oN7teWHqmctrw4pIaRIBiYA9BBgAX+rRibnc3lT3aNLAMnhhR1eDCfSvepIv3wLQ6cO+7ikleXd+D6rK4L2ujRg/AZfd690o6+tOwZ/XWl+HQy+/jMZjR4U3UxQH4sYmI/P25YgdNUp4nt7A0vXrQFpMY1P/sHjdi58T2IRdFV/zGvc7jxZgr6mlRfmFiokWUeK4+UiefLPAdsZDOs83ou7Y67YCrMR0RPIsJE++yTR4zHtldfnzaDlz2NTHSTNXITYh0I2mH23Z3lyDYxY6cE0tauzV+T7rwDH5Rpov/idqTMJ+inJ/ghPiAeQCWAWAF91bw4fBWWrAksZyIwBGy2XiTRBYOUwi4EFgvicJ5124xo/YGWfMP6wDX3lR/jYVsKxsYQHehCzmS0RMRVX5BjfbhpHxfsD7QiCsq+Mcais2os30HaT3TlveqPzml3+0kwf6k4fCMBCuDLU1xnmKsUQvPN/f+FxRYtGJxhdKPjeyqy4QOnM9uPP+Qv06JpbFW+aH2lWT55EISAQkAhoEZAJOfiUkAhIBiYBEYEAQKC1alaNANVXmJt1K7IjQpToTAa6jrR5nat5Dc32prU4Mrk3tnPhR05GUdh0iokZYbtfR1oAju/9qOk4FHsjOLSBPv9ZeALDc6x9/DsCwO9HSGTlAIiARYFKMWouLPQFwveAaq4VJ2/MmgH8D2O/pRLWDHvdhsIPUdOR8YgV+rZ0FvMe+nHfnDS5V3WY2/9qvfR3hkcwzhr51tZ9H9ds7UP3eu3B2iuclI4YNQ8bNtyA5KxuKg0Xi9q1213s4uIUxMH1TVRzMWb+B+i5WtgzAS16DPgAwRzuptGjVowpUahHpWnTcGKTPvc9qL8vPXc5ONJ3cg9PH3wTpKUUtJn48UqcvMbyftZ+rxfF9z4HaRUYWM3wc0ubwKx7c11hLHTgoizJz12p12ESheMQTUBUdzwQZ6aDtCCp5r80vMB8i+L9MtLHbXSbcRNGX4yQCxghQu3GD5mPef3m/PyQK3O4XV4+LDndug6JoO+r6LJEwdi5SppCgwtqqD2zAuXpjTegx6R/DqFTv5mrrNfVGtLecRE35i+jq4E+LkNX/xy/e/c3z/zrKLq0eXs3rAGwXmn1pDeopsNKTDtAiQRpqJt9IA2lmdjvq7CLOZ1t2dUoWFbvIyfESAYnAkEUguG8uQxY2eTCJgERAIiAR8BeBsqJ8rd5YryWpc5CxQJRpw19vgjBfVVFX9RZICensarO9Aekmx0y63laVf33Vm6g7zji+gSnoSuhuTxi3bKPWIYrJ1WlmUeCbFfLSJAISgcAgwOdudqUwmEJjlbB4RkjfB665BsAfPBXMXDPHk9Dz2euSlctbALBLR9dmrsjD6OkieSOfXQjsRFVFw+HD+PDlYpxvEg4Qun1Izp6JKbfehohYbZODtYttDfV454+8NCamuKYuLnzJKlDL5IlWmy8FACknL1pFyao5Tpe6x2y7aVc8grAI+2fpuyY7u6tQfeAlW/e4sPBoJKff6O6I8zY3beihEjSd2mcK1/jM5Rg+apo1+H6OsKJuA5QfZuWupTajL8YM4j8EJ7KbgS2ntjpqBNeWwyQCEgH/Efg8gP/VLMPCGibhrLS3Lk7z6GKz+CXOyqXRE69B0kRDpuiL02sPbsbZ06WGyyVNvBajJ15ttZ3p5y1nDrnvA2aFE5oF9n3pxzt/8fLrlVqRVLY+X6XzPuKXf0NksghlMQtCWNxhRUMe7ORbD+R2u7aHyKWSx5AISAQkAvoIyASc/GZIBCQCEoGBR6AnKEv6h3QA5A9koG3IVigfffW+6Pb2tkYA0UbwU+ssaRKLIQeXqaoLfBltqN6J9nO9YqNCB4mIikdi6gIkjlsgNN570OFdf0FnO4sODUzFP7KWFNyj8ymrJX/v9e+63RW2HZITJAISgWAioE2+9exF/Y1f+bNxcd7ylxQV7LrStfELLseU2wYfPXBnSwvKN76IxqPilJQEICp+BLKW3Y4Rk+zTHu78/e9wvkmbO/sIVkXBZxYVbiD9lpXtBMDCiB4jtWCBdlJ5Uf4pFRhjtFjqjOWIHx24BFZ3RwtqPyxCa5NWVtT4OBcoKWcjOf1jcIRFugeyg/vY3qfB7joji4lLwYTslZZUzFZAinxeX7UDdcffMB6qqm9kLSm8XmQtnTHkfCP1I5OoZsbkG/+e2aEuqbx8BFtOkwj0AwI/1KGUZWfcnXb2Lt+8aqmqqPxtsLSxGYswMqVPI3SveaeOvoozNcwF6tvIlMswNuNWy72MBjSd3IsThyghKWaKgi1dzvA1s5c+w3dAdvX+UTOTzChLxFa75EYle/Bi16XWnvZQSVq9eIok8oyA/ZenEIQ3acYsbtE8k+jN4/Vll6NwIvqSu6rywBIBicAlg4BMwF0yl1oeVCIgEQgxBPj7y0jeJzz/6bUSMJPCh93nAfDthi8rQ8LKi/M/qarQVj72OtvkeQ8gKtY//Z3+BqujtQ51lW+itfEoXDZouegng5AjxmRjZMo8n87NToTj+0i3b2xO1bVs1pJ11JfSGqnvbvT6x//0CHL3N4RyP4mAREAMAd5D+DdLOlltVsjvgEfJyuVfMkviDUtKwuUPfUbM0xAb5XI6cWr/Phz597/Q1S4eE3KEhyP9+hswdu5liIg2rB3pc9oDmzfh5F7jpjRFxdpF6zeQqsnKfqqhBWbRxMPaSeVF+YWqqQ7cArcWWyDN5erEmZrdaKh+0xbV8rCEiRg7ZREioxJw8sgr7o5xI1MUBWPSbwqYXpHV+aljdPyDZ0yHxcTExqTf+NR5q7V0PmfXOQOmpKc1Mj4D8vqulck3HxCWUyQC/Y+AHrMHO+PYlSRs5UX5D6kXNNEsjXpw1IUzstPHXkNDNRuR9C0heRZSprJp3r7VVW5HfeVbwhMVRXkqM2ctdSy9jXT31CHztsc9SRvhtS+hgXpJOFJTkoKcDAhmZofK0nudvwP4HgBWLnkXgpDSmDrHvwBg1I5Jn1Z69EYvocskjyoRkAhIBPoiIBNw8lshEZAISAT6H4Ekz8sGKUtERY/5ALsOwM8AHBjswZiyorwiQDF844uJT0XabDI0DQ5zOTvQeGKP+yXX2W0/FhcRPdKti8Pqfii+3ZpPHt5qGrwEUJOVWzBeB9EMHZ2KGQCoOSNNIiARCE0ESG31N53kG71lROxuAOye8cmKV9w+W1Ec1BIxtCs//wiiExJ8Wj8UJrWcPoWKTZtw7uQJW+6MnjoV6TfehGGjeSu3tlOl+1H+olYiyHueUrd43QuGHWteI9kV4F1AQb3A3jyOAEo3539BUfBrI8+i45KRPpeMhgE2VUXr2UrUHtyE7s5W4cXZ9R0TPw5tTVXo7jKeFx45DBnzH4AjTDz5KeyEwcADb/3SlFZN8V0Hjm1/DJqyM0DP+MxHXUdW1cjON38vpJwvEeg/BF7xaL567/htz9+7sBflRXnfVaEw6WFqDkcEJs1eg+i4sbrj6ivfdBcGGtmIMTMxblqu1TZ9PmfXG7vfRE1R8KPMnILvGIynvqm2457MHBb8zaK7D7lxmQCeBJDlKZbk/b5D4JSsvCH1sVXndc9SfIakFvh6C83QVA8Fq15nHtdiYppJaPEHA4HDyCESAYmARGCwIeBblG+wnVL6KxGQCEgEQgMB/uaSaJ/VkOacIcb+MijDqndWm2k1u0LjlBZe7H8pb6IjXDENDJMOhbQog8HO1VegrupNdLTW23Y3PDIeSZOuBitQAf9uyRU7fwOXSfJPVdRfZucUaqtM6fO3APzIy3lybvlKq2UbAzlBIiARsI0A6et4H/GmI9QuchuArbZX9ppQkre8EiomGK0xY8kyjJ3j663MH88CN7er/TyOvPpvnNr/AVzd3cILUw+OunDUh7OyztYWvPVrFvSbmIIrFhdusNLcZMFOs2YVBr5qvf+tdHPeXEVRjFvJAEy74tGg0Th2nm/EiYPFaGuuCWjuaEz6jRiVymL7/rPK/YVobTKmK1Wh/jA7tzDQOnAy+dZ/l1juJBEINAKszHgdAAvZvO1eT9er8H5G6fByAAAgAElEQVRlRfn/50nEm86JjBmJSTNXIzyqb03nmdpdOHWEZCr6Fp+UidTphmzTfSapri633lvLGcq1iZkK5QvZuWt/azKadCcsHNJyI98MgAwd0voiQI0GZl2tkmM9M1nk82cAt9sA0869aDaA5wAwOag1Vjktl7riNpCXQyUCEoEhiYB/0b4hCYk8lERAIiARCBoCZh0LdjdlOeMXAOy2O3Ggx5cV530dqkIqLUObdsUjCIuIHWhXDfdXVRWkm6yv2o5zDYds+8mKVerfjEm77qL+je1FvCY011eg5sCLpkuEKcrC6Tlr9YQgdgGY5zWZ3yuzF2V/XJVzJQISAf8Q6Kl8Nku+cQfSyFKTxufumS0rlz+lAoatUskzZyLzdsZUBr+5KSm3vYqOZm1+y/xs4+YvQNo11yIyLs504K4n/mraaacoyrcXFb7AjigrY5DyKq9BazxBr17zyoryTwMwbNEbP2M5hgdQB07rtOpy4vTx1021h6wO6v05u98mX/apfn8uaKjagdNmOnDA61m5BXy288X0dOAY8GRXHLtbxTPCvuwu50gEJALBQoAVhK/psJzYTiiVFedtgKoYdRZd9D92xHhMmrmmD4vGmRO7ceowm/L0bfjo6Rg/gzkZ67AgNaZrKjbhfIuVzNjFvbpVqGuycwvJ4GJlvK9p+SyrPIWr1EaX5h8CDwD4iw9LsGCW3YglFs+TYQD+y/PsqbeN39rEPvgup0gEJAISgZBCwPpOG1LuSmckAhIBicCgRUA0aGrngKQIpIA1Ky0HjZUV578HFQw86drwUdMwPjN0g7rdHS1oqH0PzXVl6O5ssYW7ojgwLGESElMXuv83UFZzYAOa6w+aLKe8n5W71jvJ1jOW/8YEnLeRmkT47TpQZ5DrSAQkApYITAXwOwDsbrMyBrweBHDWaqDR5yUr77wXUJkI0DUmna7+AqXihoZ1trSgomgTGg7ZK6oYPi4V6ddfj8TJZPPVN+rNVe7cYQbU1sXrNohcVybpvum1EDskSGfdy0qL8tcpwAqjDRPHzUfyZMaCg2utTUdw4sMt6OqwkqYx9yNp0jUYPcFIYiZ4Z2g7W43j+8x14CJwLnpqbrEI/ZfWUa0OHEH6gUd7USbfgndZ5coSgf5AYCmAjZqNTgFgwl6Y4r3qrbyYc2eVbVCx0Mrp+KQZSJ3eu8Gpua4cNRVaNz5aKSZuLNLmfAJQKOdlbNSZrj24EV0dwu89VS5gzczcAmP+y77bseBHqw/O7OGtVmeXn5si4Ev3m/eCTMLx2jCpbGa8Ti8bDCB7D1lY7Os0yIsrEZAISASGCAIyATdELqQ8hkRAIhDSCMR7OopIPxJoo7I2Ba3LA71wMNY7sHn1Apfi0uvCurgdKzGHj9YytwTDG7trqmhtqsKJQyXoOt9kdzLCI2IwZvJNiB81A4qDhYKBMWdXOw6+bdmw9q2s3IKf6OxI6klSUPYY9YXEuWgCcwS5ikRAImCNQDKAPwKwrIT3LLUPQL5HM9R6dZ0RRXfdNd7hcLEC3dDm3/8gho/V157xadOBnqSqOL7jLVS/vQOkpxS18OgYTLjiCky6+hpdHc8zRw7jg+co52VozmYlIja/sLDTYk+K9Wz2GlMKoA8P5oHi/C+41AHQgdNxvvN8E2orNqH9HFmo7DdkhkfGIX3uJ0DK5oGwih2/hMtpkg9T1duylhT6Qveq1YHjvZj04v4m39iOGeXBimuxrdM+8AMBttxTIjC0EPiMjo4ZmUuYhBPOZB185e7J3V3dTMIZUkL3wJY4bgGSJ1Pq64I115ej5oBxAi52xARMmrXatAPOKonX55KpeMcRrq6esajQmL/X+Dr/DwBq5nkbkzcPD62vRr+ehtU2L1jozrMAhC+T5BWn3qzWROINrJLZbnCyLQAo7t7QryeXm0kEJAISgRBCQCbgQuhiSFckAhKBIYsAA6ZPWzz4+nN4crqTsijkxY3Li/J/pgJfMzpsWHg0pl1JBsTQsvaWk6g/9gZaTLRgjM8UhYSxc5CYsgDhUeY0Zb6curF2N04eMaaXca+phqdlLXlGT3ePrR7ebRuscPy7L37IORIBiYAuAuEAYjzBNl+D4MMAkLa3T6eTCeYMWH3D3/tC8co79ipQqO2ha5NvuhkTr/RmRBwa34IzRw7h2BtvoLmGOmbiNmrKFMy4fTkioqN7TXI5nXj9pz8GVJOvgOLKWVz4EmmezIw3EW072XgAvRw9+HLe3O5ucx24qVc86i4M6Q9zdp9H3fE30HRqP6ghZMdGjb8CY9IoSzowr62V+wvQ2nTM2GUV/521pICUr74YA5L/8BTC2E2+ERAm5tkZcy0AagJdaeAEOxcoBLXBU7Dlb5LPl7PKORKBSxGB7+vQ8jEjZkeLCweK8q9xXehAsqzgG5N2A/i7STvXcBDV5aSo17/3xManYuKsu6Eo+r+vZ2rfw6kj4jJsqqq+GBs7bHX6jU+JV7D0/Vawg1/bwc12+19fil8gP8/MC/v/PN3VZkv1FICQaeFJA41hfpGYVGYnp57JBJyfF0tOlwhIBIY2AgPzJjO0MZWnkwhIBCQC3ggwcErKsPuCCAuDcfcAMBcBC6IDokuXFeVXAsYVnExUpUxZJLpc0MeRYrKh+h2cObHLPHCq64mCuJHpGJN+I6JiE4MWPDy+71mQGsbIVGBLdm7BYp3Pb9SIm7PzIgFAe9CBlRtIBIYmAuRwYoU6u5T439UA+MffY6SdYhVwAQBWE4sEwZnAI22PiD5Yzz5WQRJh9LesvPOXKlQWeOhaYkYGZq+iDNnQs87WVhzf/gZqdr0nfDhHWDimLroNKXP7Mv5+8OwzOHP0iPFvtar+LGf9i0yaWhkpvfjd6rG7AfRprysvyj+tmunAZS4HKZ/705rrDuDk4ZfBhJyIsShn0qy7ETWMbI0DY/VVO9zJQ+MLh9ezlvilA8f78y9t3HtJJ8bu1k8YBEmtgOJhGMhmx7sv1JlW68vPJQISgd4IPOFhK/H+V136YDPgSjetylMcKp8fLG3ctCUYMSYbbc3VqNz3LKhdrWcRUSOQseDTugm408e2ud+BxE35v6zctXYKhYyWZqEJOZu13d05Hi0ycZfkyOEA/tcTJzBCo9CTWGv0DCDu1IvT0xo2K+7qKSjR20d2wMnvokRAInDJIyATcJf8V0ACIBGQCAQZARHah0C4QM78R/ztdgiEI0ZrlBXn50LtRZ3VZ+ikWWtAOpSBNpezEwwUMvHW0Vpn0x0FEdEjMHrCVRiRlBVQukmtIx1t9Tiym+/1xqaqyv3ZS9aymlFrfImisHaP/dMT0LN5XjlcInDJI8DEGymlqM0lWkHA4DcF6983oYfjczqzW3+w0UEtQhMkfMG2rLxzqQrVkL/KER6O67/+TV3aReFNQnzg6dJSfPjKy+hqtW4ypy7egvsfQmQca296W+WOt3DkVdNOgl2L121YIACHljqY3w/v33L3EmWb89ZDUe4yWk9LVSawb0CGuCkpD7wEdpZbmZ6mkdWcQH/e3lyNYx+Y6MApUCPUczE+6sD1dLM4BfxO8yTj2anOoKq/xt+gr/tDU+uvA3K+ROASQoAJCK3O538A+KEdDEo3539BUcQ6wSbOzIeihIGFekYWGZ3gTsBprbZiM87WkeFY2L6blVtADctAGbXC3wJAqt4eY+cVi0+MK1kCtfvQWScJAG9gtxgciUW8d3o6pL2H8JmWGsB6guWkCeV/3g9FVgXHMgE3dL5T8iQSAYmAjwjIBJyPwMlpEgGJgERAAAFqcJA2TIRTkQ+mTICwlYkBGb54MHCmV32mtzXFVajdtUvArwEZUlaUzwd5Qx28yJiRyJj/0ID45r1pR+tpnDz8CtrP1RhWjBo5SW23xNSFGJW6AGHhwaf2qqt8E/WVpvrmncMT1IQJVxfqdbUxs+jdVrB8MHRRDvgXRDogEeiNAAXQGEC73wdgGPggNdCfDDpRMj2dTdTkEDEm36iTErD7wMZly2IjosJMM09z7/44EtLSRfwbtGPO1dagomgTWk6bF2RMuPIqZNzEupu+1lxbi91PmRdMhEe4xt7y7EtG9E49i7ILoMhrhzIA2dodyzbnfRGK8rgR6NHDkpF+GXM5/W/s2j7xYQk6z/cU3Pf1QXGEI33OPYgaxvjhwNqBt34B1WWSI3Pg1qzFBRZc0D6fgQ8TnwXAYL13R63PC3pNJDU1k7ekPvWVIjcQfsg1JAJDHQH+7b6u81tNHW8WUQpb6ea8HymK4q3frDuXHcTJk29F7UFjDThqbE6e/wDCwi7IRlJXuqbiJbQ26bHWG7ioKg9lLVnLjqlAGwuQtNUP7OAlJ7E0MQSmA1jr0XbTm0FtuAcAaG/GVgVgWs1SJpdJHWpUHEINY7IpSJYVsesmR0kEJAJDEAGZgBuCF1UeSSIgEQgZBBgQI60Dg6hGxjccViCvB+DSDCL1GLspqAvCB2grIx0Rk3ghZ28V5MUkxCl8uL/whqdjoydejaSJlDEZGOvqOAtSTTWd3Gc7DsVA4fBRGRg1/ipEDyM7VP/YkV1/QUf7GePNFOXprJy1eklPJtv40tVjjCr3n+P9A4/cRSIQbAT4u/xXANS98Me0gQyuxaD7rzy0QCJr817CbAo1YgJqJSuXvwrgY0aLTrrmWqTfYPhxQH0ZqMXY/bb/+fU4W0UWZX0j/eRVjzyKiGF9u996Zmz/1S/R3d5muIaq4u6c9RuM2xUuzOQGLZpF2Dpe7f1vpUWrL1Pg2m2G2bQrH+2XYhGtD00nP8DJIy9DdWkfez4aGQrdbz3eVO0vtNKA/UFWbsF3g/D9ZPcBfwfYoRAs40MEE/cM0sokXLBQlutKBADqqfIeTbp3b2PyYqsdgMqK8pm0s6ygYHFjZ7txoUN41HBkzHsIvH+R8aOmYiPIriFo5+BQ12QtLtwsON6XYWQKeEwzkcm+ga/Y9OU0/T/HKgH3PQD8T++334wCnQVkLAzh88oME924nhN/xXMv638E5I4SAYmARCBEEJAJuBC5ENINiYBEYEgiQKFiUkMZmWjAlN1w5G+36oZj8CeQ9B8Buyjlm/PuUxVFjwbx4h4Z8+5HZGz/67ywqr3p1D53J1l3lzXFmBaU6LixYPIwbkQalDC+q/SPsYPAjFbG7YVLXZq1VPfFmIla6gb1GOkoGYCTJhGQCIghwMIKI6F6sRU+GuUdyOgJgtihL9abb9cHw/ElK5f/J4DvGw2ITx2PeZ8MpsxpwI7i80JnjhzBvrXGOjpcOHX+Aky9bZEpHWfZC8/jdDkb1oxM+cvidS+IBBa3axK/1F7pw5NYVpSv7XTutfH4AdCBc7m6UFO+AS2NR41RcDiQPudeRPVjQYvZl6O+cgfqKk104IDXsnILAp2FDlSCX+R7L/o8KrKWHCMRkAgYI6DtYOZIZrxI+Wd2c+izYllR3hZA0dJa9hnHgJ9RZp0JuMlzP4n2llOordgorM8J4CAcypqsxWtNizwC9EXgvU0rNku91J8FaP2hvMwoT3GuET26VeyABT9kefiiDki8bzBBmgdgiQmIZOlh4acdQcGhfE3k2SQCEoFLFAGZgLtEL7w8tkRAIhB0BEZ6OiPMqpa/BOA3AhXH/K1mcO1pC69Dlt6hvDi/WFWx2Mj/2PjxmDTbOx8U9OsDqC63Bk3d8TfQdrbSPt2k4sCo8VcgMfVykOalv+3k4ZfReGKPcQATqM7MLdAT1IsF0AQgwmvyjQC29fcZ5H4SgUGKQDyA35pR6vpwLgYyVgJ4z9Ph9DsAolktvQ46H1zQn1J01+3XOBwOJnwM7dovfxXhMcGn3Q3YoewspKr4YO2zYBLOyMIjIzFr1WqMmDDRdOXa93fjYLE3e2Tv4QpwZNG6DRkC7lF/5dte43j/ZzV6LysvzluvqiY6cKkLkJx+k8B2gRtyQVONRfPGzVbxo6cjZeoSd1dGKJhAwYuqtqjR2fmFnQHyNxkAr+kdAVpPZBl2xbNwzK7wrcjacoxEQCLwEQIPAvizBpC9niTcWVGgSkvyEhWXwmf3WaZz+FNrEPVzhEW6iwhPH7X1CvAaHN1rshY/z8RKfxh14KgHx4JUb5PU+dbo853v1wD4ndMzqwQc5zAJR0mNz1tvpzuCbEC8txi3Yvq4sJwmEZAISAQGEwIyATeYrpb0VSIgERhMCJCSrNiEC53CXaSMPCZ4qHGeCjazCuuQTMCVbb5rEpRw03MmZ9yCxJR5glD4P8zZ1YZTR15Fc0MFVFe37QXDImIxMXsl2P02UHZw529MK1VV4BfZuQVf0/GPlDXeehOHAEwdqHPIfSUCgxABFkT8Iwh+/x3AowDSPFoaIn+XTMTwP/vtuzYOsGXl8ka1L23WxRWy7lyBMZlmbMs2Nguxoc21J7Dn6afgchprgCWkpWHOmo9DUcxfrdrONOCdP/yf6QnDwpSsW9e+UG4BAwta+IzRYxyfpZ1TVrTqS4BKCkNd4z0sfa6hNGtQrkTl/rWm+kIORwRSZyxDXOKUoOzvy6KqqqJix6/MnxdcuDVraUB04PwNdvpyxJ45nwZAejdJRekPinKuRMAaAT1qRVZnmHUS9Vm1tGRNtuJyMnumSyFiknu7sJYS5i5ItPEn/1xWboG2G836tP6PmAlgB4A4r6VYTHgVgAP+Lz+kV6D22i8NTsjiXjKgkEnBzHwtCuG690iN8SH9/ZKHkwhIBAQRkAk4QaDkMImAREAiYAOBMA8lA2m7jOyrHi500SCHiB5QaCbgivJJE/ITM/z6S4fG2X0eZ0/vR0PNu+jusHrXMPZ4WMIkTMjOtwy22vjO2BraXHfALZJuZi5FWTgzZ+27OmM2aV7wfwTgO7YckIMlApcuAiLdzb6iwx8ldsFRP9QoWOK9Nqlj+fsa1OQbNyxZuZw6pXcZHWzcvHmYtjjX13OH9LwDmzfi5F42JxjbrPzVGDVFLGH0zh9/j7YGE+1OVXlk8foXSDttZqxq1153tt9VeU8qK1k1Dy51l/n99wv91sXNTrKqskK4nMaFLzHDU5A2h/VJofWaWrm/AK1NJrVELvwga2lAdODY9cag6HA//jA2AOC9/rBnDdJZMmlLaluzdV/xdPb2V2eLH0eUUyUCgx4BdsFpO5P+ZEP71Q1AWUn+LXDpa8iZ0U/aRk/Fr7KWFFDLa6Bshac4yXv/twFcraOjPlA+huK+CwHwnpCi45w3+4KV775Qr/cUljVbLS4/lwhIBCQCQx2B0HqzGepoy/NJBCQClwoCVt1qrFQnX3qpDUAcHpHk/zCZYyakbGOrwA4tK8pn8M+wvW34qGmgDk1QTVXR0ngEdZVv4nzrKUAVzXvqe8UK/YwFn0F4JGOg/W/VBzbgXP1Bs413Z+UWaKlaOJ4vX7Waibw27/f/KeSOEoFBiYBVd7O/h2IFPIs4jPQ6etZ/0ROkO+XvhiLzS1bc+TAUlbSYuhY7KhELP+MrO5GIBwMzpr2pCbv+8id0dxozCw5PHovLPnkfHOFidIkHS4pQu9tUNuf5xes2MNBoZRQlu9ZrELNW1PfsZWVF+dQXog6Mro3PvBPDR4k0W1q5Y/05C0dYQGJmE2fmY1gCm0BDy+qrdrgpq41MUZRtmTlrSefsjwUqwU86UhZleRvf+5klZkGUGT06E4DmFT7+nFDOlQhIBLwR4D2funDexu44Q91VPfjKSvLugUthssO2CSXpVPUbWUsKQ0FzjdTL7Pr3NhYs9G8rt22UB3QCu6rNaM3tFHNRq/BvACYJnMhOck9gOTlEIiARkAgMbgRkAm5wXz/pvURAIhCaCLBLgN0CRuZLp5pIB9xqAGtDCZL9xasud6iqqehy6vTbEZ80I2hud3e2oe74a2g6XeqhWQnMVmMzFmFkypzALGZjle6uNnz4tmEcvGelb2blFpCvX2tf8GgB9Pw7k6MLbGwvh0oELnUEzKh8tNiwA6UAAPXTWP3LBDjvDxSzT/QDSFZ8fwqAFU2hH1v0nrp11Z2ZTqdaZrbgws9+DrGJhnmegPnSnwsd/tcrqHp7p+mWmUtvR/Ls2cJunS4vR9kLxo8ICtC0aN0GJmKs7Iea7mXdzomyovznzRIuieMWIHly8HXgzrecxrF9/4Bq0v0WHTcG6XPuBRTWHIWWCejAudrGJEQvWPCnLj88Z4catdisut/Y3f64h4b06xo9QG5v9pzJtZmE+5yBn6Qspa5koPTs/IBDTpUIDHkERgB4HYD2JsLOuL/aOX1ZSf434NIwjlhwUIok3xxQPjEjd22f4g47vgV47JM6GrksUOU9UZo+Ard5ugeN7i1kQiHzQocFgPzKsJuaXNpmSTgyOrAQxFzwVV4tiYBEQCJwCSEgE3CX0MWWR5UISAT6BYEoj1AxEx1Gxsp2BsTsWBKAZwDcYjDpQw912Qd2Fg322NKi/J8rAOk2dS0sPBrTrjSDyncPqe1Gqskzte/B2dXu+0IGM4clTMbE7BWAheZPoDduPLEbJw+TJcrE1O60rCXPs/JQa9qOCQbZTOlBA+2/XE8iMIgRYGfaD3SC3doj8W+PmhrU6KK4itZYcfBrAAyI2DWuTR3H1+xO9Hf8lpXLD6vAZKN1puXkYtxl/afl6e95rOZ3nGvG+0//HeebKDOjbzGJiZh//wMIj+StX8y629ux/Ve/MB3scrmuzX3+JWrFmhm/P1u8BlQA6FPNYqUDFxOXgrS5lGgJpqmorSjC2Trzxv/U6csQnxSqWoIqDrxlrgOnKo5bsnOe+5ePSPK9/P95fmOMlmBQk2wH7FjoebC5XUdfh5pQ1KrUdrz3rEtKShZs6VUR8QHjbgB1Pp5DTpMISATsIUDaad7TtRUs7IwrsbNU6ea8xxVFYZFPIKzOAXX1jNzCfwdisQCv8ZZH/8172XwAhQHeZ6gsx0JeFmY+YnIgdlD+t4e6mM+ubOvnDfkyz/2iJznHexV1AP9gUizCAhEm9cxewOM9bA/Ut+/h8G7z/C3w2YbPNHrP0EPlmshzSAQkApcYAjIBd4ldcHlciYBEIOgImAU1uDlfGBjY0EuOmDnHysh1AIx4oviCxggaqaZCxkqL8qsUYLyRQyNT5mJshi8xaOMjqi4nWs9WurveWHFv18IiYpE08Wp0tJ9BY60xTVhYeAzSL7sXEVEsXu0/O/7BM2hrrjbcUFFQkplToKWz4XgGZrUdMxkAjvSf93InicCgRkCkE1m06pedp/xNF6Hx6QFNdO2ggFyy8s4/A6pWr+biXmMys5B1p6FMXFB8Cuai1e++jUNbt5puMfmmmzHxyqtsu7H7b0+hucb4dxzAdxev28Bkr5lF6wS3yN3Y6/kiFHTgOtrqwXsXdViNLHrYWEycld9venS2LxqAyv1r0dpk/PimQv1+dm4h6eN8MT5M/MVTTKU33+jvX+/5kGP5HGCUxDXTKg7Jgi5fAJVzJAKDCAFtQQVdbwRAyr99ds5Rtjl/LRQwGeWzKQr2djuVNbOWru23Tnubzk7zvFN7Jy2ZvKEenLloq82NhtBwXzTceHxqgpLi2jsRy+QcC2x/rIOPFaUlKTE/DYBdi2ZsEEzCsUiUyWmZiBtCX0R5FInApYqATMBdqldenlsiIBEIFgIPeAIoRuszoMbqZadNB4K1rk03xIeXbcpbAodCCjZDmzhzNYYlTBRf1GIk9d0aqt5BS+NhuJz22JOo6xY3aipGT7gKUTGJ6GhrwNG9fwc76YwsZcoiJIztPxpKBjGP7H7CFAVVVT+VvaTwKZ1B/6nRlOCLFOmupEkEJAJiCDDhwdYlM7Ez/u2xwrjVYkkGL3gvYIWwqLFjlfsb/yiJruTDuOIVy9coirsTW9fCY2Jx7Ze/4sPKoTfF2dWF9596Ei11xkUcEcOGYcF99yNqhP0ijKOvbcPxN8lMamjbFq/bIKInxsDU9V6rUAeHeji9rKw4vx6qiQ5c1l0YnthTgB7463H62GtoqCZzqr4pioIx6TeCdJihbPWVb6Gu0uy6qduycgtFrpveMa30g6l7xOSe9u/fKHGnpwPnve+tAF42wJtBf9LiSZMISAT6DwFSS2sf8vd7fuOZjBOyxx57zJF/eek2KMp1VhP0KChZyHf+fOeay+7cYNz+bbVw/3y+FMBGzVZ7PJ1xxtUe/eNbqO5Cvul/eCjR7fhIauTPaDqjmUhjV533MzGfP5iYM+qgTgVAmuM8G5v/HMCPAJyxMUcOlQhIBCQCIYeATMCF3CWRDkkEJAKDGAHyqv+vpxNN7xisSKbwvV16IpGuC1ZOmpfq9zOwZcWr/g5VNeS1ioxJRMZ8w2YKW96qLhcaqndeoJs0qbA3WjR6WLI7+DcsYQKAC7dGdtJVlhaAui9GFhM/Hmmz1vQbDSUDfwwAGpkCdDS2qCOvzi/Uo/wgPeksr7nUfyF9iDSJgERAHAFtIls70yro7T1eVO+Jc6wqisVP4OPIV9bcntzd5ThpNn3effcjfhzzCIPbrHTaeLoJC69Axi3MYdi3pmNHsecZc0mdrg7nsGUbN7Ki38xY1MMq8h5jB9VD2gllRfkMni03Wigx9XIkp/uaNzJ3kDqsh3f9ybQoJjwyDpMv+xTCIvi4E7pmpQOnAM7WqoSYBZ/xSQfOjEGBXSgMWOpxeBpR41rpDV/j0afUA5zdDqGk+RS6XwrpmUQgsAjw91zb/cxOIOpuCVvFxrxUZ5hCKlrzygrlgjx2D5u+AjyZmVtwv/BGAz+QyR4maLyN9LrURZfWFwEKrJKJh8+UVlqj2tlfAvAbviJ7fZDs0Ry9A8CfPfqhRoky77F2rw2LRVjcxg5taRIBiYBEYFAiIBNwg/KySaclAhKBEEVgvqcSL8XAP19pIq1oLa20Pvodrvc2LouNDYthtWak0eajJ16NpInX+umbiub6A6g7th2d54WLQy/uSfrI0ROuxIgx2VAcbEjpbfWVO1BXSdk0fVMUB6Zc/jmERzTb2/UAACAASURBVLIIMPh2eNef0dlues6/Z/1/9r4DvIrr2nrNlYRQpUl0EMUUCQw2YBtwbwEJ22CDBI7jxHacXmynOE53Xv6XF6f3xCWOSxyDBAZjI4nEJW640YyRAJsm0RFFFAmEpDv/t8TIHoY5U26R7pX2/j5e/Ljn7LPPmsudmbP3XqugmPpQVrsIwFuWv8wCcDD6UcsKgkCHQoAVwE6Jaz8H1/w3yGpht4M10ilRb6PdqaDK58xaCYD3OlsbduVVGDyFDFDxbasefQTH9qpzjQlJSTj/ttuRnt07tI3qOl795QMINqmbGTVo109buNixixyAtYvpAwB8ZjjDKsuK7oGO36iC7ZreF0PPY/Nc5M29awwtzwJ8Joh503VsfPM3LQU6KgtAvzpEzSSnZz0mVqnrpErI2unAuVGeSwIu5r9wEmAnRYDPGHzWMNvfAfiqWty4bN4kXQvyHTHNnDGhU/7/GgsONf00uR//E/hZbkExdSjjzVhsQEpDszGJ+aN420gbxcsX3nsAsKDMTxKOz6BMbFr15tnVxm5Edtap2B8olPu/RndcqNtkGz3/DbArVEwQEAQEgbhDQBJwcXfJJGBBQBCIUQT4e8qHWdKDqYxVeqRdsL4HuW3JjX6StAx8iPZLa+m2bsifVyybe7um6Y5cicMm3IHkVJ4/h2I6GuoPYf+2l3G8dhug+4NUCySge5/xyBp4ERKT1e8eTOptWcmCPrX1GXoFeg64MJRN+JpTV1uN6vXznedomJGXX1xqM4jVofz+tRq7ITqOWJMvJGWwIBAWAnYH3WaHfhJwvG/wsMtN6yvUe0dYG7WbXDZ75i80Tfu2ynHPocMw7mYWV8evHdq6BRULS9DskBzrOWw4xs1jTjR0W7fgaRzaskXpQIP222kLF7txevJQix3P5ne6oQC2mx1vWF44UW/WmDxV2sjJX4+4/ho70resfMixMz1eut9agauuWIC6w2odOE3HT3JnFN8fwjfDKQHHg2Sn34lQdOBuMQ5M7UL18zsWwlZliiAgCLggQGpFJjXM9j8GDa1n8DaUFl0fBJa6Hfrp0L82pqDkT54dx97AlwFcYQlLfsfU14lJON4DWJjjpMNm9cDvyL02+rNu3wi+KC8JgfrS6pdJOFK1tntBmtuG5XNBQBAQBKwIuN2LBTFBQBAQBAQBbwh46WQgJcOzBr//OwC8iJSxtYoPu7cpwgiV1tLbrkIcVVFaVK4B01TTUzMHImdcaIe0jQ3HULt3LQ7vfQ/NjW7sXGdGwI61rhn9kD34Uk/acy00lOvno/7oLiUS1LAblFcIJvWiaXu3LMfhPQ664hp25OUXqwT1eFpo/ozgPx3NeMW3INBBEbA76DZvlbpu/OO1KsBJh4l+9wC4HsCqWMCzvPCG6dADZcpYNA2X3XsfAgnR/T2MFhakM9649Fnsq7Rj+vt41Ymf/Rwy+pBNKXSrfutNbH1JzUitQ1+Xv/BZLyKj7HCgZlersQv6CWtklaVF7HhWHrQNzL0RGb1GhL4hm5nUfdtf9apjkUx2zsXIGsRmrPiwmuo3cKD6DWWwuoaXx+QXU2fHr2UDLRqL19hMdEvAqXTgmMBl4ZfVMgH8EYCq7THmaM39ginjBYE4R4DVgdT4PN+yD3bGPeRnbxvKCj+v6xq7xOysMajj5rEzihf58RmDY3MAvGlJ8LDFnK3V78ZgvLEQEs+CpwD4HYALPAbEcwfKS/A8w6vxgZD6pSwWjoRxbf472BcJZ+JDEBAEBIG2QkAScG2FtKwjCAgCHR0BP1o+xIIJEdKJLASwCacJQOzMjdbyBeMAhYe0MWEbyuYN0fXgNqdg+g67Bj36T/Ad79EDm1BT9aobDaOt38TkdPTOuRyZWbnQAqTA92YHd73b0mmnskAgCcMm3gHSWUbTPnjrD45dBBrwq9yCYrvOFB6kUT+i1UgPwmBjpmMymriJb0EgwghQ4IzaSNZK69Zl+JtOipwjHtfloREP3VX8ezFFMVxcWNglU2+pfFBm2NgZxg6xeLT6gwew6u+PuHa/jS0sRCDhbNpiP3smxSWpLp0sGAwMKnjmmZ0uftkVYT7YsqUqc9OB6zXgghYt1EhZ06njqK5YiIa6/UqXCYkpGDbhdrALLl7MTQeO99Z9Kfu7Xnnlf9X8ovabddIRpl4PO2FPKnDyowPH93+2b5Lmzo4CgBo7c2xoxuLlEkmcgkBHQWC0kYSzch2zM26Zn01uKCv6sa7jzM5cHdVaQJ+Xm1/CxFVHMOv7DvdUaSSZjnaEDUZpDyz2JYUnaY75TOpm1GNj8YbXBJiqQMS8DhN7TBJTroOFbkywnUWnbZrQ7rrIbiDJ54KAICAIWBGQBJx8JwQBQUAQCB+BcCu7SKdA3vRiAOaTKi+0ljx0I6e6126L8Hfr4qGytOg7AH7uNGzERV9DYlKK51jYgXag+jWQhtGvJSR2Rfc+56LnwAuRmORfq62p4Rg2r3oYelB9lpadc1mLlly07GjNBuzaRDYatTXrzRecO2ORHcUYOTTNuhGPGfQd0QpX/AoCHRkB/nCxo8Sqz9K6Z7apzjUKK7zg4OaPRRbsWK3x4qwtxpTPmcXDF3bu2drgyVMw7CrWpMSfbXz+Oexdp+401jQNo6+/AX3GnhuRza34w+9w6vhxB1/aZ6YvXHxWN5tlAjum/mP6OyZQRlqdViwr/IamaUqa7JT0vhgSQR24I/srsPsD5zPinv0noQ+Tflr8vJLquo5NK34NXVfVTfGBTL96TEHJSz6/JKokGt14ScR70YFj9dFsAL90OGgNVa/Y53ZluCAgCHhAgDdTPgeYjckkdj2v9TD/oyEVpXMf1KC3aqW9pWmBm3Pz559BV+zHX4yO/arR3WsOj9SHN8ZovLEUFp9HqRnORCarcVpfbJkc43ftdQB8/mNHoUrrzW4/vYzCNSUzDoA/GNSWDYYDdoQzYfxlB4DuM6Q//Ba7xBLmEosgIAh0IgTi522nE10U2aogIAjEHQJuHRF+NvQ8ACZMeNjCwxhWsqteGtj1NgsA6SxjxipLC1cDmpUy5aP4MrJGYuBohu1uwaaTqKlegdp96xBs9sLYafapIb3ncPQaeCFSMwaEfMBHGsodlYtRV7tVGXAKKTXHFkELhNcRoVpg54YlOHbwA+X6moZVufnFkxQDao2Ot9aPZwCw04lzvyAyQhAQBIgA9T6pm6GymQCW+oCKyTx2o9iZ34SenQ/+MA3EaVpgUhCSboi6YSHZ8sIb79N1ndqjtpbRtx8m3kHp0viyE7WHsfrxx9BYpz5XSsvKxoTbb0dCUpeIbG7D0iXYt369+rcdeHzawiUqCurWeQyG19Pc2j0MwBmd6O8vmz0pQUtwpOIaNeUuBBIoKxem6Tq2rP47Tp0g87a9JSSlYvDYQnRNC4/KM8xIQ5pevX4B6mrVOnC6jp+MCU0Hjsl7ldgrD87ZMqkquHLTgSMN9deM4gG1+O3pbsqYKuwK6SLJJEGg4yDAbqPHLduhBtZlAA742eaG0qKlOtCUhGM3jygoa012+HERD2NJr8tEnNkeAMCEjVjbI+AlAWdHs8yq2e8Zf+yi5jkIdf78Fru0PQKyoiAgCAgCFsFuAUQQEAQEAUEgNARuAhBp7nyeWjGxRmEU1UGJX6qz0HbnY1bFc4UXagkaO/qUNmDUTGRmO7FKAMFgI44f2oyaqhU4dYKyNf4sISkFfYZegcysMb7oJlWrHNr1DvZtoxSD/bkXuyKGT/oikpKdzrT87aF1dNOpOnz4zp+dJ2v6vXn5Jaxot1qh0VnZ+ve7AQwILRKZJQgIAgYC/F2mDprqH7xfHTg3qmFWur/qA30W2DGrQdF73p9Il9lKK7TC6KhTZw9cFiovnHUhdDj+zk+96250SYsfWkFuufrNFdj6svM5zqiCGeh3nrK+xMclOj1073vvYeMyh+5mDTumlyxRaXua1yNPspkWlUk764EtKkuL+GzRQxXowLybkNHzHN/7sE44UlOJPR8sA7vFVEY66AGjKW8Yf3agegVqqtkMYG8a8FJuQXEobaBjAJQAyLXxzH+z1Pfjw4idqWi+mNDrCoDxuD2kcA3ST9p108ffhZKIBYGOgwATEUyMm42dz+xW8mzvLb81bfy0J/10L3n2HWMDSb1vxYaVQY/GWJydIRw+czwJgAWgKiP9JIvbrMVhTML9wqETjsVun7MwCHUGTGWPgoAgEIcISAdcHF40CVkQEARiCgGWivPB8OvtENUXDb70dljafsmKZYW/1jTtG6qASAc5crIzVCeO7cH+7f8FdVb8GjvQqGPTo98EJHbxTzepWq/x5DFsWfU3x8PErEFTkZ1zid+QXccf2rMa+7ZY2WfOnBZs0nPG3lBix89JWlMm4Vrt9wDudl1UBggCgoATAm5dz36LI7KMw4npikW9/Nbz8J2ZIR44MenmVOXgN6F3Vljlc27cD+ikCLK13Jmz0GfM2Lj5FjU1NGDlIw/h5BG1dF9K9x6Y8JnbkJQWuXvLydpavPWXPznipOvB8fmLlq5zAZNJX1aQtxoPGc9qQ6wsK1wCXWOHpq31HHDBaUrIcEzXsf29J3Hi+F6lF00LYOj5tyM5lYXx8Wekw65er2pUa9lPU+5xvatWVOJXa5VfLn4hVF2PTKCS4ps6lATYzIPpRGHpFeSfAfgx4/c6QcYJAoJAmyHAajwrJZ/QytvD3w8AC46GWD7mi9obbXbFOv5CTK79FMBfAVQotssufd63mGBTGTs6+b5q56Ov0f2tSuC5dYd3/KsgOxQEBIG4QEAScHFxmSRIQUAQiHEEMgEUALgFAIWx28KcHlTbYn3bNSpLi3Y6dVj16Hc++g63lw5qPFmLQ7tWonbf+y0dcH6MibfUzIHoM/QqJKfxLDuyRq2XHZUlqDusbhpJyeiPnHNvhhbgGVjkrGrdU6AGntr0sryCEn7/rMYDedJPmo2dO3whFRMEBIHQEXA7TKAGF7tI3JImrRG4HZzbVQYzBup88d8+/zCp5tVYJEEdu5Bt+exZ83WtRevO1vqOPw+jZ7TV7TDkbXw0cc/a1figrMyxyCJn6sUYekWYySmbUN99+EHU1ThK/N0zfeES0oY6mVUnaDOAEdYJG8rmfkPXdbUOXEY/DBl/a1iAki5558algINGWnqPYRg0hv9E4tR0HRvf/DX0oFoHLhDEVaOvK2Znol/zyqpAXZ6/GDo5J41F7HTgvK7PrlZefP5+iQkCgkBsIkA9M2sRBTvjfhCb4bZrVHwuoqSD2XhvnBpLurrtilD4i/Psgzr2mwCwWExFF+PlvsYuTxY12xWusLiMxW12XdysUiVNKykpxQQBQUAQiFkEJAEXs5dGAhMEBIE4RKCV9ounSuQkp5BxNM2sF0dB7na1DcvmXqdrugOXFloSVKndBp0Rpx5swuE9a3Bo92o0Nqi7D1Sb65reF70GTER6r5EIBJKihkHt3nXYs7lc7V/TMHT8p9E1PXJ6Ng11B7B1jTNbiqbhttz84rOoxgDcaegJtsbMpG1e1AASx4JA50LASbeNSPAewC4Vr+Z0cM6kOf3xtJ+aL+TtY8KFem6hGKmAvgKAB/gh2fLCWZ/XdTAxaGtdu3fH5C9bJVhCWirqk5obG7HmicdwfN8+5VqJXVMw6bOfRddu3SMez+Z/L8fOlWppNl3Dc/klS/j9cDLe/EjdZK4AGQ7gDPHSjcvmTQpqQUcdOHaps1s9FNObm7Br01IcO8QzTpVpGHpeZO+VocQa7pyq9QtQ76QDp+H+MfnF7Ez0a72Ne7fbNadf0qzxALSVq9tOB87L+m70ll58yBhBQBCIPgKpRpLDqvvMzjh2IYmdiQC7o6zPKtTBdqJDFAy9IcDuN7NWPTu0qTPK9nBrdcpQAE+7nI2wCORmq36tEYp1LWuETNCRklVMEBAEBIGYRUAScDF7aSQwQUAQiHMEAkayY55xcNqqvxONbfGBlw+1/MOH13ahDqpcVvQktJZDYlsj1dSwCR8zYlEbpqFuH/Ztewn1R9g458/Y9ZY18CL06D8x5MNCPys2n6rDljWPornRSk//sZee/Sehz7Cr/Lh1HFtT9RoO7HjTaUzDvn2p3a+8/bHW6nfzWKv+wf8Y1FIRi08cCQKdGAE33TZ2mN0H4JRHjEI9OPfo/oxh7wEt3WusWA7JygtvOAd6wLFT5sIvfBGpvSLfkRxSwA6T9m+owIYlSxy736LZ0Xdg0yasX0TZL6XVTV+4xIugHgXszC16twMgPdkZVrGs8LCmacpM4qC8m5Aeog7ciaO7ULV+PvSgmnkxo9cI9B91XVQLZiL9HbHzd6D6DdRUq5nMdOClMaHpwHE5drgwUe6m2WZNwKl04Jwg4TMkE/ILlEK3bQGorCEICAJeEWB3MzuNSLNoNv5uUBNL7EwEfgXgmxZQ2FXuRIkoGLojQJ1hdmSav4cs7GIXGzvtzS/MLA4ivfEPXdzyOvH52Sog68YU4Vd72X13MkIQEAQEgQgjIAm4CAMq7gQBQUAQsEGAVGF8SKVI8I0eDlTCAZFVzKxGI00DD1fV/EjhrGKZS1HvpOaGwwCULWhZgy9G9mAyIAKNDcdQs/0VHD2wwfHQ0z5EDZnZo0DNteTUtjvcJQ3lro1LQXotlXVN74ecc4sQSKA0YPi2ZdUjOHWCZ2MqJPB4bkGxnVbMYABWvkwKMqn4+cMPVjwIAp0LATfdNtIesTNlt0dYQjk49+jadljYB3Vls2dt0rQWGkxbGzltOvpPtBbphxNy5OeyEOT9BfNxaOsWpfOExERMuP0OpGWzMSny1nSqAa//6peOjgOadsUnShbzwNXJ7rcUWfwDwB3WCRWlRc9qgLK7qteAC9F76BUhbXTXxmdx9IA6r0uK5gEjr0dGlvJrE9K67TGp/kg1qt530IHT0Lj+mJ5S5F8HjtvhQwRp5ayHxtatWpPpboeU1vlutGHtAa2sKQgIAu4I8EfaSnFbZ3TJr3af3ulGkKHFyov9JQB/63RIRG7DTkwQpEdmss38EmuXsLNGo+qCc6N+fwTAXQDqI7c98SQICAKCQGQRkARcZPEUb4KAICAIuCHQlnpxrxm87KxO2+8WWDifV5QW3aGdTvwpjd1viV3ScOzAJuyveg3NjT6fkTUNXZK7t3SYpfUYCk1jk2Hb2uG9a7F3MxkurIV5RhyahmHn3x6RxGBdbRWq17MgXW06tIIxBQvKbEbw0I4Vn632FoApbYuWrCYIdGgE3A66qUVBqshVDii06rhdYxwMkVayrSzsauHyOTP/CmjU/LC17FGjMWZ2bOt81R88iHcf+ptjIUjvvDzkzrwRmha916Y1TzyOIzt3qK+9pv3P9JLFrB53MrZfv2gaQPpJ0lCeYRWlRd/Uzrw/nPE5C0mGnudfB+7k8f3YtpZsyIr7I4Cu6b0xZNytEddKbat/NOZ1WJSzacVvwP9VmaYFrszNn2/VIPIaLvmsSZ1m1Xsyz7frZvWqA/eEoRvl8MXzGqqMEwQEgXZAoFV/y7w0qwRJVa3mVG6HQGNgSVJ2k1LEWv3B5y52j4v5Q8AtIUZvfIklJWWryG0agD8BsCscNa9upwXnRkFp7Qb3txsZLQgIAoJAGyAQvTfJNghelhAEBAFBII4RMOvFkZ/+3CjvhXpxrEZ7FQArJCNqlaWFywGN/Ou2Rt03VtUf2v0u6o/s8N31lpCUih59x6NH/0lITEqJaOx+nDWdqseWVQ8h2KxmlevZbwL6DOd5eni2Z/O/Ubt3rdKJDuwYU1DMTjc7Y8LNrEH4DYPSI7ygZLYgIAiYEXA76GZyyqw9wqoBimBGQsct3CvBLmnqRPoX3jRWLptzY6EGvVgVSGJyMi755rfDjTOq8ysWLkTNBxuVa7D7bczsQvQcflYeK6JxbX/1FWx/nTUz9qbr+hv5i569xGVRJoVJR5xoGkeqsjME2TaVzb2gWdffcfI1aspdvju5d216DkdrKDWqtoG5NyGj1zkRxa49nbFIhsUyKtOg/Ti3YAHpn0O1bIPKS5URJd0Xn714z281NzpbHlQ+YFDYtQlLQqibl3mCgCDgisB3APzcMooJpbYs6HENMkYGsBCRmrpmYwEC/35XjMQYL2HwZZxUkeyCU9nPjK58szQG71d8/nSiV+aDRKGFtcVtXtjPtPECvMQpCAgC8YuAJODi99pJ5IKAINBxEIhrvbj3lhYOTUrUWGmvtK7pfdBQXwM96PesR0NG1gj0zrkMXVJYvNj+tnPDEkcayi5de2DYhDvCrvD/4M3fo7m5Qb1hTftlXv6Ce20GMJm7zvL3PPT3L7TX/nBLBIJALCMwGgATUKoCiocB/BQAD8RnACgAEE09UDesSAXEDilSMbEYgwdPfn+UP1rjmRtv7JWaoB9wWnTCrbchc9BAt7ja5fO6mhqsefIJNJ1U63pm9O2LCbd/Nqrdb9x8bXU11v6TDUlqS9CSul9bUuKWMH3BcvBK4dVHrV4rS4tIGa3UgRuYdxMyfOjAnTpxEFvXPOao/dY1vS+GjP9Uu3SvR+sLRg04asGpTX8xr6Ak3Iocdg2QKu1HikNLJmbNQdjR2fLf/rNG9wEre0L+dx8tLMWvICAIhIzAH4xOI7MDakh+OmSPHXfiZ2y0UXnfvLbjbjkqO3NLwFEjmBQI1vdRMgH90cN305q862toy6mKUVhkTPYXO030qAAgTgUBQUAQ8IuAJOD8IibjBQFBQBCILgJ8oGXn0u1R1ovjywZfzEiTFpatX1Z4X0DT/k/lhDcaNSGVeumUzP7IGjgZ6T3ZeRA7t6vjhzZjR+UzysBJU5Zz7s1IyQz90PlozUbs2uSso64F9Um515XY0dux2t4scs1q9+lhXWSZLAgIAnYItLVuWyhXgQk3dkDzN5/UVOr23RC8Ly+c+aaua5NVU4dcdjmGXHJpCJ6jP2XLSy9ix1tkpFLb2DmFyBo5KvrBAHjtV79A8yn15Qlo+k2fKHl2sUswTNKQXrTVyAl5Ft3ThrKiZ3XdQQdu4EXoPeRyz/veu+U/OLxnjeP4AaNuQGY2c9YdxzxQRTfmvpPXVbv//nATXnwIGmpQRvJQ09w9MM+g+moFtpUe95MASgGQhpwJuoizH3ScKyk7EQTiHoFFAG6y7IKdcd+N+51FfgNM7lhxYQLnK5FfqsN6dEvAOXWkuXWzETS7LjiuySQbi0+tHXTC9NJhv2qyMUGg4yAQOyeaHQdT2YkgIAgIApFCIJp6cezK4CFdc7jBViwrWqNpOC9cP63zE5PSkDV4CjKz85CQ2DVSbiPmp+lUXYvOTdOp40qfPftPRJ9hobO/7NywGMcOsnhQYTpW5c0onqT4lC8t5lNO2w6IiAEijgSBzosAn6O/b3S5xQoKzIIsA1AOgJ0uUT10L59z4/8COvU6bK17Tg7Ou8W/nli0wWw4dhQrH3kIjSfUxdJp2dk4/9O3gVSabWHrS4px4EPmSJW/+3+avmgJ9VSc7AoAL5sGbAMwzDqhorToWxrwS5WjlIx+GDLe23VrqD+I6opiNDWQDdHektOykHPuJ2Pynh7WtdV1bFjxK0BXlxk1NwevPPf6haHqwNmFRy2cqUZH7QSjq+0py0B+aRul0y2sqyuTBYF4QoD/5l+x0M8zft4zqLsldiYCTBDNtoByFwB2E4p5Q4DFniqKZdKv3wPAjmLAaxec3VkFWYN43fj80soo4UVz2WlHpO1mco8v9qHUDHtDS0YJAoJAp0dAEnCd/isgAAgCgkAcIMDfarZTsbKRyZRw9eJ4SpZvoSwKCYaKZbMv0rQEs/ZISH44KZCQiPSeI9E75xIkdVUyY4XsP1ITdV3Hro2koVQnyJLTspFz7jwkJPrXq6PO3IfvOL8ra8C3cwuKf2WzJ1JRmYWE+CLBLh31yWikgBE/gkDnRIC0Rf9ux61TgIpdLky68beYVHNtdoBQNmfW1drp7jqlXfrte5GQ1KUdITp76aoVb2Dbf815qrPHDLvqagyeTGmYtrGd776Dzf9x/CpVTl+4ZIxLNDyc4oGXGfCRAM64YVU8V3ihlqC97eRr1JS7EUhwv27uNIxA76FXtOjAdkSrXj8fdbXVyq0Fof94bEFJODpwHRE22ZMgIAhEHgEWWzAJZ6Xg4PujW/d05KOJbY/pANgCP9YSJt+PWcAk5o6Akw4yKVDZUah6//TSBcdnlJsBsJDIaiw+YbL0YoNS9KshFpyxk45FZPcZFO1kDfgPgH1t+SztDrWMEAQEgY6AgCTgOsJVlD0IAoJAZ0KgVS/uDiMhF4qeEF/CmMijBkxYVrms6DfQcA9Pe8O5oXRN742+w64Ji7YxrI34nHykphK7N5HVTW05425BauYAn56BQ7tXYd9WssaprTkhMPjcafOp32S13wP4uukvqU8113cQMkEQEAS8IsDf4H8ZHSle54QzjocZ/IEgD27YOm7hBMK5OqD9u/DGel3Xle3KYwuLkDWCOaDYsKYT9VjzzydBDTiVJWdmYOLtd6JLGuW32saO1+zHyocfclxM05qHTSt5zu4wyjyPh0dm3bE7Afzd6riytKjWKNCwXXNQ3myDAlodUrD5FDa/+zc0N6k7CZOSMzFk3KeQmMzzzo5nB3a8gZoqBx04DS/k5ReLvlDHu/SyI0EgFhEg5zOfDczGH+jLALwbiwG3Y0wTAaywFKww8cLKG7f7bDuGHTNLk597AYDxNhE5Jc843I3CstWl7fOL8SF14f4XAJNm1u+8OaQRRicox/L6tpqTrhyfs+mXMg77YwZxCUQQEATiGoFwzkvjeuMSvCAgCAgCUUCAyTF2G/F/qfdxJMr0P6HqxUWMJ72ytGgXgP6hYtmla3d07zsePfpNQiCBsiXxYc1NJ7B1zT/Q1KCmoezR7zz0Hc4CP3+2fd0/ceLobvUkDaV5+cUzFAM4sZ/pM2rFUBdCTBAQBKKDgNdDg4MkTAAAIABJREFUhHBWZ0U7u9x4IPB+pHXcwgmMc5cXzlqm6yhQ+Rl4wUU459rYyT/UbNyAimecfxZzpk7F0CuuChca3/Pf+tMfcfIoHx3sTddwZ37JkrOSaZbRVlqoJwB8xuqxorRoqQZcr1qr54AL0WcoGS3VdqD6TdRUm5uuzx6bNehiZOewSL1jmgcduFO5+cVdNa3tOlM9Is3frlQADQb1lsdpMkwQEARiHAHqQj5tiXGLkYRzeMGI8V1FJzx2WLGIymy8qTFhKeaMAGlPf2Ep/DTPuNvoUlOxMrAtnhql5vdW64qPAXDqbuOZC/2r1mAy9a9GkpA6f9SPIzU7k3Kkm/Hyos6KW9I8MxkXdvGyfKkEAUGg8yIgCbjOe+1l54KAIBAZBHoZOhwUu+cJk1kUmJ0KLIteCoAPbzujSGdAPvXrALAzzkl8jDRUTMqsC3f760uLrteApa1Pvn78aYEE9OgzHj36n48uKYQw/mzXpqU4WrNRGXhCUgpGXPBlcK9e7WRdDbat+YfLcO0zeQULeKBqNSblzG157G6gVoyYICAIRBcB6lz8JoJLbDI63MhHSE03dUYmgouG6qp8zqxvArCjxG1xmd67Dybd+blQ3Ud0HimEVz/+GI7tZu2IvSWldMX5t34GqVnZEV3bi7ONzz+HveveUw/V8a/pi5bc4uLrcgBmzbHtAIZa52woLfqW7qgD1x9Dxn9KuRS73rasegTNjfXKMYld0jFk/KeR1EG737hxXQ9i4xu/dny806BfkVtQwkR6exj1bYYDIEU1/7Bb4XybQPhbw4NnsiSwe8FOu6c94pc1BQFBwD8C3zJ0sswz+RvkXFXhf52OMOPHAO63bOQRALHx4BLbCDNROV+RROPDDBOc1Ca3M7cEHufQB5lc+Fzsx3jOPd1IvpnZgkg1ya7HPyo691Rr8DznCwAq/AQhYwUBQUAQMCMgCTj5PggCgoAgEBoC5KX6PIAfAOjp0QWrER8wkl/R0uhx04tzqyTzuBWgorTonxrgdhB4lj/STfYZdg1SM60SBZ6XjomBblXvmqZhYO5NrhRe5s3UVL2KAzscJfVOJuFY9xEFZaxYtxqvrbnLgVxmfFkQEwQEgegiwOKLMksBhp8VqePGhAlpJd+JN+2J/8y+4fxmLbDaacNTv3oXumSa61P8wBO5sbVV2/Hev54CE3Eq6znsHIybxwaCtrd969/HhqXPOiys752+8FmnanHO5XMAkyc83Go1UkV9YHbsRcN15JS7kaDQgTu46x3s38bzXDWW6T2GY9CY2W0PZBuvWPX+06g/YscK/VEgP8orKP5pG4bFpNtFxuEnD0C9Pqe2hsjDTh5Q8rmC3QJigoAgEH8I/BYAu5DMxm4v3+9u8bd13xETF/5Wmo3dUr/07alzTeBzBqkdWYhlZ3yg4buomfrRPI76hG5MLexSI7W2V+P9j+/D/P5H4sGzBAAL7dSVW14jk3GCgCDQqRGQBFynvvyyeUFAEAgRAVZS8aHuxhDmsyuOhxo/dxAmDsGt7RQ+gOYCuN2kF8dydtIohGV7l9+adrC5oVYDuIYn0xKSkTXgAvQcOAmBQBdPc2J5UNOpelStexKnTqqbU0iv2Y80lJq32+2WlQ/j1Ek1u4WmaY/l5i/g9bRaEgB2vJFOqtXI+fZCLGMosQkCHQQB0vDyd9VrZXmrjlu5QWnD7uimeMaifM4sK/3tGdvJvX4m+px7brtukUm3955+CrXb2RCmtu45QzB2TiESk835q7YJ/dSxY1jxR0p5OlhCYOL0Bc84JjwBsHvSzPvJSn5W9J9hlaVFvIGxg97WmDxjEs1q7HrbUbEQJ47vdY5V09Bv+DR06zMWmsZ++Y5pNdVv4EC1gw6cjhfyZrSJDhyLw8hywMPQSPyDo2YUD/DfjCKDQ8f8UsiuBIHYQIBa0IWWUJhUYnJJ7GME+GLKzijqwpltpsFkI1ipEeBZA4uM7bTgOOtJ455kJ7zL5xQ+rzjZFwE86OMC8HmHbemRSL6RtpK03od8rC9DBQFBQBCwRcDbiaCAJwgIAoKAINCKQB/jIZAP5OEYq6m+5lARFo5vu7nU+pgAYHMk1qx8vvCzCGgfHebxZuK1pS8loz8ys0cjM2s0SE8Vz7Zr0/M4WlOp3EJS1+4Yet6nkZDY1XWbdbXbUb2e78lq03U9f8yMEh7aW40UqObEqi3lmGsQMkAQEARCQYAHNyyqYIWsykjptsxIuFHHrUPRu5XNmflPDZqyqr7vuHEYfd0NoWAbsTlHqquxrmQ+mhtOufrsMWQoRkybhtReWa5jIz1g5SMP4/h+VbE4KQ+1e/MXLXarymd3vrnjigdgn7bGWlla+Bygkb7a1noNvBC9h5ydVz52cDN2blwC6JS7dTYtEEC33ucia9BkJCVTJrfjWX1tFarWL3DaWENuQXGK5v1RyS9IzG5StPBnAC7wO9llPAsG+Nv2eLwXCkQYF3EnCMQDAiyUZKvyVEuwTKy7VHvEw/YiGuNYo9jA/HLKqkhip9YciGgIcemMxwDsHvybQ9KLSbbvAFhr2iELRqgh92WXXf/I8jzjBlKkzmpIS8r4OtTzuht48rkgIAhEDwFJwEUPW/EsCAgCHQ8Brw+KXnfuRsvg1U+bj6ssLTqjup5sXi3F7aYsXEtSjv8/T5z4uc0dJ6PnOS3JuIys0XFZHV9/ZCeq1j9tbNT+MgweMwdpPYa5XqM9m5ejdq+j9k913oxiM4+92Sc1W2aZ/kKqW10RlwGCQEQRYPLpnyaPpHCjYDuTbuwi6dDC7aWzb7wjoOl/VyGanJmBKV+9K6KA+3GmB4P4oKwUe94zn/04e0jp2RNDL78C2aNGg0mktrLNL/wbO98hE6nK9PLpC5/Nd4mHuixmzTHSnA6xzqlcVvhtaBoPmGyNBTNWHTg92Iwj+98Hu76aTnlnJ+ya3g99hl6B1G6D2grKNluHmGx88zeOzwJIwOV504pfjUJQpJdkstXtEDOcpZmEYxcCuxy81luFs57MFQQEgcghwHcH/vYMtrhkZ9zCyC3TITyRM9mKCQuopshvn+P1ZaL3JwC+5zCK9xEWi1KvnIXBdwKY5uFb47cDji7DScJJ0YmHiyJDBAFBwD8CkoDzj5nMEAQEgc6LAEVhqKsVCUqDVhQpBkyahLihH9u4vHBosFnbGsmvgRZIQrfeuS1dcWndzzojjORSEfXV3HQS29c+gVMnyf5ob916j0X/kQUu6+rY9ObvEWx27Mz4RV5BMasHrcYWDSutx4XGoX9E9yvOBAFBQInAeUZXM3UqeNBFbj739qAOAmjZrFlDtERsc9rOpDs/h/TePBNpezt1/Bje/ttf0XzKvfvNHF0gIRF9x4/D0MuvQlKKeydzJHZ2YPOHWF+s7qbSgVPTx56Xot1/v9v3i1Xb5qBHA2Bi+COrWDbvIk0LOgqPjppyNwI2OnBHD2xAzfbXHWmTrXgEEpLRe8il6NGPDfkdy6rXz0ddbbV6Uxp+mJdf/P8ivGserP8ZwIwI+7VzxyQudXXMid02WFaWEAQEgQggwC4uPpskmHw1AmCxhuM9IAJrx5uL7xrdxOa4n7DobFv3xJdXZ37reEPBf7x8wKPMhpXy1L+nj2cwGcaCIweOZ6V7vguzaMS9CvZjF7zPfQkA2Wak2CScKydzBQFB4CwEJAEnXwpBQBAQBLwhMMDgML/S23DPo/igR72OlZ5nxMDAirJ5V2t6cC50zIP2cULSDxWlahukqGpNxiWn9Y6B3TqHsGvjUhw9oGYmSUjoghEXfRVaQC2Xd6RmA3Zves55oYA2MW/6AjvdH74okKO+1dhGx2SAmCAgCAgCbYZA+Zwb1wP6GNWC51x7LQZecFGbxWNeaMtLL2LHW5SxCs3SevdG7g2zkN47+vekYFMTXv0FGU0dTNevnb7oWTeNT3ZgfsLk5fMAHrZ6ddWBy5uN9J5n68DRT0P9Aezb+hJIoezHMrNy0WfYVUjsQmKBjmE11a/jQDUlhJT2n7yCYvP1CHfjIwD8yXKNw/XpNp8dvexacBH/c3MjnwsCgkA7IFAEwFrdwcKZywHsaId4YnnJfwC4zRIgqZ3/VxH07wA8ZqFYjOX9RSu2cDrP7GIiw8tnQ2CR4LModeMu9rFRvj/znTr0h0Ufi8lQQUAQ6HwISAKu811z2bEgIAj4R4C/lTxwYPdbNIzUQaRtaI6G82j61O+/P7Dxosq5OrS50PVwdfHOCjUlvR8yjc64WNWLO3F0F7avM8uvWbahaRgw8jpkZlOj2t52Vj6DY4coz6cyfWVeQYlK1+VlAGaRHqcXxGh+HcS3ICAIdGIEyubM+oN2WtvU1rJGjMTYQp7/ta01nTiBd//+MBqOHg1r4aS0NORcfAn6nz8BgQRzE0FYbm0nr/3XP1G7XZ3U0oD/m7ZwiRPVE/1+H4C544oUqbdaF9xQWvic7qgDdxF6D+H5rL3pehAHd7yJmpbkk/eC8eT03ugz5EqkdVcxK0ce12h6rKutQrWLDlxeQXGk2iizjcPFG6O5J4VvPg8r6WbbIR5ZUhAQBLwjQD3H31iGv24k4dy6qr2v0jFG8qZG6kmz8SGGOu5m6w60MAAQWybhOrtFqjOb3W98ZqFkh1fjmQ27PdkZPt7rJADUZqae+nofc2SoICAICAK+EJAEnC+4ZLAgIAh0UgT6ASD1xDVR2v9/AVA/aHcU/JNjnbQYfIjdGQX/H7msWFbYV0NgrhbQ5+r6WS8sYS+d3vMcdOs9Gpm9cu0F5cJeITQHnmgos8ecpqG0EcJrbqzHB2+ziF1tGvCt3IJiUpVajW0J1szdKAAfhLYbmSUICAKCQGgILJ89a5augdXKtpaQ1AWXfvve0JyHMWvnu+9g838oWxq+aQkJ6DVsOM75xCfQtRvP3KJj2994Hdtf4aOBvWnA29MWLpnssvqlBuVY6zDyI56V7aosLeJFeUDlKyVjAIaM5yOKsx2t2Qh2gZ06ccht6EefJyR2RVbOxejRdwI0O6FYz57af6CuN2PjGzzXdkhC6rg8b0bYOnDM/n4DgFK7zyMapJ1rzUrze8FnBy8WakeCF98yRhAQBKKPwK8AfNOyDDvjKLUg9jECIwEwCdfLBEq9kZRbZ/q7uwH8FsDjNl1znRVPFonwvfWsoh8fgPiV6aBYLzX8qIMeSmWP3/V8bEWGCgKCgCAASAJOvgWCgCAgCLgjwJMnVo67GSvilhiJNB5kXGf8cZvH5BhpicLl4CfHYV8AFFe5BAAP33hAR0qFuVbtF7egwvl8Y9nN43S9ea5+el177qoQFwgEuiAzexQys/NipnJ+39YXcGi3HTvk6U0mdknFsAl3goeNVju0e2ULhZeTNaJp0PiCZ+wSqHxZ+D/TXOo7qFsVQsRcpgkCgoAg4IZA6S35mYGG5CNO48675VZ0zwnlXMRtdfvPmxoasPqxf6D+4AFHB0z+6Lr37q2u3bsjb+YsZA4YGFpgLrOO7tyJ1U84F9I3JjVnX//0c84bA3hYyEKcVssDsMG8fGXp3MmA7ki5NGrq3eC9180a6g/iQPXrOHqANSAe8dQ0dMvKQ78R0xypmt3WjoXPq95/GvVHHJjcdPwwb0bYOnDjAMwHoG6rPxsM0p0vBfA8gDUADtpoVPYAMAsAtWadknHhaPLEwmWSGAQBQeC0NpY14cYKAmtirrNjxXd5q0YAf0PZZXXSAIft6nywWQvg/M4OmGn/fPb4MoAfAx/LVXjE536jyIRatl6MZyBfNLT7MrxMsBnDext98N+GxweYEFeSaYKAINApEZAEXKe87LJpQUAQ8IEADyRIteNE88ME11eMKjnzAxt/Y4caFFA3u6z5KQAOPIZnzaZvlt/zMI385ky28WWgp806fwDACvcGH/uO2NDK8qJroIN6cUzGhfpQbBtPUtduoJZMt+xcJKex2K597MTxPah67ymQiktl/Uddh27ZvFxn2vb3nsKJY7ucAi/NKyieoRjArJ/5ZY/0b87tdO0DkawqCAgCnQCB8jmzWATA+5GtDbnkUgy5rO1qBPa9/z42PL8UcEiuZefmoufQ4ah6/TWcPOqYPzxjT1oggKGXX4FBF00G/zvS9sZvf43GEw5nTzrmTl+0pNhl3TIA001jeLhEXZQzrLK0iJ1QyvvzoDFzkN5jmKctBptP4fCe1aipet3xnmh1lpyWhb7DrkVqt0Ge1onFQe46cPq/8wpKpoURO7vfeJj5Q48+eJBIKq63ATR5nMOHKeocfc5hPDvw2PEhJggIAvGJAN8jX7G5XzMBZ6WojM8dRi5qYsKuQbO1dgxSJ456ca3Gc4PayC0d9574PeN7KuURvFAmbzJkOVjU7PWeRTFZUnK70XJ7AZMt/DzT4fWVJJwXxGSMICAIeEZAEnCeoZKBgoAg0EkRuNDoaiMNpZ2xqvgzxkuMCiI+GJIqiFVgKnNLwPF0j91tlwHg4Q056b3SBVGbjZXP7WrFxYUJ56ZhLgIaKSpviHQwKRn9kZk9uiUhl9iFkLedkYayev18nDy+X7loRq8RGDh61hk0lA11Ndi6xvzeZjM9oH86b3rJkzafsNNxleXv+R3Z13Y7l5UEAUFAEPgYgeVzZt2vn04Q2FrmoIGYcCvPq6JvweZmrFswH7XbKc1ib0ldu+LceZ9ERr9+OFl7GBuffx5HdpCp0Zuxc67b4ByMnD4dqb2yvE3yOKrimYWo2bhROVqD9uC0hYuZUHOy7xoV4a1j/mVQXp8xp7Ks6HnoUBV6oNdAZx04uwCOH96KPR+Wo+nUcY87BrRAErIHX4ye/SdFJanpOZAQB9bVbkf1esec6Mm8gmJzR6LfldhlwWvIgisnewMAadH4jBDKIaLbc+tfjE6Z1g4Qv/uQ8YKAIND+CLCFm0UzLBY1Gwsm3Yo72j/6to2AhSuftyz5PwD4jm3WGrsSgJo/um1jjqXVeI7BKlR+t/isYS4eZecZ71l812WXth/BXhYe/9ylYMQvDl7Odvz6lPGCgCAgCAgFpXwHBAFBQBBwQMBLpfHPjGpktyotJstYTaUSBLZLwJFOgQ+oTFYV+ki4mbcUTX25kL88leU39UMwaS6g80HcTcfG9zrUi2Myjp1xbcW2TBpJ0kmqTAskYMSFX0VCYvJHQ/ZXvYaDOxyYv3Sc0Ov07mOKSk7Z+OULB6miWo0UKRFPbPoGXyYIAoJAp0VgedFNl+nBIKvqlXbJN7+NxOSPfwejBdaxvXuw6lE2sKutd24ucmfd9LH+mK5j26uvYMdbbyHY7HZb/9hvUkoqRl9/PXoOPydiWma7V63EB8vLncL/cPrCJdSocTJ2yL9uGkAq47NazNx04FIzByBnnLsOnDWQxlNHUbP9NRzZX+HjMmstNNN9hl6FxC7pPua1/1A92ISNK5ybR/RA4LIx0+e/FmK01wJwEzR81qjgd2yt97C+E9UlD0rZJcCDUzFBQBCIXwQuMpJwZo5h0nmw4JNJEbGPEeA7tVsL/08AkD5RzBkBJuS6GVTITLiFUijCghR2eCuLh2xCYIcdk6k8f+B3386kC06+vYKAIBAVBKQDLiqwilNBQBDoIAj0N2ghr1DsZ4+hl/GOh/3yxYYJk3sUY80JOFZHk3P+2wAu8ODbachPDSqH5jD9RG36pvK544O6Phe6NleH7o3jymM0gQTqxY1GZq9cpPWIru5QQ/0BbF39qDIydkr0GX4tevQ976MxW1Y+hFMn1Uwluq4/NmZGye0Kp1sAmPH6tFE96BEdGSYICAKCQOQRKJ8zi4fyyszJmNlzkD1qdOQXtnisXLwI+zecIXd2xgjSRo6bezN6DLUU/+s6ju/fj8oli12148wO6Y90lIOnTEVi17P1Pv1uuP7gQbzz4F8dpwX0hJGfWLToQxffbEEzt4WPAVBpnrPuucIpiQnaCic/o6bcDd5T/ZoebMbhPWvAghM92Oh5etf0Pug7/FqkZJCAIH5eWV114KD/IK+ghBSPodgXAPzNYSKpJvnMoP7ie1+VWXKyN3zdZspyo5OSWnJigoAgEN8IzAaw0LIFtoIz2UR9M7HTCPBFklWTKlYcjmEBBLU0xaKLAFlgKLHBIiOvxoQy72eUbxgL4BGbJBwTdGQWYCFZKElBr7HIOEFAEOiECMTP20wnvDiyZUFAEGh3BNhNxAdplT0G4KsA6jxGyuSbqjSaQtik+yC15O8ikHhjSDwEJd/6ix7ja/dhlcsKr0UgcLozTlcf4IYSaJeu3ZGZnYuMrFHomtY7FBeOc3jIuO29x9FQd0A5LqPXORgw+saWDon62ipUrWdTpNo0DdNz84t50GU1Upy8ZPpL6vtRE1DooCJ+ZcWhICAI+EGgbM7MZzVoym7c/hMnYeQ0syyZH+/exjJ59e7DD0IPqnU5M/oPwMTbVPUNwKm6OnxQ+jwObN7sqCFnjSijbz+MmnEd0vv08Rasw6i3/vInnKx1kJPRg1+avmipU0KG3ksB5JuW+ZJdEqeytMgxcTp4TCHSeliZyrxvkfe83ZtL0XjSe9NUIJCEXoOmIGtQxBvlvQfuc2RN9Ws4UO3Q2Y6wdOCo/UbaM5XdaegW+4xaOZyFPY/bfMoOAj7TOogURioE8SMICAJtgAATE7+3rMMfMibhvFdOtEGg7bjEEKPz91sOMfCGTR04seggwPNrSnHwrMSrFAcjWWZcO9JLthq/27y/tVbomhN00YlevAoCgkCnRkAScJ368svmBQFBwAEBp8rf1mmsGHzGB4pWLZbWqTyNYrUcNT3uBZDhw6fT0MUAPgvgcIT8tZmbl1++IrH3iT5zA9Dn6sD1kV44JWNAC8VVpPXiDu58G/u3q9nXqG9zzsTPITE5vUUbp3bfOoet6VV5BSV82bMztkWYtX/+CeDWSOMk/gQBQUAQ8ItA+exZd0FrORyxNWqlXfgFN+kyv6ueOZ5abnvXrXV0MnZOIbJGOp/fMIFX/eYKVL+1As0NdkzA9ksEEhIxMn86+owdF5aW2abSZdizdo1yHzpQkr9wSZELWvcB+D/TmKcBfNI6p7K0iAdUBSpfoejAWX01NhxpuffV1ZrPwNyvdWq3QRgw8jokJkfq8ch9zVBH1B3Zjur31fJJGnAit6A4NUT/Tgm49wxaLVbwR8qsFKatfvl9Yiwxy64QKQDEjyDQiRB4wHgPNW+ZnXGUQeiMRgYcJmlIXcL/ZqGjF2OlinQOekHK3xjSVrJg+Y8AqP3m1R4GwOcgUkuajWfhNxsFSdRCJK2yv4cTrxHIOEFAEBAE4orPQy6XICAICAJti4CbZhupmniA5fVBjXxUvwbwZZttkMpyr0WQOBK7/SaA38Y7hcLGZ+f1D3YJtlBUArqKrz1kvNiVxkRcRtbosLV7GuoPYtvax0EdGJX1HX4NevQ7H5ve/D2CzeoD3QDwwOiCYr4w2Bnb7HqZPqAI+NKQQZCJgoAgIAhECIFlhTPPTdA1p+oCTP7yV9G1u9ezLH+B1R2owbr5T6PhKGVF7C0tKxsXfO7zgOatFvHY7l3YWPo86vbXeA6Gnc79zjsfORdfjORMSp34t/2Vlahc4ljnc3D6wiVZLp5Z3GPW8qE22EDrnMrSImqKkirb1lIy+mPIeLJlh2ctlJR717QUq/C/vVpyahZ6D7sS6d2GeL5uXn1Hchz3tHEFH/fUlqDpl47KLzFr83kNQdWRxvk8KGcH3BGvzjyMU2nOyTOHB/BkiCAQhwiwoM8q+MnOuLvjcC+hhsyHE+73NlN3lB9fbK0nS45Y5BBINApPf+azUJnj+UfFVkS/1JCjLqs1QRe56MWTICAICAKSgJPvgCAgCAgCSgTYOUZucJX51VZz05OL9KVgUo+dY6si7bg9/VUsKzwPCMwNBPS5uo7QubBsNpGQ0AUZ2bnIzBqNtO6h6cUFg6daKt9PHNuthCmt+1B065OH3ZvYbKA2HYEJYwrm27U+kFbUfCK7H0D4XGfteWFlbUFAEOhQCJTPmcXilMGqTY2ecR36jv9YDzNim9d1VK14A9te+a+jS1JE9vO5frCpCZvKS7H//feh696lQTL69sXwq65G9yH+b1mNdXV44/eso1GbpuuTpy16ltpfTmall6T+SYV5woaywim67qIDN/UekBYyElZ/dGfLfZBdcV4tISkFvQZciB79J0QsDq9r+xnnpgOnAd/PLSjmoaBfUyXE6IfPrHcBqPfr1GG8HXX6CwCYCORzppggIAh0PAR4A2Xnl9nI0PLLjrdV1x0xCXe/z0RcZ0tYuoIY5oAUozOT18Gr8Znne0Z3m7oq1qs3GScICAKCQAQQ8Fb2GYGFxIUgIAgIAnGEQBqAPxmVb3Zhh6KtdjUAUkK2FX+SX326OLo8p0PdUDr3Ezq14gD+4TWLmHVJ6dGSiOOf5LRsX34PVL+Bmmpzs8GZ0zUtgJTuOag/vE3pVwfeHVNQfKFiwL8MyozWj/9saBH6ilMGCwKCgCAQLQTKZ8/6B7SW6nFb6zNmLHJnknk5shZsbsLbf/0zGo6qdcZSevbE+HmfDKkDj4m33atXoer111o04rxaIJCAIZdfjkEXTfZNSbn6H4/i6B51UYcOfC9/4RIzxaRdWFZ6SXbjk8r4DKssKzrmpL86aMwcpPcY5nXbruMaTx7B3q0vou7wVui6Wq/P6iij5znoN7IACYkkF4g9q6l6FQd2vOV0j18+pqA4FCFEJ3YGJsbIzOC9TdMZOuoY/d3QEjaP/LyR7POehY69SyQRCQKCgBqBfgBIyXeOZQh/X0hh3BmNFJRMAFkTk3ZYkP/6/M4IUhT2HEryjQVg3wawCID3B4soBC8uBQFBQBAwIyAJOPk+CAKCgCBwNgITATwHgC8gduZXW42/td8HwK65aBk1P5YbIsPseiONQqc4HFn54OeTUgbXztV0JuO06yINcGrmAGRkj0Zmr1wkdnGXbTl1shZbVpKM95UQAAAgAElEQVRuPnT4NU37Zm7+gt/Y7IWJRgp8kzKj1fhSqBaeizQg4k8QEAQEARcEygtn3QodT6iGdUlLx9S7Is9otXvNanxQVuoY3aALL8Lwa9hIFLoxIbblhRdwZEe1ZyekpMwaNQpDLrscpMD0altfehHVb72pHq7hheklS9w2ZKWXnG8p5Gjx76YDlzVoMrJzLvMauqdxpGw+tHsVqKHa3HTS0xwOSkrOQL8R+UjrrpJK9ewq4gPrarejer1aBw46TuTNCEkHjoeRbIn8gk3Q7EhjVvudCGyIz62koXvS4qvEWDvutIUjgIm4EAQ6EwKTjCQcf3PMxgQUk3Od1fjOxeKiz7gAIOes4X9D+K5LOQ0lNbbNEtRCpZYbpUJCfxEPP3bxIAgIAoLAWQjIjUG+FIKAICAInIkAfxdJueMk4OFXW436LDzECKXaWXV9SE1YDoA0IZ0q4eb0hV37XOGA5ADm6gFtLnSoOshC/s5n9BrRoheXmc0idMUtVNexbe0TOFm3L+R1Epr1gaOuL6FOj9X40vcP019+CGBkyAvJREFAEBAEooDAc4XXDUjSE3c6uZ54x2eR0VdV5+I/KHanvfvQg6g/SIlMewskJOCiL38FyRmZ/hewzNCDQWz978vY+fZbvigpU7OyMOTSy9F79GhPWmaHtm5p0bRzsGCwriG1oKyswWHMFONAqnUIW+oGWMevX1Z4X0DTlN10KZkDMGScVR4obChbHJC6edem59F4kjUm3iyQ2BU9+09ooaUMJHTxNqkNRnnRgQtq+qVjQ9OBo/4anyntGBVIa/ljAOFSbvGQ/XEL7RppTqltRNprFqrxIPpZAG70p22AuCwhCAgCUUCACX0WnZqN7yb8fdgShfXiySUrP9gRR4zsRF6vNN7R42lPsRbrVQCoSej1QZH0MyxOOYNeO9Y2JfEIAoJA50VAEnCd99rLzgUBQcAeARXlTuvoULTVIkE/aU64vQtAqo9dvsEVpbPP15DQSlEZ0RJ5HvR1y85DRtYoW724Q3tWY98WskGpjWV5tjdhHcvyZhSrOvmsNGI8bGN3pZggIAgIAjGFwPI5s9bogFLobdhVV2PwZOaFImM1H2xE5aJFjskw6s5Rfy6Stn9DBba/8grqD7Hx3JslJCai/8RJGH71Na4TgsFmvPaLB8CEn8o0oGDawiVlLs6OWpI25wJYb56z4fl5U/VAUM2hDGD01G9AC5ibsF234HlAc2M99m19CUcPbPROSalpSOs2GP1GTEdSst05qOflIzqw6v1/of6IOgetA98fE5oOHLPHfzR02Kwxk3v1iwZNXCjV/8kACgH8PxvNIzIt0FiB1Gpc68GIAifOBAFBIJYQYDcRZRnMxi5bJuG8tyzH0o4iG0t3AGzn5x/zDYjFvL+L7FKdyhvPY3hv4f3Ii7E7m5jbFa96mS9jBAFBQBCIOgKSgIs6xLKAICAIxBkCFwPgIZZKq41Vx3wZUQvMnLnhBKMa+Yc+ceBBxzMA/g2AybcjPufLcBMC658vmpbAzrjTenHuPJI+0Evq2gPdep+mqExOY7Mj0FB/AFXr/uWLTqt1yYCGW0fnF7Piz2r9bV4sqDFArQExQUAQEARiCoHywlm/ho5vqILqOWw4xs27OSIx683NWFc8H4e3qbU1SQF5wee/hNRePSOyptlJXU0Ntr/6Cmo+2ATo3vMe3QbnYOS06UjLdqakXDf/Xzi0dasybh3ar/IXLqbmiZM9D2CGaQCfZf5inVBZWnTcSVc10jpw1vVJSXl471oc3PkWmk7Ve75WTL71HzEdqd1zPM+J5sCa6tdwoFpNHappKM/NL84PMYZcoxv+Ipv5zAR/CwD1Yp26Is1TmVFlNvxeAH4y1Dwg5aHniRD3IdMEAUEg9hFgsd93LWGyM+6m2A+9TSMkSwm74ngTYndw5IVu23Q77bqYmxyIOTjqPtxnyG+0a9CyuCAgCAgCTghIAk6+H4KAICAIfIyAl2TZnYYovVfcmDR5yqDqcZvzGgA+RP4HAPkLvZ/iuXmWz1sQWLny80mp+w7Pw2mKSvNBZEQQSsnoj26985DR85wWKq36o44MbHZr1tf37t590qSHGm0+vMtSTbkSwAURCVycCAKCgCAQYQTKC2+aAT3IpI+tkQ7y0nvvAxNj4dqR6iqsW7AAzY2nlK6ovzbmxtnQAoFwl7Od39zUhN2rV2HLiy/4SsJ1ycjA0EsvQ9/x46Fp9rFVv7kCW19+SR23htXTS5bwwMrJmFx5wDRgAYB51gmVpYWlgKZMDPUaOBm9h0RWB84u6LraKuzb9hIa6mo8Xy9+l3oNmoKsgVOgBfhI1352/PA27KhgUb7S6vMKiqnrGqrZ0USaffHf3i8BvAXA7h8GuzXGGvTo7DIwd7Z5jYk06OQkJaWpmCAgCHRcBEhJ+2nL9tgZ97WOu+WQd8bEG/8wIScWGgIsmKVWrZv93mCCqXMbKJ8LAoKAINDeCIT/xtveO5D1BQFBQBCIHAJuyTIK+/KBsJWGx8vKrA5c5DKQhyQ/AbAagJpjystqMsYzApteLBzQ1KDNC6ClMy7iiazk1Gw01KsPDnkDtmZYdeAfYwqK71Bs4nUA7NBste8A+IXnDctAQUAQEATaEIEVhYUpR/VGxxamcTffgp5Dh4YXla5jw7LnsG/dOqWfQGIi8mbdhKyR0ZfMPFy1HZv/sxx1+30kjhIS0GfMGIyYlo+EpKSz9nF09x6sfuzvjjgla0n9riwp2eswaDIAc0sWKbX53HOGbSibe5+u60oduNTMgcgZ98nwrpnH2c2NJ7BncxmOHdzscQaHaS3d6ANHz0SXlMh3O3oNRG9uwsY3f+M4PABcMrqg2JHy08EBHyOmGYU5bskzJuFIQUpjlneEDcWk162Zx5ENgsnaUPcQypoyRxAQBNoHgRcBUJfLbOw8Mhd2tE9ksmpHQ4BVPq+4bIpdmJ8VWY6OdullP4JAx0VAEnAd99rKzgQBQcA/AjcYlBGqmUyUUW+LmileEmXU0mCC5OsOofwVABMpXikt/e9KZrgi8GHpvPMbEZwHaHMBPWL8VXZJNnMwZCozN39o0KblFiwg7ajVSDdVafnLYQDUfGuuu5YBgoAgIAhEF4Hy2TNfgqZdqVpl8JSpGHal9TzPX0ynjh/DW3/5M4JNTcqJmf36YfynbkVCUhd/zkMcffLoEVS98Qb2rl3jqElndZ/Rpy9yZ81CSs9eZ3UGvvG736CxXp3PDCL4qYKFS9lx72Sks6aGWKuNA/C+ecL60qKLAwALPpQ2auo9CATOThSGCJfjND3YjNp961BT/TqYkPNqCYkpGDD6eqR1yznzRuvVQQTGkYraqRNe1/G9MTOKlclOjyFQ45ZFXNbuFI/Twx4mOnBhQygOBIG4QKA3gFdtumVvBWBHnR8Xm5IgYxIBFpWwS3+8Q3RCgRyTl06CEgQEARUCkoCT74YgIAgIAqcR8JIsa8WKVJF80VgCYL8DgG4Pj+SH/4JBNynXIUYQqFhWOB0IzA1oOjvjUsIKi9k1Fz0gdsEZN+PteQXFqlaQHxkHbK3hsAr1mrBik8mCgCAQywgwU3QuAGo8jQFwjilYdmMzQcKuFqd7ULvvr2zOrB9owE9VgWT2748Jt6mafr2FT2pGUjQ62ejrrkffcU7nON7W8jOKCcH9FRXY/MJyNDWoqTGtPtkBl3PpZRh80eQzEkeVixdj/4YKpxAenb5wCavBnew5i8YX6cNII3aGVZQW1mnQlHqpg8cWIq17mJ2LfsCEjvqju7F/60s4cZyNe94skJCIXgMmo9fAC6EFKHPWtlZT9RoO7FDrwOk6ysfMCFkHzryZXgC+ZNDB8ZC8LU0OQdsSbVlLEGhfBCYYnUnpljBYSfNy+4Ymq3cgBEjPzGcTJxpPdl5/CsD2DrRv2YogIAh0YAQkAdeBL65sTRAQBHwh4JYsUzljVxx126iD0Urv0zqWB2GPKCay420OALtuJ1+By+DoIFBRXNhFSw/MA3TSjhZEYxUm38gFZVBRPpBXUEwqFztjhwK1WlpNKs6jcUHEpyDQvggwQ8CEG+8dMwG48efxPkIKHvLckX8x5nRDl8+ZOVWH5khPd8k930BiijLX43hFmk6cwFt//hOaTjUox3Xt3h0XfO4LttSObXG5j+3biw1LFqP+4EFfy/U6ZwRGzbgOXdJOy4TtWbMGm8qWqX3o2D590RK3rNi3DF2wVj8UKSuyOq1YVlSmaZiuWixr0BRk51zqaz+RGNzUcAx7t72IYwc+8OUuvcdQ9Bl2dZtTUtbVbkP1ekcduLq8gmLrQbaXvfUwNGCvMDTczvcyKUpjRAcuSsCKW0EgRhG4HsBSS2ykP6Yupb8f5xjdoIQVEwhcbTzjZjhE8yQA6ts60W/HxGYkCEFAEBAEJAEn3wFBQBAQBE4j4JQs84LRIQBPG3/eNjrqnCq3hLfcC6oxMubD0lsGnkLjPO00ReUkz2GZ2tvs5pymqDz9fxN1/fyRM0rW2oyz6vZwCKvd+Z0TEwQEgfhHgHl4Vo+z0zWUrAYTcX8xKI9j7nehfM4sxsSEga3l3XgTeufmhXQVt7/+Gra/9qpjp/HQy69AzsWXhOQ/UpMaT57AjjffxI633vRFSZmWnYWR0wuQOXAQGo7UtlBtOllQ08cUlDxrpSs2T7kQAJ9RWm0fgL5WnxuWFX1X1/Az1VopmQMxpI104KwxHDv4AXZ/8DyCzWrKUbu4ExK7ov/IAqT3NDeTRuoK2/sJBhuxacVvHRfREgIX506b79zCefrfD7VqYyHhxv2sAVBuFJ+9Kxo80f0eiXdBIAYRYCEgZRTMtspIwtXFYLwSUvwhQHai/wXwTZfQyQrxbQBkh/EiERJ/SEjEgoAg0CEQkARch7iMsglBQBAIEwEvNAd+lqgyDiU+AaCfYuKdAP7ux6mMjQ0EKsvnTkBzcB40JuMw2PlkzfjUoS+lJf2m4528GcXsfLGzXwP4humDZwDMjg00JApBQBAIEwFW9n4PgKr71Y97tkd9BQDvQTFj5YWzFkJX/2b1P38CRub7bzI+VXcc6+Y/jeP7mEOyt6S0NEz+0leQ0KVttN8cQdd1HNz8IT4oL0fDMWvDvHpmYpdkDJoyBQMuuACr//Gocyedhq9NL1lyFqWkxfthAN1Nf3ceAB5gfWQbS4suDrrowI2e8g1oCW1P67i/6lUc3EH2Vf+maQH0GnQRevabhISk8Bimva6+fd1TOHF0l3K4pmnfzc1f8HPLgFhNuJG1gck3agmKCQKCQOdGgPTSP7BAwM44dvCLCQKRQKAPANIcu32nRNYjEmiLD0FAEIgqApKAiyq84lwQEATiBIGJAKiLokqWRXobPOhi8mZTpB2Lv7ZFYGN54fRgUJtnXM+udqtTAo5ScCrjR0Fd/+aYGSWkkbOzagCDTB/cDGB+2+5UVhMEBIEoIMCDhT8CKIyg75g7hCibM/PLGjRl61Zqz5648Itf9g0B9dUqn2UzudoGT56CoVdeBc3pR9j3yuFNOHH4EDaVLsOR6mpf3XDdBg1C127dsG/9eof7ibZ42sLFN7lEyO/IDaYxXze+h2dMqywtYheDkht00JhCkNqxLa3pVB22r30Sjae8JzDt4kvvMRy9h1yG5LTsqIe/f/urOLjTKWGol+UVlDADnWPoApP6sz0pJYlJa4ebJNyi/g2RBQSBuEbgUQC3W3bAzjj/N/W4hkGCjyIClAlh0fLFijVisvgsiniIa0FAEIhTBCQBF6cXTsIWBASBiCIwA8APDe2diDpWOPuDwVeuFq1piyhkjYgh8GFpfnIjMucCwXmAln+m49MUky1ZOGbjAGjQoJvkmgKJgQGjPzF/t01A0wyap9aPjhudC80RC14cCQKCQHsgwM7rX0TpkIp0lNTEiAkaqOWzZ4/WteYNTiBf+IUvI7WXm+Tdxx50XcfqRx/BMafut5RUnDv3ZmT2b6vaGu9fo2BTE6pXvIFdK99F48mTnicmpaSg8cQJp/FHpi9cYu5usxtLOqdfmT5YaJcE3lBWVKbrsaUDd2jXu9i37WXPeDkNTExOR5+hVyIzKzci/lROjh/eih0VhFhprTpwoWoRRyJ+SbhFAkXxIQh0TgSYqL/WsvXvA2oa484Jk+w6DARGAGB3P9mFzEZKbSaAHZ8xw1hXpgoCgoAgEDEEJAEXMSjFkSAgCMQ5AtTg4eHHHEMPjpXI0TKrXpw/IZNoRSV+I4LA+8vnDUpsDs7VNcyDDnZXtqTa1Ddc/fm8ghIKmtvZI8b3sfWzfwC4IyKBihNBQBBoLwT4c8Cuo99FMYBPAXgqiv59uS4vnLUZOoarJlHnrP+ECZ59HtqyBesWUHZVbdmjRmHM7Eg2F3oOz/PAo7t3Y+NzS1B/MHLSfbqmXZpfsvh1hyCoJfaO6fP9ANiNeYZVlBZ9Tzutv2JrqZkDkdOGOnDB5gZsWf13NDWwDiVy1mvAJGQNvgSBhOjQlOrBJmxcoWpwP72P5mDw4nOvW/g+AHaK3hq53Sk9ScKtDUCWJQSBToIAdalfBWAVc70NwOOdBAPZZvQRYJUWaU9buyuZfKOkh5oWIPoxyQqCgCAgCHhGQBJwnqGSgYKAINCJEKCoCfW4Pmtwjnsvy/cPErV6SKvAg9LtIh7sH8BYnrHh+cKJwYA2TztNOWqmkfwobD2IW8dcV/xPm33wHl0LINP0GWmqymJ5zxKbICAIuCIwBkAJgGi23rwA4NMA9rhG0wYDyufMfAjQPqdaqnduLvJu9C5t+d7TT+Hwtm3KyEk5ef5n7ojJ7jdr0KeOH8cHZaU4uGUz9GDQ39UwGqzPmKRrP56+aPH/uDhixo86Y61GysO15jnrywovCejaa05+Rk/9JrRAgr+YQxx9ePdq7N324ked5HZuUtL7ITm9N2r3niFp57piWvccZOdchpSM6HRLVq17CvUOOnBBXf/u2BklDwBg1wgPGCNtknCLNKLiTxAQBMwIjAfwCoBuFljYGcfnETFBIBII8IyGxdJfM/ST+Z0TEwQEAUEgLhCQBFxcXCYJUhAQBNoRASY/rgDAg8ProhwHD7qYiFkCgBXpYh0IgYrSufka9Fa9uGRja3W5KXndtSvvt+uCLAKwwATBLgADOxAkshVBoDMiwGzFjw3a42jvnxmtZ6K9iBf/y+fcOE+HrmxZS0xJwSX3kBnR3Y7t3oW1T/0TzY2NysE9hw3DuHmfdHcWIyOaG09h18qV2PHO22is88McaiU0bum2fmXawiV8bnEyPmfMNA24CwDpsc+wymVF9dCQonI0eGwR0roPiTqKweAp7Fhf4pjECiQkY9iEO5CUnIHDe9biwI43QM04r5aU3A3ZOVPRrfdYx551r/7M42qqXsWBHU46cCjNKygmHToPq0nnFq4x4UZdnHKjO+BIuA5lviAgCAgCLgiwSJC/O2f8/AG4XCgC5bsjCAgCgoAg0NkRkARcZ/8GyP4FAUHAKwL8vSRFE6uuSO3FDrlo2vMAqONDSg/vJ0jRjEh8RwSBbS/f1vXkyfq5uq7N1aHvGVNQzE5LO2OHDL9vrUa6unsiEoQ4EQQEgfZCoL/R8eyWIDHHx07pD40O6WwA7FbyYo8B+Gos3EOW33hjbz1B3+cU9ITP3IbMAS41BrqOTeVl2LNmteP+x3/yFvQYMtQLRjE15ujOndj8n3/j6B47SVB1qFaa46NaUkZRSYkTV+M3APza5HGR5X7T8lFFaVG5BlCL1NZ6DZqM3jmXRR3D+toqVK0316OcvWSPfueh73Dmr06/3p44uhP7t7/imLSzetG0ALr3PQ99hl0NdlFGyo4f3oYdFbylK+14XkFxhkGFzo2ym8SPScLND1oyVhAQBKKFAAtWH7I4Z3c1k3BHo7Wo+BUEBAFBQBAQBGIdgci9WcT6TiU+QUAQEAQih4DoxUUOy07taf3SwsFjbyiptgGhO4DDlr+/GMCKTg2YbF4QiH8E+O+YNLI8bHczFmKQSpCH6+Yu2cEG/c4XXPyQfpL6kqvcFmqLz8vmzHpXAyap1hp6+RXIufgSx1BO1B7G6scfc+wSy+zfH+M+eQsSu7Q2GrfF7iK3RrCpCZv//W/sWbfWPyWlEYauBWfmlyxd6hAVr8O7ps9rAPS2jt9QWvQ93UkHrtsg5Jx7c+Q2b+tJR9W6p1F/dKdynYSELhg0thApGQPOGEO9uJodK1C7bx2ge6f3TM0cgL7nTEdyKqWNwrdgsBGbVvzW0ZGm6VNz80uoZeNFBy6WEm4Uz6O+I4sKqMnjnB0PH07xIAgIArGNwP1Gp785SnbGRZtJJrZRkegEAUFAEBAEOjUCkoDr1JdfNi8ICAIRQIAHDxcCuKMN9OI2GRSV/xK9uAhcudh2Ya0grQRA3SgxQUAQiG8EbjF+x912wQOsX7CRRzGQOhifAcBTfadkHjudnE/+3SKJ0Oflc2ZR4+pelbvuQ4bivE8SHrVt++/LqFrxhnqApuGca67FwAt4W45foxbc/or12PbaqzhZSylQ79bSDafj99MXLbnbZdZBAGaN2wlGsvejaRXPz7lUCwTYia+0aOvA1dVWY0dlCfRgszKG1O45yBlLqVV7O1JTib0f/huksvRqiV3SkZ1zKbr3iQwl5fZ1/8SJo46djfflFRTz37ydDlysJtxuAMCigtbfoC8CeNArxjJOEBAEOiwCjxha6uYN8reBvxFigoAgIAgIAoJAp0NAEnCd7pLLhgUBQSCKCFAvjvz3PEGMdpUf9eJ4SMP/Fet4CFADhlxarfYTADyQFxMEBIH4RuCHRleb0y6eMDrc3OiamITjb8P3HJwtBHAngHbXgCqbPXOapmnUpLI3TcNl3/4OAonc1tnWeOIkVj36ME4eUW+lS3oGLrjzc0hKTY3vb4kR/fH9+7DlxRdweNs2T/tppaLUgffzFy4Z5zJpMYBZpjFM2P3eOqeytIhJ4K4qX9HUgdN1Hbs2LsGxg2RgVX9vcsbOQ2q3QY7bPXl8L/Ztfcmxk87qQAskolt2HvoMvxqBQJKna6AatH/7qzi407MO3E8NLaWXYkDDjYVmIwFcg9N0pOaEm3W7PGAnVbaqcCAsDGWyICAIxBUC7Pafbon4RwD4+yYmCAgCgoAgIAh0KgQkAdepLrdsVhAQBNoIgbbQi+NpFPXB1rXRnmSZtkMgx+hwNK/IEvyKtgtBVhIEBIEoIeCWgDsG4EYAL3pcn52xFJfKVYyPmXvFgxMnJuUMHVQPwD7DBmDc3JvRczjZ7M62PWvXYlMpWTnVNuSyyzHkkks9Qhfbw5pOnsThqu04vHUrajZuQOMJ55zG6eQbHz/4X4CWqA+eNv/ZHQ67ZKLkN6bPnwEw2zq+srRwOaB9QuUna9CUlk6xaFj9kZ0t2mmkcFRZSkZ/DBlPaV53a2w4jkO73kHtvjUINqs76qyemNzrd840dEkxNwy6r2ceUXd4G6qddeCO5RUUs5Crvc1Pws0a63+NIjR/IobtvWNZXxAQBKKBAOn02UF9rsU5ta8fjcaC4lMQEAQEAUFAEIhVBCQBF6tXRuISBASBjoIA9eLyAMwDwBMiJlciYY8B+CqAukg4Ex8xhcC3APzSFNGbAKbGVIQSjCAgCISKwKcBPO4w2e8BNg/Lf250najc8t7zVKgBR3Je2ZxZyzVAmcwZPHkKhl119VlLkpLxnQf/hhOHDynDSUpLw8Tb7kDXbt0iGXKb+qqtqkItk25V23FkhzV31trfZh8SP+UDx+n0G2kotdumLVrs9F2bCGClydsBANlW75Wlhd8HtP+nAiI1cxByxkVBB07XsfvDchzZ/77jNRiUdxPSe57j+TrpehDHDnyIvVuWo7nppOd5CUkp6D3kCnTvYz1L9uYi2HwKm978nctgbUpewQLHNjlvq/kaxd8QbopZVLcONzfHLCDIB+DAE+vmQj4XBASBDoQACwhfsdAdc3vsjFvegfYpWxEEBAFBQBAQBBwRkAScfEEEAUFAEGg7BFr14qjvxQ4HJ90et6hIKfZ3t0HyeVwi8LahK9gafMxoOMUlmhK0IBBbCFAz6VmHkKibchcAdop5NWasSCeouqdQA+4+AN4FsLyu7HNc+ZyZ3wE0JgxtLaNvX0y8g7e3M23f+vXY+PxSMBGnsr7jxmP0ddf7jKh9hx/ft68l2Va7fXtL4q25Ud3p5TdSDdoT0xYupk6gkzHp1ss0gEm51eYJFeXzLtWCQQcdOA2jp94D0jVG0poajmHzqoehB5uUblMzB2Bg3mwkJCoZMpVzG+oPYvempThZV+M5bE3TkJmdh77Dr0EgIdnzvNaB2997CieO7XKa9x1DB863bx8TeKHYZnoVAKuGmw83yqGiAxcJFMWHINBxEGBi30o/zWqayw2K3Y6zU9mJICAICAKCgCCgQEAScPLVEAQEAUGgfRAIRy+OCRqWm3sThWmf/cmqoSFAzZ73LFMpbLMzNHcySxAQBGIMAf4bpy7bCEVcoSTg+hsdblcofPrtqosaZGU33XSBFgi+47TA1K/fjS7p6R8NYVJq/aKSFipGlQUSEjDxs59DWlZW1GKPhOOGo0dxeDs73La1JNwajrJhyL/pOqC5vMXp0HflL3x2oIt30k6yIKjVbAs+2kMHbt/WF3Fo9yp1+JqGvsOuRY9+5/kH0JjR3HgCB3e9jYM73zX1Drq7I+0lk3DJaX3ApJxX27/9FRzcyUc4helYljejOFoawv0AMCF7G4BRXmMOYZzowIUAmkwRBDo4AnfYFI6yvZlJuMMdfO+yPUFAEBAEBAFBoEUoQEwQEAQEAUGg/RAw68V93oYn3y6yPwC4F0BD+4UtK0cJAQqT/8DkmxWjpHMSEwQEgY6BgFuyjJRMtwA46GO7CQD42/FdxZxI0MKR3ZDFAKQ9ZtdUyFY+Z9Y+AL1VDnJvmPX/2TsPcDuqqg2/54Yk9AyhMlcAACAASURBVASkt4CI9C4goIB0Qock9KIiqNgRVJqgotjQX7FgQ6QTegnViySCCiLSQoeE0CGkEEi/8z/fZQ4Ok1Pm9Jk533qeGLl377XXemcyZ85ee63F8huoatW7Mn3SJB64+MKK2W/Lrr0O6+63PwrEpUnmz53Tn902ZcK7pSVnvCbXmy2lS1MGMKUwoPCJ3S+/Jn6oI2qAsi2jdRGvjQXk+sc+NuagWwOC8n3gVtuGZVf7WNMcmzt7GhMeuph5s2eU1bnQwEVZc4vj6OkZ2NC6Kkk5481neOWZ25k3p/x68UUGDl6iv/fdksuskzj7b8aUZ5n0qOLvZaUVfeBUVvQE4PMNVl5Iyjk1Af+kBnucCZhAWwiU6oHr7zltQe9FTMAETMAEOk3AAbhOXwGvbwImYAL/I5C0X9y+wPUGl0sCj8dOprtReS4vs53qYgKLACoJeVwZBjoRPgrQs6AWqVbastZStvqOsDTwUWBPYHjYw7ThfnK3jtj30oCC+qKWlBU23ph19gxLSQYBD4++nMlPP12WRc9CC7H+ASP4wIeS9wGrBWytY6e/8AJTJjzHmxOeY9rzz9c6vabxC4TeguDOoFDo7SHo3e3K6+5JoGzTWMlJlQWLlqTsVzH+plGnUugP8paURYesyrANm9cHbvIL9/LaBMVxysvyH9yRpVf6SAIXkw2ZM3MKLz81hnemv5Q4G07Zb0NX2JjlVt8+UUnKvr45PHFPW/vAbQbo0Na2ySg0ZZRSVfUMq5C+2JR1rMQETCB7BJQhqwOnUVHmv9ozWEzABEzABEwgtwQcgMvtpbVjJmACGSegTdqtgE/G+sXdARwJvJxx/2z+ggQ+DkT77KjZ0RAg+ZF8UzUBE8gCga8C51QwVJlGt9foiErKXQ5sXGbehcDxQKWah/rc2RBQvxYF3fQZFJeG+8ndcuD+n6EQ/K6cfwsPGcpHj/9C/6/VI+2BC85n/rzyfcCWXGllNjniyI5lv739xutMnTCxv7Tk1InPMW92+5LTC/DfoEBvISjcOWf2vN69b7ihlt6BxUvwGqAsqaJsAfw7en3G3zRqOwrcVf6eLLDOtl+jUGg8A3H+vFk8+8D5qAdcOVlo0GJ8cLNP19X7rdK/q775c3h94jimvvIQfX3J+/ENXnQZVl57LwYvVjax871l29gHbl3g/DL/jmt8vFQcPhFQtFSZLHqHeQUo36yxmStblwmYQBYJ3Bi+Y0RtPxM4I4vO2GYTMAETMAETSELAAbgklDzGBEzABDpLINov7gFAX1Lmd9Ykr94CAjql/sWIXm2ml80SacH6VmkCJtAeArsAt1VY6mTgBzWasgTwK+CIMvOUjaLnSTSVbCFgTWBHQBl0ypKRnkqiQyCHAq/XaN97w8cctN+aPfPfZ8cCqrb4zHEstuyyPDlmDC/99z/llyoUWH//A1h2HcUa2iNz3n67P8Otv7TkxAnMmjq1PQu/u8rzBPTSQ+9ABvbuNHr0i01YXDURD4zoUbnCBQLE48eMmgUMLrfeahscxGJDhzVszpSXH+gvB1lJlll16/7yj62StyY/3Z8Np2BgUlFQcJlVt2HIchvSM0D/tErL6xPu4o1KfeAIblxv+OgwBTTp6guMU0BVmSbR/n51K4tNdMCtWSStxwS6k4C+1+pAR7yBpzLjft+dSOy1CZiACZhA3gk4AJf3K2z/TMAE8kRAz2zt6iQ/lp0n7/Pvi7IaV4i4OQK4Kv9u20MT6DoCilJcAmxTxvMk2Wrxqfp8OCXsBVcOqPpJPgRsF5aUVJabykzWInpOKTjQUHm5W0bsFy+3+z4bPrTrbizzobW4/4Lzmfu22s6VlsWWWZbNP31MS7Pf+ubP7+/f1v/nuQlMf6WtCegzAgJluPXO7wl69xx9nUqUNlu+BPxfROl1wH7xRcaPGaWgsYLHJWWZJvSBUwbaxIcvYdYMJeWVloUGLcqwDQ9l0CK13rq1YVMfuhcfv5GZbyWPcRZ6FurvCbfcsI+z0ODSsWz1m5s0vuJH+/T1hl+h7PdGRH0kL2pEQWSuA25NAmk1JmAC7xHQqRkF4aLZ1/ql3kvGmJMJmIAJmIAJ5I2AA3B5u6L2xwRMwARMIIsE9gJuiBg+pY6N8Sz6bZtNoBsJVMtWexA4CHiiRjjVMutqVFd2+GfD7Jq69d1y4H6/psDnyilYZu21WXKlVXj2zr9WXGPt4cNZcRO1uWquTH/pxbCk5IT+vwnUba1tMq4AvfMLhTuHj76mQtnHptmjLARl1xel5OfP+JtHnUrQ2j5w018fz4tPqDpZeRmy3Aas9GG1JGy99M2fzesT72bqqw+h4GBSWXjx5Vhxrd1ZeLHomZp3Z0vPE/+o3AcuCHo+uv6el/0r6XqxcYsB5wJH1zm/GHC7OixF6pKSdYL0NBMwgYoEdi5RbnsasD2g9yCLCZiACZiACeSGgANwubmUdsQETMAETCDDBC4Ie/sVXVB/pOMy7I9NNwETqEygWh+4fYHra4RYLbOuRnVlh6u0neyfWa/CMSP3HdETFEaXm7/QwMEMXHxRZk5RLKi0LDxkCJsecTSDl6xWNbO6lTPffLO/nGR/WckJE5g7s55WatXXKT0ieDSg0NsT0Dt/4dm9wy++eXq9mhqY9yoQbWC2JXBfVN9DY0ZuvxAF9foqLYUC62z9NQo99fWBC/rmM+Ghi5g1Q6aUlp6egQzb6DAU4GqfBEx//Qlem3AXyopLKsqGW371HVhqpQUDxBMevIiZb71UXlUQnLTenqN/nHSt2LgPAZcBmyecr2Z7inSrh5v+THIPt4TkPMwETKBRAkcBf44pGR9m6k9uVLnnm4AJmIAJmEBaCDgAl5YrYTtMwARMwAS6lcAgQE2EFokA0KnQyqkf3UrLfptAPgio39rNFXquqden/lRLvVJZ4lWA3YDdgZ0S9HFrlOA9YR84ZcrUJbeM3G1pgkUa2lxbZYst+dAuu9a1/ryZM3lzgspKPtdfWvKdyW/WpafOSS+rrGRP0NPbNzDo3eOyayfUqaeZ0xQMVdnjonwd+Gl0gSCg8Jj6wBXQZ1ZJGbbBQSxaZx+4d6Y9z8SHFTcqL0suszYrr6PYdPtlzqypvPzkGN6Z/kLixQuFHpb4wFost8YnGDhYbY/eldcm/I3JL9xbXk8Q3LjennX3gdOz5e8JjBwH/DZ8DpWPdCdQ5CEmYAIm0AAB9b09KzZfJY/1XmMxARMwARMwgVwQcAAuF5fRTpiACeSUgAIyi4a+zQZm5NTPbncr3qtFm7FrdDsU+28COSewEnAxsEMZP68EjgHiKTd6d18eUIbSAeF8Zb61W1Qiamwji94yYj8F8rauR8dCgwfxkU8fy8JDhyabHgT9gTYF3ZTh9tZLyft6JVug0qjCrEIh6A0CeunruXP3q6/+T+M6m67hi8AvIlqVfblApGv8TaNup4AOiJSU+vvABTz/yBW8PbVCTLdQYNgGB7PokFWb7nxShUHfPF5//m7efOk/BH3J2/GqX90Ka+7CYmFwcsaUZ5j0aPk+cIUC09bd44qEN/cC1icJwJ0B/KiRLNakzDzOBEzABBIQ+DUsUJb6fOBTCeZ6iAmYgAmYgAmknoADcKm/RDbQBEyggwSiAbCoGco4UImfgSVsWxNYpsTPPwBsXOLn0qGfL13FzwMB9eOw5I/AtbGNTpWdOil/btojEzCBCAFlEZ0dlnIsBeapMCPpIWAIsCmgdC8F3dbuIMliuTr1mGooS/eWA/f9HoXCKfX4suKmm7L27sOhUP6rzFuvvMLUCc+9W1py4kT65s2rZ6m65hQKwT+DoKdXmW67X3ltb6F6JmNd6zRxkt5D/hvRp6zspeL6x48ZdRrwnXLrKjg2bMNDajbrnWmTmPTolfRVCGopeLXaBmqN2GkJeGvyU7w+8e/MfueNxMb09AxiuTW2Z6kVNmF+31yerNIHbkBPsNXau4+ukCZXdulqAThtdOsd4+3ExnugCZiACbSewHXAPrFlvgfoc8diAiZgAiZgApkm4ABcpi+fjTcBE0hAQM+5vcNsgU1KBM16gLWATmQQJDC/f8i/AO1oPZd0gsdlhsCyqkYVs3YL4N+Z8cCGmoAJ1EtAfR5VAq6cXBMezlC2WSflLmBMGHB7GJjTDGNuHbn/jkEQLBjEC4KKgbUBAwey0SGHMmSV92dCzZo2lakTJvYH3KZMeI45M9qXNB4EPNmf5UZP78D59O58zTUNlddsBt86dLwSZlcWp24FvC8A9NiYkdsHFfrAFQoF1t7mBFR6MakEQR+vPH0rU1/VrVVOCqy2wUgWG7p6UrUtHzf7ncm8PvEu3pr8dE1rDVluA5ZbfXsmjb+aWTNeLjs3gBPXH37FT2pS/u7gSgE4BdD3AO6uQ6+nmIAJmEArCSwG6H0j3r/yc1XelVppk3WbgAmYgAmYQFMIOADXFIxWYgImkGICKwJ/gfIlk1Jse9G0nwHfbNamZwb87SYTPw/8KuLwg4ACxRYTMIH8E9Am0w2APqfSJE8AtwIKAD5Qogxm02y9dcR+7wTv73+JvpxUanw3dLXV2OTwI5k3ZzZTn1N227ulJd954/Wm2VVdUeF1gqC30EPvnL55d+591Y3KWMy6XAGMjDhxIvC+AFB/H7ibR82C8n3gVttgVE2Bsrmzp/H0fb+reNWVWbfqegfSM6Bs+7mOsA+C+Uye9E9ef17VVKu1a/yfiQMHD2GRJVZk+huPl7U7gBvWH35FPBskiZ+q0KBmevFNbM29HzgYqC1qmGRVjzEBEzCBxgl8OAzCrRBTpWeh3pcsJmACJmACJpBJAg7AZfKy2WgTMIEaCOwUbiIuUcOcNA3VaeX9Gy31lSaHbMv7CNwZ6wF1aolG5EZmAiaQTwIqV3whsHuH3XsTuCnMclNfN2VC9bXDpltG7H8jBHvWstby62/ArGnTmPbCpFqmNTp2PtBbKBTeLSs5+tp6SgM2akOr538B+GVkEW12LhAAGn/zqNsJyh9qWnbYtiyzqpKwkskrz97BlJfKt8VTVt0Ka+7G0BU2SqawA6NmTHmWV565g7mzVLkzmRQKA1AAr4JMW294XX3g9L6rgz1HlNCtSOGhQIVme8ns9ygTMAETaBGBT+jzNqZbKe2qBpDGHqotwmC1JmACJmACeSLgAFyerqZ9MQETiBOo1mMnC8TuAI4EytcpyoIXtrEUAZ1Sj2dN6ORnHjIpfMVNwASqExgAfBf4VvWhTR2hgx0qQXd9uMn1DNC+BmkRV24euf/XCkHw06Te6YuLIoNt+gJzf9Cf5dbTO52FekeNHt2U0ptJfe3AOEW4lIVdlGnA0Lgdj4wZeXoPhTPL2bfo0NUYtoGSrKrLnFlTmPDgxcyf+07ZwcoWW3Pzz1DoSV7WsvrKzR+hTL5Xn7uTt954smnKg/nBVuvvXVcfuK8C55QwRO+SKsuuTDiLCZiACaSVwOHhAaWofcrO365E6f60+mC7TMAETMAETOA9Am36/mriJmACJtARAmsAlwLqY5JVUePps2qqbZRVT7vPbm26fz/itjJPOt3rqfuugj02gc4SUIbRdW0wQb1EleWm0pJqtjWzCWsuDqgcYd3Bu9tG7rdJX9Bf5jIMq1Uu41etPGUjPhXg2YBCb08Q9M7tmXPnnqPHKBOw20QBmmjpr4+GfWjf4/DYzQfvEAR9yt4uLYUC627z9Yp9/IoTX584ljcm/bMi4+XW2IEPrLxlJq5D0DePyS/exxuT7iHoq5jdlsifoI8T19+rrj5w6wOjgXVLLHQM8MdEBtQ3aCFgFWAbYNewnNz59anyLBMwgS4moPYLP4j5r76xO3cxE7tuAiZgAiaQUQIOwGX0wtlsEzCBRAQOAK5KNDKdg7QRth+Qx1JX6STeXqtURmXTyJIq/xXtB9dea7yaCZhAJwisA6j31oZNXlwl5pThdiNwHzClyfqXB9Sf9GzgoUZ03zJivxeBlQICChVy2xSaa+YXlwJMDVTmKij0DliI3l0uv+axRvzIydzLgVERX04Cfhz1LTjjjJ7HthyvwOvAcj6vtsFBLDZ0WEUk82bPYMJDFzF39vSy4wYOXoIPbvbp1PV+q3at33rzaV5+6mbmz60hzh3e4NEgc6HA9evuccW+1dYr8Xtl1+raRQ/5FIfpufCZJmaRxANuOwDRi38eoIy8GmDU4bGnmIAJ5JGAyiLr+1FU1Nv9qDw6a59MwARMwATyS6CZ32PzS8memYAJZJHAYsC5wNFZND60+UpAJ5VVBsqSLwKbA/+OuaQN7dfy5aa9MQETqEJgCPAHYESDpNTHTSfD1bdL2bRqkNaqPm5Lh4E3beKrTNTFjdh+84j9Liz062l2iK2kVX9T2c2+vr7e4VdfrzKclvcTOD58dyr+VFmTe8UhjR8z8g4oqMduSVlmtW1ZdrXKfeDefPG+/pKNlWS51bfnA6tks4jBvDkz+vvCvTW5oZKUU9cbfsVSdd6kymTUs6VUj0Vllqj0az3Zq9UCbnFz9W/uMOClOv3wNBMwge4mcHXYDz1KQZlxJ3c3FntvAiZgAiaQJQIOwGXpatlWEzCBWghUKr9Ti55Ojv0soJPDlvwRUNbINyJuadNcpegsJmAC3UVA7+KnhL3gavVcATdluKlXqHb529GjTIdbfgR8PjRWWXDazK977VtG7PtJKPypVucTjS/wYCEo9Pb3upv+9p273Xbb24nmde+gDcISpUUC6he4ZBzHY2MOOj0gKNsHTtlvyoIrJ0FfH8/cfx5zZ0t9aRkwcFFW3+gwBi1Sb/wpDRcxYPIL9/L68ypJOTexQe9mggYEAQzoKWy59h6XK4u1HlFZ6wtiGWnSI/D6d6wgXLXMtFoDbnE7tdYeYd/JenzwHBMwge4msHBYyjZei9iVQ7r7vrD3JmACJpApAg7AZepy2VgTMIEaCBwH/DbheGUOPAhod+Rp4PmE8+LDlBVwBLBimfla47vA5Ar6X41kQWnTou5NzTp98LT2EHgG+GBkKd03F7Vnaa9iAiaQMgK7ALclsEm90pSRdAvwX6DdwSQF39ST9MsRWxvObrl95MjV5gdzVTKz8Ry4ApMKAb3q5dbXV+gdfvXVLyTg6iHvJ9BfEjTyI/Xy+kd0yCM3jvpETw8KbJaUQqGHtbf5Gvq7lEx95UFeeeY2AkWYysiSy67LymvvnYtrM2PKs7z6bC9zZup1szYJ4OvrD79CgbJ6RN/1PwEowF2qJug44IfAPcBUQP/GhwJrA8rU/3jYy03vt42ID5Q1Qs9zTcAE1gyDcCvHUOwPXGs8JmACJmACJpB2Ag7Apf0K2T4TMIF6CGgDQZsVCsIlEQW6vgf8HzA7yYQyY6r1nGs4U6AB2zw1PQR2DEvFFS3SPacydI3ce+nxzpaYgAnUSkAb45eEG93RuQpKjQmDbv8EtHtfPmJR66q1jVcWzAlh6cnoTPUqVZTk/trUvX/0LQfu9zAFlH3VL9E+WFX0vh0U6O0PugV9vXtcdX1D/ega8SFHcy8FDo74owxHBWnekyuuGDlg/cWZVaCg+6KkDNvwYBYdstoCv+vrm8OkR6/inWmqklpaCoUCa37kWAYO1kdjPmTOzCn9JTdnTHmG/tS2KlLMguuD69cfXlcfuOgKmwG/ACrXBa1mVP2/dx+4+tl5pgmYwLsEtguDcFEeyuDVz+Nl/c3MBEzABEzABFJFwAG4VF0OG2MCJtBEAjqtq2yzYpmsJKp/DZwWbnImGR8dMzgs5/OlMhMV5NMpPZUMs3Q3gd8AOg1elAuBI7sbib03ga4msAigAxqHhp8RynDTn1b2casFeLngW1FHw9ktt47Y9/8CCuU+P99naxAEdweFQm8Beve48lpl4FmaS+BzgN6HiqIg8AJ9xB4dM+qvBdCBkpKiHnDqBRcXZYMpAFcpljx0+Q1Zca3dw1Bsc51rtzaV2Xxn+iRmTn+BmdMmMeudybUEmGXulPWGX9FoBpr0LAt8JXz/aIa+WlA2nClby2IeawImkFsCh4QHlqIOqnqNgnA6EGQxARMwARMwgVQScAAulZfFRpmACTSJgDY1TwLOqEHfNcBXgf5yWDVItZ5z6tGjIIu/HNQANadD3wA+EPFNvd/UA85iAibQvQRUVun1FJYdVg1BBQYVkFmizOVpOLvllhH77wtBuTJS4ynQ20PQW2BQ7y6jR0/r3tukLZ7rfeaRyEozSl37x24e9e0gKP9+tejQYQyL94ELAiY+clnl7LeeAayx0REMXny5tjjb7EXmznqLmW9N6g+6vTPtBWa/U6nq+IKrl8r+7Al6tlhnz8uakeGhChHqx6b3Yl3ndon7wLWLtNcxgfwTODE89Br1VEF+ldu1mIAJmIAJmEAqCTgAl8rLYqNMwASaSEAn93U6//sVNg/jy/0LOL7GklqfBv5QwW5l1ql3TvW6Q0103qpSR0BZkFdHrHoNWD51VtogEzABE3i3EqROm6ufarngmzipf5SCdLUeXHmP8XX77LPE4EE909/9QfAKQaE36FHQbX7vbqNveM4Xo+0E1Dsv2mtHqWy6zu/J47eM+kRfX4U+cD09rLP1CVD439fNt6dOYNKjVxIEfWUdWmKZD7PK2vu+b17bva9hwXmz3+LtMNj2zrTn6+rztsByelOMfEsvFAonrLvH5efUYFZ06IfCf8c7AdvXqaORaQq+qfrDj+P3UCNKPdcETKCrCfw81o9WMC4GDu9qKnbeBEzABEwgtQQcgEvtpbFhJmACTSSgZ50CH9q8KNWEvtRS2kj8GqCMuGpBM21M/go4oozNynrbD7i3iT5ZVTYJqM+TNrSLci7wxWy6YqtNwARyTECfm6oBqJK5ST43dwVub4THzQfuf+L8nqB3r9HXNtRPrhEbPPc9AvHPqm/F+/8FV4wc8NjihVlA2T5wq21wMIsN/V8fuBceu5a3Jj9ZFnOhZwCrrncgiw1dPbWXYu7s6f0ZfO+opOT02jPcKjtWuvthEATXrb/naL1H1iO7ALfVM7HOOcWAm8rojgWeSWFmb52ueZoJmECKCIwGRsTs+RHwjRTZaFNMwARMwARMoJ+AA3C+EUzABLqFgJ53Ovmrk/xrJ3RamwinAL8DZleYsyWg0lkrlhmjIJ4y5KYkXNfD8klApZ+mxjYrdU9qg8piAiZgAmkioGfTBQmDb7L7ZOAHaXLAtjREQJUDFHwtys3A8LjGx8aM+mtQsQ/cx1hmtW36p82a8QoTH7qUvr65ZQ1bZImVGLbRoRQKqnyaDpk7e1p/oO3taS/0B97mzHyzNYbpLVWJgaW/nb+03vArohmJtdigDLjLgM1rmVTDWAFRhpv+OOBWAzgPNQETaIjAQOAuYOuYli8Dv2hIsyebgAmYgAmYQJMJOADXZKBWZwImkHoC6nmhfjUqp5RUzg5LWCogFxc9R9Uz7qcVlGkjS2taupvA0cD5EQRKA0gaDO5ucvbeBEygnQTWDZ9VWyVcVJ+N+py7NEHGeEKVHtZhAusBj0ZseBtYPG7TozeNOqNQ4NvlbF1s6DBW6+8DF/DyU7cy9dWHKrq1yjr7ssQynf1Y/F+Gm3q4KeDWgbNTAS/Sw1iCYFzQ0zd2/d2vil6LWm+NalUaatXngFutxDzeBEygVQSULq3A/6qxBZQZd1WrFrVeEzABEzABE6iVgANwtRLzeBMwgTwQUDmtn4VlKZP6ozIXCrS9GJuwDHBhWKqrlK7HgJGxjayka3pcvgjcFMsgUE/AU/Plor0xARNoIwG9x6uH5A7AxwFluujzTRGDyYD6maoM3APAvIR2SZ8OjOybcLyGfTM8hJJ0jRpUe2gHCUwCVoms/zHg7qg9j44ZuWOBgjKfSkuhh3W3PQEFtZ79z/n0zZ9TdujCiy/HsA0PpWfAoLa6rAy3d/qz257vLyvZiYBbAC/0UBjbFwTjBhWCsWsNHz2+yRBUQlS9kOsRB9zqoeY5JmAC7SKgQ7UKwkVTp/Vhs134HtQuO7yOCZiACZiACZT/WmQ2JmACJtClBJYO+5l8pgb/tfH0JeA/kTlqaq8SkzphXEr+DHwB0OlxS/cSWKlE8HYT4MHuRWLPTcAE6iQwGNg57HOiwFs1uS8sEdkbFrkrN15lctU/5fPVFEZ+/2vgJH/G1UAsO0MvBg6NmLtAmdE779xhoeVnLqc+cAPKuTVsw0N4a/JTvPnSvyt6vtLaezJkWRUpaK3MmfVuScliH7eWlZSs7MakgMK4ngJj+4K+ces3P+AWX72WPnAOuLX2FrR2EzCB5hMYBVweU/ts2H7iheYvZ40mYAImYAImUBsBZ8DVxsujTcAE8kVAm43aUNKfpDIR+FyYVaCTdt8FdLK4nBwIXJ1UucflloD6Efw84p02xNU70GICJmACtRBQ4F6fO3vVMikcq2DZaUCpJlb6TnBM2PM0qWplf58AvJ50gsdlisBxYd/cotHKptwj7sGjN4/qLQR8opxnS6/8Ed564wnmzi5VxfvdWQMXHsoHN/0UPQMWajqgdzPc3i0nqUy3ObPaX1IygEk9KNhWGNcXMHbDvS5XdYR2SqU+cNGA29+AZ2rImG2nD17LBEzABCoR+FqJlhDjwiBcYHQmYAImYAIm0EkCDsB1kr7XNgETSAMB7faod41K85TLYovbqV0kBe20GXUBsE0ZR1T+6xDguTQ4ahs6SkDZk9H7RBkjP+6oRV7cBEwgSwT0zr4/cE5YZrJe268DFFh5NaZgI+AyQP3fkkg5PUnmekw2COheiJZCfAfQwaX3yWM3jzojCMr3gRu0yFJVyzou/8EdWXqljzSFypxZU98Lts18qzMlJYHnKTA2IBi3UM9CY9fe7dLHm+Jc/UqifeAccKufo2eagAmkm4B6sisQFxW92+j7uMUETMAETMAEOkbAAbiOoffCJmACKSKgTLaDgV8CKk2ZVO6pEHyTDvWZU2+c8k1Pkq7kcVkmEN/ElC9rEGe+rwAAIABJREFUABOy7JRtNwETaBsBva8fBPyqxs+ocgbGy0aqpKV6UiqbLYnocMkngXZn8SSxzWOaS+B5YNWISpU8/Xt0iUdvGLFTYUDPHaWWVcpBtS+bCw1enNU3OoyBg4fUZbkCbu+VlJw2Cf13+6UwMQiC/pKSc+fPH7fR3ld1OuBWCoH6JL3hDLf23x1e0QRMoK0EFHDTO1NUFJj7elut8GImYAImYAImECFQ7TuRYZmACZhAtxDQ83D7sNzS2k1wWllyylb4axN0WUW2CXwbOCPigjYq1Y/FYgImYAJJCCg16MoGM9/i6ygLV9l084Fa9KsM81HAXUkM95jME7gIOCzixSlhxYD3fvTv844duOgqU2dRQIeZapalVtyMFdZUS8NkMnfWVN4Oy0m+M+15VGKy/RJMpNAzVlluPUHfuHX2GP1E+23wiiZgAiZgAiUI6LNI7ygfi/1OmXE6HGsxARMwARMwgbYTcACu7ci9oAmYQMoJbAb8AtBJ4UZEQZYjgZcbUeK5uSDwCLB+xBOVf/tdLjyzEyZgAq0msGSYna3Pk2aKAmkjgPsBBVXUV66aqHTd8cDlgPupVKOVj98fC5wXceVWYPe4a+PHjLwTCjvEf14tA66nZxBrbHoUKlNZTtSzTb3b1MNNmW6dyXDrz1gfS1AYV4Cx6+55+ZP5uLx1ebE4oJ5ymwMrAXpvXjTU9DSgP/cCevfpRHS0Lqc8yQRMIFcElLk9Flg95tUoYHSuPLUzJmACJmACmSDgAFwmLpONNAETaDOBYWGprz0bWPe0sKSXNykbgJiDqR8F/hHzQ2VOp+TAN7tgAibQegI7AdfU0KO0Fot02ESnwX8PVEtBUla3+qVe6uBbLYgzP1YVAaLlFGcBi8S9enTMyDMLFE6v1dshy63PSh9+/6vWnJlvMnP6i2GW26SOZLgVCjwXBIyjEIxlwMCx6+16yVO1+paj8com0X2wN3AAsFVC3/TMUK9klXfXe9C8hPM8zARMwASaQUDfwRSEGxhRpqz/7QC1kbCYgAmYgAmYQNsIOADXNtReyARMIGMElgVUL/6IOuxW1tt+4QngOqZ7So4IqMTbVyP+XBVmneTIRbtiAibQIgKDgLNjz5BmLqXPqnPDXqVLVFGsfqb6TPQmejOvQDZ0KftLB5OKonLd2tR8Tx69+eCdCkFfyT5w5Vws9AxgjU2OQn8ru+3dPy90JOBGwHP95SRhbN/8+ePW2/uqbg64FS+ZAq17AV8E1PuvEbkRUDnuBxzAbwSj55qACdRIQJn+8Yw3VQDQ55j+tpiACZiACZhAWwg4ANcWzF7EBEwgowQWA04O/9TigjahDgVer2WSx+aSwCRglYhnB4fl23LprJ0yARNoKgGVd7sYWKC0X5lV1HNUG90PQ38/Lm0wHd6E3nG/BtQz7u2memdlWSHwl9hhJGX4fy9qfPDvYwc+9tpUZccl7gM3aOGhBEEfc2dPbzuHAoVnFXB76Y0Z937/Nw9M+es9Ly0XllI8uu3GpG9BXcMdw15/WzTRPJWwPTXMuHUgv4lgrcoETKAigS8DP4+NUAac3pH8LPLNYwImYAIm0BYCDsC1BbMXMQETyDCBwYBe3LVpUC1DIOqmNiy1SaUNB0t3ElCfnJsjrqsc01Cgrztx2GsTMIEaCawDXAFsWGXebcC3ymSXKJv7DODzNa5dHH4doL6Vr9Y539OyT+CYMGhS9OR2YNe4W4/dfNCdQRAkDRa3m8ozQVAYp8y9QQXGrjX88mfC3qzqU1aUV4AV221YytZTiWw9S77eQrv0PPoRMLOFa1i1CZiACUQJ6JlzYgyJMuPUE85iAiZgAiZgAi0n4ABcyxF7ARMwgRwQ0GlgZS6pj4U2J5LKTcDxLnGRFFfuxv0R+FTEqz8Bn86dl3bIBEygVQS2Bf5eRfm/gE8Cj1UYt2T4+XVkjYYm0V2jSg/PIIEPA09E7J4d9oF7X4/b8WNGfSc8eNRxFwN4RuUk1cNtXtAzbsN3A26lRFmdi0Z+sRqgzPVulGb0P07KzSVtk5LyOBMwgWYRUEUBVaiJijLjoq0CmrWW9ZiACZiACZjA+wg4AOcbwgRMwASSEdDzcrewhIWa0SeVB4HPhQ3ok87xuOwT0P0yLZY1uQdwS/ZdswcmYAJtIpAkAHcgcHUCe7YDLqshw0e9UY4C7kqg20PyT+A5YPWIm8p0e9+9Mf7GUTsXerg9UFiu/d8wn1Z2WxAE4wYGfWM/vNdVzya8JApw699ZUfYFrk84N0/DlgfOA+R/O0QVAdSbSdm7FhMwARNoF4G/haUno+spM+4n7TLA65iACZiACXQngfZ/PepOzvbaBEwgPwQ2B34FbFWDS9rI1Mv9VS4/WAO1bA89KNzsLnrxArBqtl2y9SZgAm0moMMelwMbl1lXPUx0mlufMdVkCPCHcNO72lhtjn8WuBR4X5ZTtYn+fW4JXABEMyhPB74b9fbRK0YOKixRmBUEFKp9wVSQruqgiigLT0EwrlBgbKEnGLvObqMVIKxHVNngC5GJZ4YlW+vRldU56nes8mz1lqmt128FOj8DvFavAs8zARMwgRoJqLfuWGDN2LxDYt/balTr4SZgAiZgAiZQmUC170fmZwImYAImsCCBtYBzS/VAqQBLG5qnAL8DVL7Jkm8CVwLKTCnKz4Cv5dtle2cCJtBkAioJdwmwTRm9twKHAZMTrqtebr9NMFafbye5R1MCUt0zROWTFcAtyh3ALnH3x48Z9bcgYPueQvnIbV3BtyB4CnrGUmDs3Hl94zbep+6AW9xklW9VeeiiKCjUriywNNw92gtQjz+9mzYq/wSmAwPDQwNJSrZrbZXrtpiACZhAuwhsEQbhFo4tqEoB6hVqMQETMAETMIGmE3AArulIrdAETKBLCCwL/BQ4okZ/ddpagTgF5Cz5JLAU8GbMNW2g/yOf7torEzCBFhHQs+RCYM8y+msNwG0E6HCADpGUE/WSU8/Th1rkk9Vmk4DumScjps8J+8D1Rd2J94FTlptSKAONKtRUmfJJBdsICuMKhcLYdfe4bEKLsG0CPBDRrf5v6gPXLaKyohfFynDW6vvDwCjg8cjEhcIg3AmAMkvKyTVhb9wptS7q8SZgAibQAIH9S5TvVrWS7YGkJYwbWN5TTcAETMAEuo2AA3DddsXtrwmYQDMJLAGcBXyxRqXacPgSoBd9S/4IHBv2Uil69iiwQf7ctEcmYAItJjAIOBv4apl17g+DZep/lUSSlKFUHyitNzOJQo/pKgLalFwj4vEnAPXTeU8evmnkLgMKhQX7eukbZ9D/P+WAPUmgsmDBWBg4dr09L0lSVrVZ8BVMVNZWUVSi7OVmKU+5nnhmYzlzdWhM767qmafnw7qxgbsCt5eYPBjQO5HelfXOHBdx3g+4N+WcbJ4JmED+CKj8sA7GRuVfYRDO1Wryd73tkQmYgAl0lIADcB3F78VNwARyQECbC18GTi2zuVDKxVr69uQAUde5oE2onSNenwGor4zFBEzABGoloM3ucypMKrfxXWqK3vuVgf2+3l2xgSqVq5K5FhOIE/gzcFTkh98GvhMd9NSYPQbPKywxU33gquB7QiXAAvVw65s3br09r25nwC1umjZct4z8UBmnY7rg8isgpp7G1So5qDylAmjPh++5peacDPygDDNlw+kdSGNKiZ85XXCz2UUTSCkBPbe+GbPt6lgbgZSabrNMwARMwASyRKDal6Ms+WJbTcAETKBTBLS5oE0pbVqWOuEbt0sv+6cB8ztlsNdtGQGVc3oupn19YHzLVrRiEzCBPBNQn60FM4r+53Gtm9fV9B0OXJxnoPatbgKfivXr+mvssEm/4vFjRt0FqJfOe1IoFFSecGzf/GBc0BeM3WCf0QrmpEV+A3w2YowOVCnglHdZG7g8LBVZyldlvekAwAXAvMiAbwHfj01QqdzjK5RX13vQ6BKZc1Lza0ClKmflHbj9MwETSCWBv5Q4iKDMOFWrsZiACZiACZhAUwg4ANcUjFZiAiZgAv2nvXcHtJEzrAIPbWio7rw2riz5I3Ai8KOIW8p23DZ/btojEzCBNhH4EHAZsHmZ9aptfMen6fPpEkB9KUvJ6VUy5JK4rc/D5cOsIvWUeyrJJI9JPQHdi9FrOTfsA/e+w0Tjbxr13YBgBIWesQq6DR5QGPuh3S5Tb7W0Srxs9FXAiLQa20S79G6ikpLlRFkh6nUcDb5pbKkgfrVyuIuEh9SOK7FYrb0sm4jAqkzABEygn0AvoLLKUflG7DudUZmACZiACZhA3QQcgKsbnSeagAmYQEkCW4dBuI3L8LklPGX3hvnlkoD6mGwR8Uynx3+eS0/tlAmYQDsIVCsTV23jO25jpY1wja03G0X95TYFVBLzAEDZNRJlFqmvnCUfBJ4BPhhxZUfgzqhrD9968KobpjvgFr8S+syO9iBTr7s183G5KnpxGHBRmRG6pipN+WKJ35c7FFCtHK4qP7yvZGmou9ZnWBdcGrtoAibQZgI6NKRDIx+OreuqAG2+EF7OBEzABPJKwAG4vF5Z+2UCJtBJAmsB54YbkXE7VGZHpSqDThrotVtCQEHX/8Y0r1JmA6slBlipCZhALgk0sw+cACkL5bdlSN0BHAq8XoXkIGBDYCdgOLB9mfH1BvRyeSFz4NT5wNERP/LQ41RlxJXNF5VlgbwflKoUgKv0rlruUIACbCrdWe79tlwA7kHgIEB9AS0mYAIm0CkCm4VBuMViBigz7m+dMsrrmoAJmIAJ5IOAA3D5uI72wgRMIH0EVg4DbSMjpr0M7Bc7aZ0+y21RvQS+B5wSmXxzuDFdrz7PMwETMAERUKk4PU/K9RittvEdp6hyljcAK5bAq8+pvQFlpUSlB1g1LLWscssKvCXpeapNK230v+RLmQsCnwT+FPFEZbt0L2RddL9r87Uo1bK5su6v7K8UgKvmf6194AaEpW01Ly4OwOXhbrIPJpAPAvsA18Vc0XuRDhm5nHY+rrG9MAETMIGOEHAAriPYvagJmECXENDmpE4DfzH0t9ZePV2CKTdu6vR2tHTJpwBlC1hMwARMoBEC1fq2XQkcA0xLuMgygD6PFEgrJSob+TtgaeCjwJ7hYYJK/U3LLa2+p3sAdye0zcPSTUDlJ1WGsijq/7ZwiT5h6fZiQev+AHw68uNu6P1TaqO5iOBjVf7NluoDVymQpmD/X4CdS9wYLkGZtX8tttcE8k3gc2E57qiX/w6DcO/k23V7ZwImYAIm0CoCDsC1iqz1moAJmMC7BNRv5yRAZZq0QfpHg8klge2Au2KbkkOBGbn01k6ZgAm0k0C1vm06lT0CeCihUSofeTag0palRIcJtMmknm7NkK+FGeHN0GUdnSfwdKxHmoIqf+28WQ1ZcHxYOryo5DLgkIY0pn+yguu3lclkrZYBV0sfOO036P1XQf1SclPYb25K+pHZQhMwgS4hEK9qIreVGadKNhYTMAETMAETqJmAA3A1I/MEEzABE6iZgPqLjAr7g42vebYnZIHAL4EvRAzths27LFwX22gCeSFQqW+bfDwcuLgGZyuVn6tBTaKhzv5OhCkzg3SQSBneRfkO8O3MWF/a0G1iGV8KQq+TcZ+qmV8uiKZ51YLmSfvAaa9B/ZNUtrRcBq36In8TmFPNYP/eBEzABNpIIN7zVEurr60ObFhMwARMwARMoCYCDsDVhMuDTcAETMAETKAkgVeA5SO/ORC42qxMwARMoEkEKvVt0xI/ANQLTiUBy0mxj5sydnUoZK8m2VZNjUvMVSOUrd8fBfw5YrL6/CnIkmVRlmm8tJiy2JOWdc2i7+WCaPLleuAzwGsVHKvWB24wcCjwk7CcbTlVfl/K4t1jm02gOwjcXqJ07snhO1d3ELCXJmACJmACTSHgAFxTMFqJCZiACZhAFxPYO9ysKiJ4E/hAF/Ow6yZgAs0nUK1v2y1hGbc3IkvrPb8Zfdya4U21knbNWMM62kNgDeDZyFJ9YbntrGcwqYTrhhG/FFRUcDGvoufDKcB3yziorLSfVujvV64PnPoerx72P96iCrx/haU+n8srZPtlAiaQaQJ69xoLrBvzQgdR1NfSYgImYAImYAKJCDgAlwiTB5mACZiACZhAWQL6AnZE5LfnAZ81LxMwARNoIoEB4Ua5sk5KycuADgM8DmwC7A7s2cQ+bvW6ot5gN4aHFKJBm3r1eV46CDwJrBUxRcGYO9JhWt1WXAAcGZldrQxj3QulaOK2wM1l+sC9Bai86G+At0vYXKmEZVIXvwL8AgiSTvA4EzABE2gzAb1Tqc/3krF189D/tM0ovZwJmIAJdC8BB+C699rbcxMwARMwgcYJqMTSVGDhiCp/IWucqzWYgAksSKBa3zYF4VbsMLgHgJsAZeT9t8zGfYdN9PJNIPAH4NMRPcqiOr0JejupQsEg9SMrinoXRgNynbStVWsvBain3/4VFpgYZgLeG/67LgbSK5WwTGLvneHhpReTDPYYEzABE+ggAR1o0mGiqKhE7/bhwacOmualTcAETMAEskDAAbgsXCXbaAImYAImkFYChwPapCuKyih9MK3G2i4TMIFME9gIuDKWedRph7Q5PyYMuv0TUAleZ7N0+qq0fn0FppQxVhRlB+zQ+mVbuoI2UqMlJx+JlaRs6eIdVK5AqgKqSSSeFViqD1wSPXpuqISb7huLCZiACWSBwLGAqpxERYeO9NmhjGGLCZiACZiACZQl4ACcbw4TMAETMAETqJ/AdcA+kek/Ar5RvzrPNAETMIGyBIaEG+UjOshIATaVlbwh7IsyCVAPMEt3EVCPr2jfLgVdFwFmZxiDyotNi9m/GPBOhn1KYvpywO9j7zLl5inLMdozrlQfuGpraqNaZbovdbC+Gir/3gRMIGUEziyR7a3MOJUAt5iACZiACZhAWQIOwPnmMAETMAETMIH6CGjT6tXY1C2Af9enzrNMwARMoCIBvbefEtsAbweyYh839fhS7685dS7aE264O0OuToApm/YE8OGITbsCt6fMxlrNeQxYJzLpY8DdtSrJ4PgdgYsSlLBVic5vRp4BtfaBU+bbicBVDtxn8C6xySZgAiIQL8Gsn7n/t+8NEzABEzCBql/kjcgETMAETMAETKB2AscD50amqd/RprWr8QwTMAETSEygnoyTxMrDgQqsXA3cBqi8UjwrqFZ9Gr9CmB38c0Cb8JbsE1DW1DERN74HnJZxty4BDon48MXY53zG3Str/kLACcDZVRzUJvNXgZnhuFr6wCmQqT579zvzLa+3kf0yga4hoD63u8W81eefPgctJmACJmACJrAAAWfA+aYwARMwARMwgfoIqFeM6v4XRZkp369PlWeZgAmYQCICtWacJFGqgJieZwq63Rtm9jYrS03fNZRd81NgYyAPWVJJmHbDmCOAv0QcHRv7TMwiA2VnqZR0Uf4EqEdaN4hKiJ4EnFHBWfW81eGjaL+jan3gVLZWm9K/A97uBpD20QRMIPcElgrLcG8Q8/RTwPm5994OmoAJmIAJ1EzAAbiakXmCCZiACZiACbBWWIotikKluJ4yGxMwARNoIYFaMk7KmaHNc5WV1AnuW4EXgHktsFkb+p8Hvg3IbolOiJ/lDJgW0G6/ymHAhNiyuuaz2m9K01bcCVCp1aIoA3SzpmlPvyJlwn0mDJgtXcJcPS8OAyZHflcuK1eZtL8ClFUYHZ9+CrbQBEzABKoT2BC4C1AwLirKjFMFAYsJmIAJmIAJvEfAATjfDCZgAiZgAiZQO4GTw03k4kx9AduhdjWeYQImYAI1E1AJuHNqnKVn1Jgw8PZwA33cki67KvDDWDk/zb0yLFvYjLKWSW3xuNYReBxYO6I+6xuPCjrFg0WDgLmtQ5hKzdpYVmZbtBynDFWmrAJwL0WsjmblKtvtUuCyMJu23n6RqYRio0zABEwgRmB34ObYz/QZogopj5qWCZiACZiACRQJOADne8EETMAETMAEaiegU/GbRKZ9ITzpXbsmzzABEzCB2ghsG274FLPKSs1W9omyVW4C7gOm1LZE3aPjJSfjihT8GwUocGPJPgGVFVTGVFGU3Xhqxt16Glgz4sNWYTAp427VbH4PsB5wEDAyDLQ+GP63ni9FUdajSsvq3/QzLcqmrdl4TzABEzCBNhFQmeI/xNZ6KAzCTW2TDV7GBEzABEwg5QQcgEv5BbJ5JmACJmACqSPwkXBDO2rYcsDrqbPUBpmACeSRwErAxbGsW2WeKNimLDf14noF6Guz86VKTpYyYV/g+jbb5uVaQ+BwQH3BijIO2K41S7VN62hgRGS1zwLntW31dC6kPYMlgdXCsqPRHnDptNhWmYAJmED7CJwOnBlbTplxw9tnglcyARMwARNIMwEH4NJ8dWybCZiACZhAGgmorNpJEcO0kawNZYsJmIAJtIPAwsCPAZV+0/OnNwWZJ+VKTpbi8YOwF9z8dsDyGi0loIDMxNgKiwIzW7pqa5Wr9OL3I0so+KYgnMUETMAETMAEyhGIZ4Rr3O+BY43MBEzABEzABByA8z1gAiZgAiZgArUReBZYIzLlCOCi2lR4tAmYgAk0RGAAkIYAVrWSk6WcvAXQc/ONhgh4cloIPAasEzFmD0DXOKsS7+lzL6AylJbGCCwFbBOWZds4VKVyn8raVebk9MbUe7YJmIAJdJyAKhHEs97OKJEd13FDbYAJmIAJmEB7CTgA117eXs0ETMAETCDbBHYC7oi4MAsYAszJtlu23gRMwARqJpC05GRc8cvA3sD9Na/oCWkk8FvguIhhynA8OY2GJrRp+bCEa3H4PGBgwrketiCBZYGvhFmES5cBpBK63wOUQfK2IZqACZhARgmoVK/KgBcPGRTdUK/UeJ+4jLpos03ABEzABOoh4ABcPdQ8xwRMwARMoFsJxDca1fvmyG6FYb9NwAS6lkAtJSfjkLTZrgw4Zb5Ysk/g0LAnYdGTu4GPZdwtldVUec2ibAY8kHGfmmn+oIQHj8TtF8C2CRe/Dfgy8HjC8R5mAiZgAmkjsB5wF7BMzDBlxqkvnMUETMAETKALCTgA14UX3S6bgAmYgAnUTWAyED3BvQ9wQ93aPNEETMAEskWgnpKTUQ8VnFE2jLLfgmy5bmvLEFgFmBT73eIZz2S6Btgv4tOngT/5DkBZr+qHt34YKKuUrbYucH4d5Tv/BXwSUGlTiwmYgAlkkcAugA4URGVqWIL3oSw6ZJtNwARMwAQaI+AAXGP8PNsETMAETKB7CBwAXBVx91Vghe5x356agAl0OYF6S04Wsf0EUHlCZcBZ8kXgUUCn/ouS9ZP+p8d69vwK+EK+LlnN3qiU5E/D7FWVkVWAUv3xSomeFT+LlSatZcHrwrl6z7KYgAmYQBYJHB0eQojars/K7fwelMXLaZtNwARMoDECDsA1xs+zTcAETMAEuofApcDBEXfPBb7YPe7bUxMwgS4mMCzcUN+/DgZPAKcCVwN9dcz3lPQT+E2YGVW09GzgW+k3u6yF6lF4feS399RQRjHDbpc1XX3xzgP2jYz4bhiknF9ilvrlKotwiQZgKFNW5SudKdsARE81ARPoKIFTwv6WUSOUGbdbR63y4iZgAiZgAm0n4ABc25F7QRMwARMwgQwSUDktlQ4ZELFdJxjHZdAXm2wCJmACSQnou4I2in4OrJ10UmScNuG/Djxbx1xPyQ6BQ4BLIuZmPWAVL6s5E1g0O5ejqZYqm+1HJTIAVSpS1/252Gp6T1JwrtEA7IPAQYAC+BYTMAETyCqB+AEV+aGSxiptbDEBEzABE+gSAg7AdcmFtpsmYAImYAINEVA/kmj/lyfr3IxuyAhPNgETMIE2EtDG+wnASXVksrwF/Bg4J+O9wNqIO9NLrQy8EPNA2U8zMuzVi8BKEfs3Ah7OsD/1mq6stwvLPAOOAf4YU7xUOH7PeheMzNPzR6UsnQXXBJhWYQIm0DECyqhWZnVUdFBB5Y4tJmACJmACXUDAAbguuMh20QRMwARMoGECY4A9IlrOCkuqNazYCkzABEwghQQaKTmpzBVtnPd64zyFV7Z1Jj0CrB9RrwCMPjuzKjcC0SDSUcBfsupMnXYrmKYAW7nSs8pwVRbHlIj+DwGXAZtXWPMm4Kth0PbAsESbnjlxuQM4ElDPOYsJmIAJZJWAKqncBWwWc+CzYXnfrPplu03ABEzABBIScAAuISgPMwETMAET6FoCpU72bww81LVE7LgJmEBeCTRaclJcTgN0SMFZK3m9S0r79Wvgc5Ff/RD4ZoYRKDtBvQuLojKsChp1k+wCqF9ROVGmq4Jzf40MUODtBmDFCvN2BW4Pf69nzpfCMrfxKaX0dxN/+2oCJpAfAirjrSCcempGRZlxOvBhMQETMAETyDEBB+ByfHHtmgmYgAmYQFMIfCUsgVRUdh+wZVM0W4kJmIAJpIdAIyUno15cCag03bT0uGZL2kDgYODSyDr/ALZpw7qtWuIA4KqIcm2c7tCqxVKoN2kvt1+EZWpnhz5sC/y9gj+lerspWKfswp1LzHNAP4U3h00yAROoi8COsQMLUqKDBtsDD9Sl0ZNMwARMwAQyQcABuExcJhtpAiZgAibQQQJ3xzYRTwR+0kF7vLQJmIAJNJtAIyUn47aU2mBvtr3Wlz4C6pemvmlRWTLcXEyftdUtWgN4NjJsOjCk+rTcjEjSy00lKL8e47QPcF0FCvcAhwITI2O0J6Hswp+WmOeAfm5uKTtiAiYAHFGinPHjwHbA6yZkAiZgAiaQTwIOwOXzutorEzABEzCB5hBYD3g0pmr12MZRc1ayFhMwARNoP4FmlJwsZfW+wPXtd8crdpjAw8AGERv2AtTvK6vyGrBsxPh1AW2UdoOoXNrlgEpul5LfAN8oEWA9DLioAqBbAY2ZHBujzLmbgSViP9c9NaqLuHfDvWUfTaDbCag88w9iENTzUmV/LSZgAiZgAjkk4ADYLbYUAAAgAElEQVRcDi+qXTIBEzABE2gagW8DZ0S0+ctR09BakQmYQIcJNKvkZCk3tLGk0nHzO+yjl28vgV8Bn48s+aMwSNNeK5q3moJF6ldWFGVuRctsNm+l9Gn6aNj/LR4Qk6WqDHA4MKGE2fUG4JRBeXGZMp/RnnHpI2WLTMAETKB2AucCx8emXQAcXbsqzzABEzABE0g7AQfg0n6FbJ8JmIAJmEAnCTwCrB8x4Fjg9500yGubgAmYQBMIfDAspbt/HbpUdk6BFR1Q2L3M/FvCMktv1KHfU7JL4CDgsoj5/wS2zq47nB0LIP447HeWYZcSm16pl9sJYW/coIS2egNwiwL/F/aPjKv9LHBeYss90ARMwASyQUDvU/vFTP0+cEo2zLeVJmACJmACSQk4AJeUlMeZgAmYgAl0GwFtGqpXSVTUE2Vqt4GwvyZgArkh0APsEfZaUom5WuRN4HvAb4E5wHeBb5VR8DKwN3B/LQt4bOYJrAi8FPNCfdPUPy2LEg8odlMWfKUA3PbA2DIXtN4AnDJyfwYcV0LvmYD+lAr4ZfG+ss0mYAImIAJ67t0FbBHDocy4XxuRCZiACZhAfgg4AJefa2lPTMAETMAEmkvgHOCrEZVXAiObu4S1mYAJmEDbCCwGfA04sUSfpWpGqOTcV8KAWnETfB/gugoTjwL+Uk2xf587Ag8BG0a8UiD2xox6+WHgiYjt6lu2TEZ9qdXsjQC996xVYuLHwjKUpXS2IgCn7De9j82s1QmPNwETMIGUE/hQGIRTGd6oKDOu0jtWyt2yeSZgAiZgAlECDsD5fjABEzABEzCB0gQmAatEfqWT8FcYlgmYgAlkkEAjJSd/AqinmzLgorJO+EyMBluiv1c2yzfDbLkMIrPJdRKI97XR/aOgb1ZlCjA0Yrw2S5/JqjM12C0/VU508xJzWhGAq9QDzgG4Gi6ch5qACWSOgLKK/xaz+h1gO1cSyNy1tMEmYAImUJKAA3C+MUzABEzABExgQQLqa3Rz5MdvASqj5fJHvltMwASyRKCRkpPK/FGvJz0L+0o4rWfiH4ARZYBoM0nZMPGShFniZ1trJ6BM8ehhlXuBrWpXk5oZvcAnItbIP2WG5V1UcvtCYM8SjlbKbq0nA057EscAvysD1QG4vN9t9s8ETOBQ4OIYhqfCINwrxmMCJmACJpBtAg7AZfv62XoTMAETMIHWEPgj8KmIav23NocsJmACJpAVAo2UnLwU+AagTOByou8Rp4S94EqN0cEF9ZtT+UpL9xBYHohvFma5f+pPw9KtxSv4/fC+z/sVHQScHSvFXfRZGbGnAfNLQKg1AKfniA49/QYYVgaqeiHpMMCsvEO3fyZgAl1N4CTghzECdwI7djUVO28CJmACOSDgAFwOLqJdMAETMAETaCoBZYxMjfVI0ubQrU1dxcpMwARMoHUE6i05qTKTp4eZbbMTmLcLcFuFceo5p1KUlu4i8F9g44jL+wLXZxTB4WEmWNF8ZYQOz6gvtZp9HPDbEpPuAI4EXi7xu1oDcB8HrgWWrmDcyWEZ3Frt93gTMAETyBqB/wO+FDP6IuCIrDlie03ABEzABP5HwAE43w0mYAImYAIm8H4C6vWmvidFeQFY1ZBMwARMIAMEGik5qUDat4AHaii3q4yVS4BtyrBRicovA+plYukeAr8AvhhxV1lkX8+o++sBj0ZsV3bfihn1pVaz1f/thjL+HghcXUJhrQE4ZUeqysD+FYzbFbi9VuM93gRMwAQySkBljvWMjYoy49RX12ICJmACJpBBAg7AZfCi2WQTMAETMIGWEoh/6TknLH3U0kWt3ARMwASaQED92P4Uy+CtplalIn8ZlpvT/69FFgV0Wrtcid57APU1mViLUo/NPAHdh6MjXtwHbJlhr2YAKulaFAWen8+wP0lNXybM/lMVgLhcByhD7tXYLxTEV5nOcqJ3LD0vpkUGHABcVWZCpWy7pH54nAmYgAlkiYBKAN8FfDRmtDLj9L5mMQETMAETyBgBB+AydsFsrgmYgAmYQEsJ6CS2SrBFZWvgny1d1cpNwARMoDkEKmWslFrhifCAgcrq9dVpwlcBHVQoJ85eqRNshqctVyIwoxKDUzLq0zjgYxHb9wMUgMq7VOvzqECb/rwdglghLF+7ZwUw54V95WZGxiij8C/AziXmHRvqDPIO2/6ZgAmYQITAGsBYYJUYlXLZx4ZnAiZgAiaQYgIOwKX44tg0EzABEzCBthPQRo82h4ryCLBh263wgiZgAiZQH4FKGStxja+Fzzudsp4DPAdoU1xZcPrvpLItoADeEmUmnAacVUNZy6Trely6CaiU6SYRE7MctIr35DkTOCPd+JtmnTIX1aOtXNlNBSdVHnIwsE+Cdyax0594QO3TYaAtariyKJVll9XAbdMughWZgAl0JQEd/FAQLrpvq/682wH3diURO20CJmACGSXgAFxGL5zNNgETMAETaAkBlTraKaL528B3WrKSlZqACZhA8wkMAL4b9nJrVLuy41Q6Uv3b/hMG5x4Ls11Udk4BvHnA4sBFwA5lFixVcq5R2zw//QTiQassl3M+Gjg/gvx6YN/0X4KmWLgI8LMwENYMhUeF2W5xXcr2uBTYKvzF3YCCcnoOWUzABEygWwnEe5OLwzPA9sCL3QrFfpuACZhA1gg4AJe1K2Z7TcAETMAEWkVg9TADJKp/PUAbzhYTMAETyAoBZaGkqTzeU8AnAWUUT3cmXFZuo4btVJksBV+L8m9gi4a1dkbBxsB/I0tPAlbrjCkdWVXZFpdVyIJLatTLwN7A/SUmaF9C5Wx/CtwEHO/ekUmxepwJmEDOCZwA/CTmozLjFISzmIAJmIAJZICAA3AZuEg20QRMwARMoC0ETgR+FFlJp6+jPV/aYoQXMQETMIEGCWwUBj7WalBPq6arxKWCGSp3+TTwfFj2UpkuKn35EDCtVYtbb9sILBtmSUYX/ECJPqttM6jBhVT2a1BEx0qAAkrdIAuFZSNPbtDZa8KstnIlJXXoaTjwm0hfuQaX9HQTMAETyAUBZZHrkEJUlDV8aC68sxMmYAImkHMCDsDl/ALbPRMwARMwgcQE7gM+Ehn9FUAltCwmYAImkCUCQ8JeSiOyZHTE1sOBizNqu81+PwGVLt008qP9w35iWeT0D+CjEcP3BMZk0ZE6bV4+7BnZSOnNY4A/1rm+p5mACZhAtxO4HBgVg6DMOB0itZiACZiACaSYgANwKb44Ns0ETMAETKBtBOLlpbTwysBLbbPAC5mACZhAcwjo/f6UsBdcczS2V4v6TX0zzIZr78perdkEfg58OaJU1/ZrzV6kTfp+DXwustapwFltWjsty6wdBtC2rcOg0WEfuXLZb3Wo9BQTMAET6CoC6vN7FxB/BiszTp+3FhMwARMwgZQScAAupRfGZpmACZiACbSVgDbRoqWVdKpdp9stJmACJpBFArsAt2XRcOBvwGE+AJHRq/d+sw8Aror8SL2/opnmWXLyM8DvIgbLr6xmmTbCfRigQKqyGZOKgm/aIH4x6QSPMwETMAETKElA/UfV/03P4qgoM07PWosJmIAJmEAKCTgAl8KLYpNMwARMwATaTuBJINov6ZPAn9tuhRc0ARMwgeYQWBX4JdBIubjmWFK7FvXV2htQsMaSbQLLAK/HXNDPJmfQLQUOVaq6KM8Ca2bQj2aYPBg4EDgdUFZcOXkT+F4YuHy7zoV7AD3PlPGxK7BK2EduYp36PM0ETMAEsk5g6zAIp/6cRZkHbAeoXLLFBEzABEwgZQQcgEvZBbE5JmACJmACbSewfZhxEf0CMxSod7Oo7Q54QRMwAROoQGARYNFwE/sD4Yb5SsAmgP472tcqLSA/G/abSos9tqN+AgqkbhaZrqy4a+pX17GZKv01B1BAqCjLlQgwdszADiysZ8vHw0D/huGz5Qng4bA/3jhgeh12ifXuwEhgh1imx1vAHsDddej1FBMwARPICwFlYMcz3iYA+l77fF6ctB8mYAImkBcCDsDl5UraDxMwARMwgXoJnAscH5l8KXBovco8zwRMwAQySKBUkE7BOQVO9LeCdUu00a/zwpJ1M9u4ppdqDQGVK/xKRLX61KgcYRbl38DmEcN3y3Cp17Tz1z1yThkj1UdQ91VR9PxaLwwGTgMuBJQNYjEBEzCBPBPQZ2v0WShfdThBQbj5eXbcvpmACZhA1gg4AJe1K2Z7TcAETMAEmk3gVUCn2IuS1dP5zeZifSZgAiYQJTAoDMLpebl8WH5PfyvzRX9vDCzdJGT3hAchXGauSUA7qGa/WMbbA7GMuA6aVvPSvweOicz6JvDDmrV4QhIClfpY/iEsE74FoCCoylMWDwgoQ07BuwschEuC2WNMwAQyTuDHwNdjPlwBHJRxv2y+CZiACeSKgANwubqcdsYETMAETKBGAvsA10XmqC+N+tNYTMAETMAEaifQzCCd+j3dXrsJnpEyAgrKxnu+ZbV04+eBX0X4Xg4cnDLeeTFnGHAJsE0dDikIp2ul+X11zPcUEzABE8gSAT3rDokZrMw4ZQtbTMAETMAEUkDAAbgUXASbYAImYAIm0DECKlN0eGT13wKf65g1XtgETMAE8k9goTBbRb02tcmufnSrAusAqwBrhT8/DTgLCPKPJPce3gd8JOKletdclUGvtwaUnVmUJ8O+Zxl0JdUmq6Skyt+eCexUp6UKwqmXpMqK+xlSJ0RPMwETyAyBu4DtYtYqM+6nmfHAhpqACZhAjgk4AJfji2vXTMAETMAEKhJYGJgKDI6M0kZPr7mZgAmYgAl0lEAPsBgww5vnHb0OzVpcG4DRk/i/AL7cLOVt1KP3hnhfwqXCd4k2mpG7paI93PZqIOgWB+MgXO5uFTtkAiZQhsDKwFjgg7HfK0tb2doWEzABEzCBDhJwAK6D8L20CZiACZhARwkcAfwlYsGzYU+jjhrlxU3ABEzABEwgZwT2Ba6N+PRfYNOM+vggsFHE9h2BOzPqS6fMLgbcdOhpOLB9Cw1RH0kFf69xML+FlK3aBEwgDQS2DINw0cOlygBWZtzf02CgbTABEzCBbiXgAFy3Xnn7bQImYAImcD2wdwTDD4FvGosJmIAJmIAJmEBTCShL7M2YxuWB15q6SnuU/Rk4KrLUCcA57Vk6s6u0M+BWCpKCcCovfouDcJm9h2y4CZhAMgIHlCjxPCk86PBcMhUeZQImYAIm0GwCDsA1m6j1mYAJmIAJZIGANv5eiRmq/jT3Z8F422gCJmACJmACGSNwL7BFxOaRwJUZ80HmqnTmzyN2XwQoo97yPwKDgA8DOwPNLClZL2MFf68Oe8q9UK8SzzMBEzCBjBD4IqBSz1H5ZxiEm5MRH2ymCZiACeSKgANwubqcdsYETMAETCAhgS8Av4yMfQDYLOFcDzMBEzABEzABE6iNwE8AZYsVRZ/BX6pNRSpGq5TXXRFLHgU2SIVlnTViIWAr4JDwz9IdNEcBt5vCjLd7AAXd5nXQHi9tAiZgAu0mcDbwjdiiVwEj2m2I1zMBEzABEwAH4HwXmIAJmIAJdCMBbZ5pE60oJwM/6EYQ9tkETMAETMAE2kBgH+C6yDrqpbZJG9Zt9hJLANNjShcH3m72QhnRp/2ETwBnAB/vkM0OuHUIvJc1ARNINYELgcNjFiozTpncFhMwARMwgTYScACujbC9lAmYgAmYQCoIqCzSEzFL1gKeToV1NsIETMAETMAE8kdgKDAl5tYKwKsZdHU8sG7EbgWe/p5BPxo1WVlv6of3M0CByXbLw8CngP86w63d6L2eCZhARgjcCewQs1WZcT/KiP020wRMwARyQcABuFxcRjthAiZgAiZQA4FTgO9Fxv8tPL1dgwoPNQETMAETMAETqJHAv4AtI3NGAaNr1JGG4RcDh0YMUSnNaFnrNNjYDhtUSeAyYMV2LFZijbeAPYC7O7S+lzUBEzCBtBPQQZexgA6bRuUw4JK0G2/7TMAETCAvBByAy8uVtB8mYAImYAJJCeik9MaRwccDv0462eNMwARMwARMwATqIvBj4OuRmecCX6xLU2cnyQf5UpTzw0ysqFWrAz8H9uusqS1bfZEw8+24FqwwEdDhqNsA9XA7EjizzDqfBc5rgQ1WaQImYAJ5IbB5GIRbNOaQMuOiPU3z4q/9MAETMIHUEXAALnWXxAaZgAmYgAm0kMAWwL0x/csBr7dwTas2ARMwARMwAROAvYHrIyAeih2IyQqjnYA7IsbqYM+mkf9W0E1BuQuAr2TFqRrtHBZmT2xT47xSw+MBtxdiJSV3CYNxpeYq+PZVYGYT7LAKEzABE8grgX2Ba2POvQRs7zYMeb3k9ssETCBNBByAS9PVsC0mYAImYAKtJqB69ydGFrkux6fTW83S+k3ABEzABEygFgJDgKmxCSpf+EotSlIwdingzZgdg4E5wBnAt8Pf7V9iwzMF5jfFBGVU3FBn+clowE3lIycBfRWs+lBY6lJrxkWZciqlpo1kiwmYgAmYQHkCnwd+Ffv1fWEQzocYfOeYgAmYQAsJOADXQrhWbQImYAImkDoCzwEqC1WUwwH1crGYgAmYgAmYgAm0nsA/ga0iyxwEXNH6ZetaYZMwoHZnWKZLmW5FeQpQYKgoytJSj1mV9CpKnr9rbwv8PSFVBStvAm4J+7VVC7jF1S4RbhofUWI994FLeBE8zARMwASAs4CTYySUGacDIxYTMAETMIEWEcjzl4IWIbNaEzABEzCBjBLYGbg9YrtO+g0NT6xn1CWbbQImYAImYAKZIhDPRNdp/C+k2IOjw3KSMnFC2JtMm5X6ebS/22TgAxE/1FcnGoxLsYt1mZYkA+43gP48FispWc+C3wK+H5n4BHBrGNhTUHd6PUo9xwRMwAS6kMCfgaNifqf9s7gLL5NdNgETyBMBB+DydDXtiwmYgAmYQCUC6hNybGTAX0p8+TBBEzABEzABEzCB1hHYKyxdWFzhEWDD1i3XFM2lNiurKVZfsp9XG5Th31cqCym3VF3geGBak3zcDtg9DIDeH5YADZqk22pMwARMoNsIqI+p+plGRQcdzu42EPbXBEzABNpBwAG4dlD2GiZgAiZgAmkgoBJI6ttSlL2BG9NgmG0wARMwARMwgS4hoHKC8WyllVPew0vZ8uo1tnEN12hTIFqysoapmRhaqSykHDgd+G4mPLGRJmACJtB9BJYFxgLrxFw/Eriw+3DYYxMwARNoLQEH4FrL19pNwARMwATSQeBA4MqIKa8AK6bDNFthAiZgAiZgAl1F4B5g64jHhwCXpZyA+sEpCDckgZ0TY/1mE0zJ5BBl+Z1TxnJt4CoDTj3aLCZgAiZgAukjoM81BeF0oCIqyozrTZ+5tsgETMAEskvAAbjsXjtbbgImYAImkJyANvYOigz/JfCl5NM90gRMwARMwARMoEkEVOLqGxFd6hP2+SbpbqUa9Xy7JsECF4Q94hIMzfSQLQH1wyt1oOnlsEfevZn20MabgAmYQL4JxMtCy9tXge0B9dq0mIAJmIAJNIGAA3BNgGgVJmACJmACqSagU31TgZ6IleolMi7VVts4EzABEzABE8gngeHATRHXHgU2yIir6uv25Sq27h8GpjLiUt1mLgacWyHY+HtAWXJv172CJ5qACZiACbSawHHAb2OL/CcMws1o9eLWbwImYALdQMABuG64yvbRBEzABLqbwKeAP0YQ6DRfvN59dxOy9yZgAiZgAibQPgKLlyhNuArwYvtMaGgl9Xar1A9O/WZ18KcbZN+wX1C8hJlKT14NnAZM6gYQ9tEETMAEMkzgO+HzOurCDcA+GfbJppuACZhAagg4AJeaS2FDTMAETMAEWkTgZmD3iO7vlfiC0aKlrdYETMAETMAETKAEgbuBbSI/PxS4NCOkhgITyvSDexBQX51uEWXB/Qz4TOjwX4E/ATcC07sFgv00ARMwgRwQ0IFVHVyNijLjPpcD3+yCCZiACXSUgANwHcXvxU3ABEzABFpMQCfq4yevdWr9oRava/UmYAImYAImYALlCfwA+Gbk11nb5NsBuLOEe2cCZ3TZhV8L2C0Muk0Egi7z3+6agAmYQF4I3ArsGnPmVOCsvDhoP0zABEygEwQcgOsEda9pAiZgAibQLgLqPXJOZLF7ga3atbjXMQETMAETMAETKElgD2BM5DfjgfUzxkqBtm/HbN4UUIlKiwmYgAmYgAlkjcDSwNgSn8efBP6cNWdsrwmYgAmkhYADcGm5ErbDBEzABEygFQTuAbaOKD4R+EkrFrJOEzABEzABEzCBxARUunBGbPSqwAuJNaRj4LWA+qBJpgEqT2kxARMwARMwgawS2Ai4q8TnmTLjbs+qU7bbBEzABDpJwAG4TtL32iZgAiZgAq0koJP0j8QWWB1QeSSLCZiACZiACZhAZwn8Hdg2YsJhwCWdNanm1RVwU8bbMOA6YL+aNXiCCZiACZiACaSLQDxLXda9AWwPKGPdYgImYAImUAMBB+BqgOWhJmACJmACmSIQLw2lE3vxmvaZcsjGmoAJmIAJmECOCHwf+FbEn/OAz2bQv02ABwCX6MrgxbPJJmACJmACJQkcA/w+9psHwyCcMr4tJmACJmACCQk4AJcQlIeZgAmYgAlkjsCjwHoRq48t8SUic07ZYBMwARMwARPICYHdgZsjvjwW+9zOkptHA38DJmTJaNtqAiZgAiZgAhUIqM+pDrVGRf1b9zQ1EzABEzCB5AQcgEvOyiNNwARMwASyQ2Ab4O6YuSoT5dN62bmGttQETMAETCDfBBYF3o65uBowKd9u2zsTMAETMAETyAwBZcEpGy4qvwOOy4wHNtQETMAEOkzAAbgOXwAvbwImYAIm0BICPwO+EtF8JTCyJStZqQmYgAmYgAmYQL0ExgEfi0w+HLi4XmWeZwImYAImYAIm0HQCynpTX7ioKDvuO01fyQpNwARMIIcEHIDL4UW1SyZgAiZgArwArBzhcBBwhbmYgAmYgAmYgAmkisBZwMkRi3yqPlWXx8aYgAmYgAmYAEOAscBGMRbKjPuj+ZiACZiACVQm4ACc7xATMAETMIG8EdDpPJ3SK8p06P/SYDEBEzABEzABE0gXgd2AWyImPQ6smy4TbY0JmIAJmIAJdD2B9YG7gA/ESOi7d/RzvOtBGYAJmIAJxAk4AOd7wgRMwARMIG8E/gR8MuKUTuXF69bnzWf7YwImYAImYAJZJLAwMDNm+OrAxCw6Y5tNwARMwARMIMcEdgVujfk3BdgeeDjHfts1EzABE2iIgANwDeHzZBMwARMwgZQRGABMBRaP2KXT9belzE6bYwImYAImYAIm8C4BnajfLgLjSOBCwzEBEzABEzABE0gdAR101YHXqDwSBuHeTJ21NsgETMAEUkDAAbgUXASbYAImYAIm0DQCBwOXRrRNAlZrmnYrMgETMAETMAETaDaB7wKnRpT+AfhMsxexPhMwARMwARMwgaYQ0Ge2Prujosy43Zui3UpMwARMIGcEHIDL2QW1OyZgAibQ5QSuAg6IMDgHOKHLmdh9EzABEzABE0gzgV1imepPAmun2WDbZgImYAImYAJdTuC3wHExBm790OU3hd03ARMoTcABON8ZJmACJmACeSGwNDA55sxHgX/lxUH7YQImYAImYAI5JDA47AMX/W66BjAhh77aJRMwARMwARPIC4EbgL1iznwH+HZeHLQfJmACJtAMAg7ANYOidZiACZiACaSBgE7g6SReUVSLfsM0GGYbTMAETMAETMAEKhL4W9g/pjjoKOAvZmYCJmACJmACJpBaAuq7PhbYNGahvpf/LrVW2zATMAETaDMBB+DaDNzLmYAJmIAJtIzAHcBOEe06eacTeBYTMAETMAETMIF0E9Dn9WkRE13GKt3Xy9aZgAmYgAmYgAisA9wFLBfDocy4m4zIBEzABEwAHIDzXWACJmACJpAHAipV9WzMkXWBx/PgnH0wARMwARMwgZwT2Bm4PeLjU8CHc+6z3TMBEzABEzCBPBDQIVgdho3K9DCz/b95cNA+mIAJmEAjBByAa4Se55qACZiACaSFwEnADyPG3A18LC3G2Q4TMAETMAETMIGKBAaFfeB6IqM+CDxnbiZgAiZgAiZgAqkncCRwQczKx4DtgDdSb70NNAETMIEWEnAAroVwrdoETMAETKBtBO4DPhJZ7cvAL9q2uhcyARMwARMwARNolMCdwA4RJUeX2MxrdA3PNwETMAETMAETaA2BbwHfj6lWdvuurVnOWk3ABEwgGwQcgMvGdbKVJmACJmAC5QlsAjwQ+/VKwMuGZgImYAImYAImkBkCZwKnR6z9E/DpzFhvQ03ABEzABEzABH4FfD6G4c/AJ43GBEzABLqVgANw3Xrl7bcJmIAJ5IfAWcDJEXfGAHvmxz17YgImYAImYAJdQSDeQ+ZpYK2u8NxOmoAJmIAJmEB+CFwL7BtzR9/ZT82Pi/bEBEzABJITcAAuOSuPNAETMAETSCeBJ2MbdC5Z9f/s3Qd0HdX17/Hfldzk3nDDxr13THcAg6nBMjYtEEJJAFsG/hAe/0dCsyQTCCEhJCTBMiH03gyWIWBMC6HYAdu4V4xx3Hvvum8dPSCKQHOPrFvmnPnOWm+9f6I9Z/b+7Fmwc8+9M+HsE1khgAACCCAQJFD96/fAZZcJ6ijpC9gQQAABBBBAwBmB2pLeL/eKCJO8+WXcWGeqIFEEEEAgSQJswCUJkmUQQAABBDIicKKk98pceb+kBpJ2ZiQbLooAAggggAACVRF4R9JJZRYwj6wyj67iQAABBBBAAAF3BMwv2M0mXMtyKZtfxk1wpwwyRQABBKouwAZc1Q1ZAQEEEEAgcwJ/lnRNmcs/LenizKXDlRFAAAEEEECgCgIFkvLLnP+IpJ9VYT1ORQABBBBAAIHMCAyS9G65S++QZL5E+1lmUuKqCCCAQPoF2IBLvzlXRAABBBBInkrXTsMAACAASURBVMAaSc3KLDdcknnmPAcCCCCAAAIIuCdwsqS3y6S9RFIn98ogYwQQQAABBBD4+suxT5aTMK+QOEGS+d/yHAgggID3AmzAed9iCkQAAQS8FRgq6dUy1W2Q1NTbaikMAQQQQAAB/wXM+992S6pWplSzAWc24jgQQAABBBBAwD2BX0i6u1za5pHTg90rhYwRQACByguwAVd5M85AAAEEEAiHwBOSflImFfNCZ/NiZw4EEEAAAQQQcFfA/ALO/BLum+MKSQ+7Ww6ZI4AAAgggEHmB+yX9TzkF87/nL428DAAIIOC9ABtw3reYAhFAAAEvBWpJ2iKpRpnqzId15Z8x72XxFIUAAggggIDHAqMlFZap7zFJl3tcL6UhgAACCCAQBYGXJJ1TrlDzy7ibo1A8NSKAQHQF2ICLbu+pHAEEEHBZ4BJJj5cpgHfEuNxNckcAAQQQQOA/AoPKfaFmqaQOACGAAAIIIICA0wI1Jb0v6ehyVZhfxv3Z6cpIHgEEEAgQYAOO2wMBBBBAwEWBCZJyyyTON+dc7CI5I4AAAggg8F2BLEm7yv3KvYukRWAhgAACCCCAgNMC5gs1ZhOudbkqzC/jxjtdGckjgAACFQiwAcetgQACCCDgmkBzSavLJT1A0jTXCiFfBBBAAAEEEPhegbcknVLmL1dK+htWCCCAAAIIIOC8wPGS/lGuit2STpD0L+erowAEEECgnAAbcNwSCCCAAAKuCVwr6U9lkjYbb2YDjgMBBBBAAAEE/BC4XdKYMqWYx05f5kdpVIEAAggggEDkBS6U9Ew5BfNaCbMJtzLyOgAggIBXAmzAedVOikEAAQQiIWC+LWe+NffNYV7abB5ByYEAAggggAACfgicKOm9MqV8Kam9H6VRBQIIIIAAAghI+l9Jvy0nYR5Pad4Fy4EAAgh4I8AGnDetpBAEEEAgEgLmHTALylXaSZL5thwHAggggAACCPghYP53qnkPXM0y5XSVtNCP8qgCAQQQQAABBCTdJ+nn5SSelnQxOggggIAvAmzA+dJJ6kAAAQSiIXCbpDvKlPqupJOjUTpVIoAAAgggECmBSZJOLVPxVZIeipQAxSKAAAIIIOC/wPOSzi9Xpvll3E3+l06FCCAQBQE24KLQZWpEAAEE/BH4XFKfMuVcLWmsP+VRCQIIIIAAAgh8LVD+SzdPSLoUHQQQQAABBBDwSqCaJPPoyePKVWV+GfdHryqlGAQQiKQAG3CRbDtFI4AAAk4KHClparnMD5G03slqSBoBBBBAAAEEggRO+PoDuW9ilklqBxkCCCCAAAIIeCfQVpJ51/th5Sozv4x70btqKQgBBCIlwAZcpNpNsQgggIDTAuYxFOZFzd8cr0ga7nRFJI8AAggggAACQQLmPXC1ygR0+553wSKIAAIIIIAAAu4LmF/AmU247DKl7JNkvpDzifvlUQECCERVgA24qHaeuhFAAAH3BL6UZL4Z981hXsxsXtDMgQACCCCAAAJ+Crwp6bQypY2Q9Fc/S6UqBBBAAAEEIi9gfvFm3glX9lgq6URJyyOvAwACCDgpwAack20jaQQQQCByAqdKmlSm6p2SGkoy34jjQAABBBBAAAE/BW6V9KsypT0p6RI/S6UqBBBAAAEEEJB0g6Tfl5P459ebcCUIIYAAAq4JsAHnWsfIFwEEEIimwIOSripT+mOSLo8mBVUjgAACCCAQGYHjv34c1TcFf1Xu1/CRgaBQBBBAAAEEIiTwO0k3lqv3OUkXRsiAUhFAwBMBNuA8aSRlIIAAAp4LbPr6F2/flDlE0mue10x5CCCAAAIIICCZX73nlIHoLmk+MAgggAACCCDgtcAz37PhZn4ZV35jzmsEikMAAfcF2IBzv4dUgAACCPgucJ6kF8oUuUpSK9+Lpj4EEEAAAQQQKBV4Q9LpZSzyJI3DBgEEEEAAAQS8FjCfWb8vyfwavuxhNuDKP6LSawiKQwABtwXYgHO7f2SPAAIIREHAPGrigjKF3i/p+igUTo0IIIAAAgggoJsl3VXG4WlJF+OCAAIIIIAAAt4LtP76UdTty1X6I0nPe189BSKAgBcCbMB50UaKQAABBLwVqC9ps6Sy/74y34AzL2HmQAABBBBAAAH/BQaW+/f+vyW18b9sKkQAAQQQQAABSUd/vQlXo4xGiaQTJH2IEAIIIBB2ATbgwt4h8kMAAQSiLXCFpIfKEJh3vph3v3AggAACCCCAQHQEtkuqU6bcnpLmRqd8KkUAAQQQQCDSAudKerGcwFeSTpT0ZaRlKB4BBEIvwAZc6FtEgggggECkBcq/9+UOSaMjLULxCCCAAAIIRE/gdUlnlil7lKSi6DFQMQIIIIAAApEVuE7SH8tV//HXm3D7IqtC4QggEHoBNuBC3yISRAABBCIrYB4vZb7VVvboI2lWZEUoHAEEEEAAgWgK/FLSr8uU/oykH0eTgqoRQAABBBCIrMBvJN1Urnrzy7jzIytC4QggEHoBNuBC3yISRAABBCIr8H8k3Vum+imSjomsBoUjgAACCCAQXYHjyr3nZYWk1tHloHIEEEAAAQQiK/CkpIvLVW9+GffzyIpQOAIIhFqADbhQt4fkEEAAgUgLmMdJlN1w+99yG3KRxqF4BBBAAAEEIiawTVLdMjX3kjQnYgaUiwACCCCAAALSu5IGlYMwv4z7LTgIIIBA2ATYgAtbR8gHAQQQQMAImA/Vyj9qsu33PJISLQQQQAABBBCIhsBrkn5YptSrJY2NRulUiQACCCCAAAJlBFpK+oekTuVUzOOpzWOqORBAAIHQCLABF5pWkAgCCCCAQBmBQkmjy/znSZJORwgBBBBAAAEEIivwC0l3l6n+WUkXRVaDwhFAAAEEEIi2wBFfb8LllGM48ev/Pto6VI8AAqERYAMuNK0gEQQQQACBMgJzJXUv85+vkvQQQggggAACCCAQWYFjJX1UpvqVkg6NrAaFI4AAAggggMAwSePLMZj3xJpNuCXwIIAAAmEQYAMuDF0gBwQQQACBsgIDJf2zHElDSVtgQgABBBBAAIFIC2yVVK+MQG9JsyMtQvEIIIAAAghEW+AaSX8uRzD160243dGmoXoEEAiDABtwYegCOSCAAAIIlBX4g6Try/wXL0i6ACIEEEAAAQQQiLzARElnlVEwH7o9EHkVABBAAAEEEIi2wF2Sbi5HYH4Zd060WageAQTCIMAGXBi6QA4IIIAAAmUFzCMjWpX5L8zmm9mE40AAAQQQQACBaAvcJOk3ZQiek3RhtEmoHgEEEEAAAQQkPSbp0nIS5pdx/4MOAgggkEkBNuAyqc+1EUAAAQTKC/xQ0mtl/kvz2Enz+EkOBBBAAAEEEEDgGEkfl2FYVe5LOwghgAACCCCAQHQF3pZ0crnyf1nuyzvR1aFyBBDIiAAbcBlh56IIIIAAAhUIPCLp8jJ/e0jSVWghgAACCCCAAAJfC5gv59Qvo9FH0ix0EEAAAQQQQCDyAs0k/UNS13ISl0h6MvI6ACCAQEYE2IDLCDsXRQABBBD4HoFqkjZLqlPmb6dLmoQWAggggAACCCDwtUCxpCFlNK6V9Bd0EEAAAQQQQAABSf2/3oSrW07D/DLuXYQQQACBdAuwAZduca6HAAIIIFCRwEWSni7zx68ktYULAQQQQAABBBAoI/B/Jd1T5j+b98Sa98VyIIAAAggggAACRiBX0oRyFKslnShpIUQIIIBAOgXYgEunNtdCAAEEEAgSeFnS8DIB90r6X8gQQAABBBBAAIEyAkdJmlLmP6+R1AIhBBBAAAEEEECgjECepLHlRD77ehNuB1IIIIBAugTYgEuXNNdBAAEEEAgSaCJpfbmAY8p9wIYgAggggAACCCBgBDZJaliGop+kz6FBAAEEEEAAAQTKCNwh6bZyIuaXcWejhAACCKRLgA24dElzHQQQQACBIIHy306bJakPZAgggAACCCCAwPcIvCppaJn//jpJf0IKAQQQQAABBBAoJ/CwpJ+W++/ML+OuRgoBBBBIhwAbcOlQ5hoIIIAAAokE3pZkXor8zTFakvm2GgcCCCCAAAIIIFBe4EZJvyvzX74o6XyYEEAAAQQQQACB7xGYJOnUcv/9rZLuQgsBBBBItQAbcKkWZn0EEEAAgUQCHSQtKRfUXdL8RCfydwQQQAABBBCIpMCRkqaWqXytpOaRlKBoBBBAAAEEEEgkYF558Q9JPcoFXi7psUQn83cEEECgKgJswFVFj3MRQAABBJIh8AtJd5dZ6J+Sjk/GwqyBAAIIIIAAAt4KbJTUqEx1/SXN8LZaCkMAAQQQQACBqgj0lfS+pAblFjG/jJtclYU5FwEEEAgSYAOO+wMBBBBAINMCn0oaUCaJ6yXdn+mkuD4CCCCAAAIIhFrgFUlnMz+EukckhwACCCCAQJgEfijptXIJrZN0oqR5YUqUXBBAwB8BNuD86SWVIIAAAi4KmG+rTyuXeEtJq10shpwRQAABBBBAIG0C/0fSvWWu9pKk89J2dS6EAAIIIIAAAi4KXCXpwXKJm1/Qm024rS4WRM4IIBBuATbgwt0fskMgrQJXFzxfNx6rfWY8fqBnWi/MxSIr8OYzdw1eumDKD74BaNzssEUXXP2npyMLQuGpEYhlb1NWbEHR7WdNTM0FWBUBBMoKME9wP6RDYPHsD1tNfvEe8yFa6VGtes2dV976/G/TcW2uEVEB5omINp6yMyXAPJEpef+v+9YLvxm0ZM5HZsPt24PPIvzve2gqZJ4ITSvSlQgbcOmS5joIhFzg6oKJx8Vj8RfiUquQp0p6Hgk888cR2rJx1bcVnTT85+rab7BHFVJKyAQ+K8rPPSJkOZEOAl4JME941c7QF/PI3T/Wnl3bvs3zvLw/qmnLDqHPmwSdF2CecL6FFBB2AeaJsHfI/fzen/Anzfts0n8V0uOIM3RC7jXuF0cFrggwT7jSqSrmyQZcFQE5HQEfBEYWvN4jFjswx4daqMEdgZVfztKER275NuGs7Gr62c3PqVr1Gu4UQabuCcT0XtHo3JPcS5yMEQi/APNE+HvkW4ZvPnOnls7/5NuyBp55lXofM9S3MqknjALME2HsCjl5IsA84UkjHSjjtScKtHzxZ/+V6ZEnX6wBJ17oQPak6IUA84QXbUxUBBtwiYT4OwIREMgrLH5S0sURKJUSQyTwwWtjNWfq699m1LnPiRp87v+GKENS8VUgpth1Y/OH/MnX+qgLgUwJME9kSj6615358av66I2HvgVo3/04nX7hzdEFofK0CjBPpJWbi0VIgHkiQs3OcKl7du/Qqw//UhvXfPlfmQw6+zp1O/zUDGfH5aMiwDzhf6fZgPO/x1SIQEKBvMLiDZIaJwwkAIEkCkz/4EUtmfNPrV+1pHTV0y+6Ve27HZPEK7AUAt8vEI/plXGjc4fjgwACyRVgnkiuJ6slFli3crFeGndDaWD9xi3Vqm1PDRp2feITiUAgCQLME0lAZAkEvkeAeYLbIp0CG9cu06sP3/ztI637HDdMx51+RTpT4FoRF2Ce8P8GYAPO/x5TIQKBAiMKimtnxbQDJgQyJWA24MxG3NGnXJapFLhu9ASmFuXnHh29sqkYgdQJME+kzpaVgwXmT59cuvFmNuA4EEizAPNEmsG5nP8CzBP+9ziMFS5fPE2vPZFfuvFmNuA4EEizAPNEmsHTfTk24NItzvUQCJnAlXe+2rza/qzVIUuLdBBAAIFUCswrys/tkcoLsDYCURNgnohax6kXAQQkMU9wGyCQZAHmiSSDspy1wLIFU9W261HW8QQikEQB5okkYoZxKTbgwtgVckIgjQJXF7zaqSSWtSiNl+RSCCCAQKYFVhTl57bOdBJcHwGfBJgnfOomtSCAgKUA84QlFGEI2AowT9hKEYcAAh4JME941MzvK4UNOM8bTHkIJBLIG/N6f8UPTEsUx98RQAABjwS2FuXnNvCoHkpBIOMCzBMZbwEJIIBA+gWYJ9JvzhU9F2Ce8LzBlIcAAt8nwDzh+X3BBpznDaY8BBIJjBoz4cR4PPZeUNyhTWuqeaPqiZbi7wgggEAoBGYs2aGSknhQLvGi/NysUCRLEgh4IsA84UkjKQMBBL4VYJ7gZkAg/QLME+k354oIIJBaAeaJ1Pq6sDobcC50iRwRSKFAXsGEIYrFioMu0bZ5TZ16ROMUZsHSCCCAQPIEnnhrjfbsLQlcMCtet94DBSdtT95VWQmBaAswT0S7/1SPgI8CzBM+dpWawi7APBH2DpEfAghUVoB5orJi/sWzAedfT6kIgUoJjCyccFFMsaeDTurcurZO7MvT2ioFSzACCGRM4Nl31mr7rgOB1y+pVr3Vg7eesSpjSXJhBDwTYJ7wrKGUgwACYp7gJkAg/QLME+k354oIIJBaAeaJ1Pq6sDobcC50iRwRSKHAqDETR8Tj8XFBl+h2WG39oDcbcClsA0sjgEASBV76xzpt2rY/cMVYVkm3sbefvSCJl2UpBCItwDwR6fZTPAJeCjBPeNlWigq5APNEyBtEegggUGkB5olKk3l3Ahtw3rWUghConEBe4cQbpfjvgs7q07GujupWr3ILE40AAghkSGDCRxu0dtPewKvHS0qOHFd49qcZSpHLIuCdAPOEdy2lIAQiL8A8EflbAIAMCDBPZACdSyKAQEoFmCdSyuvE4mzAOdEmkkQgdQIjCyYUxmKx0UFXOLxLXR3emQ241HWBlRFAIJkCf5+yUSvW7wlcMkuxkx/IH/JuMq/LWghEWYB5Isrdp3YE/BRgnvCzr1QVbgHmiXD3h+wQQKDyAswTlTfz7Qw24HzrKPUgUEmBvMKJv5fiNwSddkyPBurVvnYlVyYcAQQQyIzA5M826cvVuwMvHsuKnT329iETMpMhV0XAPwHmCf96SkUIRF2AeSLqdwD1Z0KAeSIT6lwTAQRSKcA8kUpdN9ZmA86NPpElAikTyCso/qtiujLoAub9b+Y9cBwIIICACwLvzdikxSuCN+Ak/aQoP/cpF+ohRwRcEGCecKFL5IgAApURYJ6ojBaxCCRHgHkiOY6sggAC4RFgnghPLzKVCRtwmZLnugiERGBUYfGzcelHQemcfHgjdWhZKyQZkwYCCCAQLPDR7K2au2xHAqaSq4vyzx6LJQIIJEeAeSI5jqyCAALhEWCeCE8vyCQ6AswT0ek1lSIQFQHmiah0uuI62YDjHkAg4gJ5Y4pfU1w/DGI47YhGOqw5G3ARv1UoHwFnBKbO26qZXyTYgIvpF0Wjc+9xpigSRSDkAswTIW8Q6SGAQKUFmCcqTcYJCFRZgHmiyoQsgAACIRNgnghZQzKQDhtwGUDnkgiESWBkQfEHsZh+EJTTWcc0UcsmNcKUNrkggAACFQrMWLxdny7YFigUj+tX4wpyb4cRAQSSI8A8kRxHVkEAgfAIME+EpxdkEh0B5ono9JpKEYiKAPNEVDpdcZ1swHEPIBBxgbzC4hmS+gYxDPtBUzVtUN1Kqnbt2srKyrKKJQgBBBCojMD27dutwmcv3a5P5gZvwEn6Y1F+7s+tFiQIAQQSCjBPJCQiAAEEQiLAPBGSRpAGAt8jwDzBbYEAAq4IME+40qnM58kGXOZ7QAYIZFQgr7B4iaQOQUmcP+gQNahTzSrPpk2bqm3btlaxBCGAAAK2AmvXrtXy5cutwhcs36UPZm4Ojo3FHi4aPeQKqwUJQgCBhALMEwmJCEAAgRAIME+EoAmkgECAAPMEtwcCCLggwDzhQpfCkyMbcOHpBZkgkBGBvMLitZIOCbr4jwc3U+1a2Vb5NW/eXK1bt7aKJQgBBBCwFVi/fr2WLVtmFb5k5S69Oz3BBlxcLxYV5J5vtSBBCCCQUIB5IiERAQggEAIB5okQNIEUEAgQYJ7g9kAAARcEmCdc6FJ4cmQDLjy9IBMEMiKQVzhxlxSvFXTxy05voerV7P5x0apVK7Vs2TIjtXBRBBDwV2DTpk364osvrApcvm6P3py6MVHsm0X5uWckCuLvCCBgJ8A8YedEFAIIZFaAeSKz/lwdgUQCzBOJhPg7AgiEQYB5IgxdcCcHu0/U3amHTBFAoBICBQXP11gdy9kTdEq17JguP6OF9apt2rRRs2bNrOMJRAABBGwEtm7dqkWLFtmEatWGPXrtk4QbcB8V5ecOtFqQIAQQCBRgnuAGQQABVwSYJ1zpFHlGUYB5Iopdp2YE3BRgnnCzb5nKmg24TMlzXQRCIHDNXS83ObCv+vqgVGrVyNJPTm1unW27du3UpEkT63gCEUAAARsB84LjBQsW2IRqw9b9Gv/BugSxsVlF+UP6WC1IEAIIBAowT3CDIICAKwLME650ijyjKMA8EcWuUzMCbgowT7jZt0xlzQZcpuS5LgIhEMgrGN9OsWpLg1KpX6eaLhgU+Iq4/zq9Y8eOatiwYQiqIwUEEPBJYNeuXZo7d65VSVt27NcL7yXagNOyovzcdlYLEoQAAoECzBPcIAgg4IoA84QrnSLPKAowT0Sx69SMgJsCzBNu9i1TWbMBlyl5rotACARGjHmtd1a8ZGZQKk3qV9fw45taZ9ulSxfVq1fPOp5ABBBAwEZg7969mjVrlk2odu4+oKffXpsodmNRfi4/102kxN8RsBBgnrBAIgQBBEIhwDwRijaQBALfK8A8wY2BAAKuCDBPuNKpcOTJBlw4+kAWCGRE4OqCiceVxOIfBl28ReMaGnKs/WfU3bt3V+3atTNSDxdFAAF/BQ4cOKAZM2ZYFbhvf4kee3NNoth9Rfm5NRIF8XcEEEgswDyR2IgIBBAIhwDzRDj6QBYIfJ8A8wT3BQIIuCLAPOFKp8KRJxtw4egDWSCQEYG8womnS/E3gi7e+pAaOuMo+w24Xr16qWbNmhmph4sigIC/AvF4XNOmTbMu8LE3V2vf/nhgfFF+bpak4CDrKxKIQHQFmCei23sqR8A1AeYJ1zpGvlESYJ6IUrepFQG3BZgn3O5furNnAy7d4lwPgRAJjCp89fy4sp4PSqlDqxyd3N/+nW59+/ZVtWrVQlQlqSCAgC8C06dPV0lJiVU5T01eo117gmNjNWKNx948ZJPVggQhgECFAswT3BwIIOCSAPOES90i1ygJME9EqdvUioD7AswT7vcwXRWwAZcuaa6DQAgF8gom/kyx+N+CUuvSOkcn9LXfgOvfv7+yssyPSjgQQACB5ArMnDlT+/bts1r0hffWacuO/YGx1bLiHf58+9ClVgsShAACFQowT3BzIICASwLMEy51i1yjJMA8EaVuUysC7gswT7jfw3RVwAZcuqS5DgIhFBhZWHx9TPpDUGq92tfRMT3qW2Ufi8V0+OGHW8UShAACCFRWYM6cOdq9e7fVaa/8c73WbwnerDsQz+r/14Kz7F4sZ3VVghCIpgDzRDT7TtUIuCrAPOFq58jbdwHmCd87TH0I+CXAPOFXP1NZDRtwqdRlbQRCLjBqTPFt8bjuCEqzX6c6OqKr3QacefSkeQQlBwIIIJAKgfnz52vHjh1WS0/8eINWb9wbGBuLxU4YO3rIB1YLEoQAAhUKME9wcyCAgEsCzBMudYtcoyTAPBGlblMrAu4LME+438N0VcAGXLqkuQ4CIRTIG1P8G8V1U1BqR3Wrrz4d61hlX7NmTfXq1csqliAEEECgsgILFy7Utm3brE57818btXztnsDYeJbOGnd77utWCxKEAAIVCjBPcHMggIBLAswTLnWLXKMkwDwRpW5TKwLuCzBPuN/DdFXABly6pLkOAiEUGFlQPDYWU15Qasf1rK8e7ew24GrXrq3u3buHsFJSQgABHwSWLFmizZs3W5XyzvTN+mLlrsDYLOnCB/Jzn7NakCAEEKhQgHmCmwMBBFwSYJ5wqVvkGiUB5okodZtaEXBfgHnC/R6mqwI24NIlzXUQCKFAXmHxk5IuDkrtxH4N1fnQHKvs69Wrpy5duljFEoQAAghUVuDLL7/Uhg0brE77YOYWLVi+M1HsiKL83L8mCuLvCCAQLMA8wR2CAAIuCTBPuNQtco2SAPNElLpNrQi4L8A84X4P01UBG3DpkuY6CIRQIG9M8auKa2hQaoMPb6j2Le024Bo2bKiOHTuGsFJSQgABHwS++uorrVu3zqqUT+Zu1eylwe+Li8d047jRub+3WpAgBBCoUIB5gpsDAQRcEmCecKlb5BolAeaJKHWbWhFwX4B5wv0epqsCNuDSJc11EAihwKjC4nfi0klBqZ15dBMd2rSGVfZNmjRRu3btrGIJQgABBCorsGLFCq1evdrqtM8WbtP0RdsTxRYU5ecWJgri7wggECzAPMEdggACLgkwT7jULXKNkgDzRJS6Ta0IuC/APOF+D9NVARtw6ZLmOgiEUCCvcOK/pPgRQanlHtdEzRvZbcA1a9ZMbdq0CWGlpIQAAj4ImM03M+TaHDOX7NDU+VsThMbvLcof+r826xGDAAIVCzBPcHcggIBLAswTLnWLXKMkwDwRpW5TKwLuCzBPuN/DdFXABly6pLkOAiEUGFlYvCAmBb607ZwTmqpxvepW2bds2VKtWrWyiiUIAQQQqKyAefykecyDzTFv2U59OHtLYGgsFntw7OghI23WIwYBBCoWYJ7g7kAAAZcEmCdc6ha5RkmAeSJK3aZWBNwXYJ5wv4fpqoANuHRJcx0EQiiQV1i8UlLLoNR+dFIz1audbZV969at1bx5c6tYghBAAIHKCmzYsEHmRcc2x+IVu/TejM3BoXE9W1SQe5HNesQggEDFAswT3B0IIOCSAPOES90i1ygJME9EqdvUioD7AswT7vcwXRWwAZcuaa6DQAgF8gqLt0mqG5TaT05trlo1sqyyP+yww3TIIYdYxRKEAAIIVFZg8+bNWrJkidVpy9bs1lufbgqMjUuvjcvPHWK1IEEIIFChAPMENwcCCLgkwDzhUrfINUoCzBNR6ja1IuC+APOE+z1MVwVswKVLmusgEDKB859/PrvJvJz9nFG+uwAAIABJREFUidL66ZktlJ1l94+K9u3bq3HjxomW5O8IIIDAQQls27ZNCxcutDp35fq9en3KhgSxsX8U5Q850WpBghBA4HsFmCe4MRBAwDUB5gnXOka+URBgnohCl6kRAb8EmCf86mcqq7H7VD2VGbA2AghkRODygvENa8WqBf48pHq1mC47vYV1fp06dVKDBg2s4wlEAAEEKiOwc+dOzZs3z+qUdZv36dUP1yeKnV6Un3t4oiD+jgACFQswT3B3IICAawLME651jHyjIMA8EYUuUyMCfgkwT/jVz1RWwwZcKnVZG4EQC1z9q1falBzI/iooxTq1snXR4GbWVXTt2lV16wY+0dJ6LQIRQACB8gK7d+/WnDlzrGA2bd+vl95fFxgbkxaPzc/tbLUgQQgg8L0CzBPcGAgg4JoA84RrHSPfKAgwT0Shy9SIgF8CzBN+9TOV1bABl0pd1kYgxAJX3zGxe0lJfG5Qig3rVtN5J9q/061Hjx7KyckJcdWkhgACLgvs27dPM2fOtCph+64DevadtQli42uL8oc2t1qQIAQQ+P4NOOYJ7gwEEHBMgHnCsYaRbiQE+HwiEm2mSAS8EmCe8KqdKS2GDbiU8rI4AuEVyCsoPkoxTQnKsFnDGho6sIl1Eb1791aNGjWs4wlEAAEEKiNQUlKi6dOnW52yZ19cT0xanSh2V1F+bu1EQfwdAQQqFmCe4O5AAAHXBJgnXOsY+UZBgHkiCl2mRgT8EmCe8KufqayGDbhU6rI2AiEWGFlYPDgmTQ5KsVXTmvrh0Y2tq+jXr5+ys7Ot4wlEAAEEKiswbdo0xePxhKeVxKVHXl+lRJFF+bnMQgk1CUCgYgHmCe4OBBBwUYB5wsWukbPPAswTPneX2hDwV4B5wt/eJrMyPnRKpiZrIeCQwKg7iofFSzQ+KOW2LWrp1AGNrKsaMGCAdSyBCCCAwMEIzJgxQwcOHLA69fE312jv/pLA2BbxutULCk7ab7UgQQgg8B0B5gluCgQQcFGAecLFrpGzzwLMEz53l9oQ8FeAecLf3iazMjbgkqnJWgg4JJBX+NolUsnjQSl3OjRHg/o1tKrK/PLN/AKOAwEEEEilwKxZs7R3716rSzz99hrt3B28Abdnd3azR379w3VWCxKEAALfEWCe4KZAAAEXBZgnXOwaOfsswDzhc3epDQF/BZgn/O1tMitjAy6ZmqyFgEMCIwqLr8mS/hyUcve2tTWwVwOrqsy738w74DgQQACBVArMnTtXu3btsrrES/9Yp03bgn/cFs9Sl3G35y6yWpAgBBD4jgDzBDcFAgi4KMA84WLXyNlnAeYJn7tLbQj4K8A84W9vk1kZG3DJ1GQtBBwSyBsz4ZeKx34dlHKfjnV1VLd6VlXVqlVLPXv2tIolCAEEEDhYgQULFmj79u1Wp0/4aIPWbgr+tVxWrNpRD4w+819WCxKEAALfEWCe4KZAAAEXBZgnXOwaOfsswDzhc3epDQF/BZgn/O1tMitjAy6ZmqyFgEMCeQUT7lQsdktQygO61FP/znWtqqpTp466detmFUsQAgggcLACixYt0tatW61O//uUDVqxPngDrqQkfvqDhUMnWS1IEAIIfHcDjnmCuwIBBBwUYJ5wsGmk7LUAn0943V6KQ8BbAeYJb1ub1MLYgEsqJ4sh4I7AqMKJ98cV/5+gjI/pUV+92texKqp+/frq3LmzVSxBCCCAwMEKfPHFF9q0aZPV6W9P26ylqxI9rjLrvKL8s16yWpAgBBD4jgDzBDcFAgi4KMA84WLXyNlnAeYJn7tLbQj4K8A84W9vk1kZG3DJ1GQtBBwSyBsz8RHF45cHpXx8nwbq2qa2VVWNGjVShw4drGIJQgABBA5WYNmyZVq/fr3V6e/P2KxFK4I34OLSz8bl5z5itSBBCCDwHQHmCW4KBBBwUYB5wsWukbPPAswTPneX2hDwV4B5wt/eJrMyNuCSqclaCDgkMLJgwkuxWOycoJRP7t9IHVrVsqqqadOmatu2rVUsQQgggMDBCvz73//WmjVrrE7/eM5WzflyR3BsTNcXjc6932pBghBA4DsCzBPcFAgg4KIA84SLXSNnnwWYJ3zuLrUh4K8A84S/vU1mZWzAJVOTtRBwSCCvcMIkKXZqUMqnH9lYbZrVtKqqefPmat26tVUsQQgggMDBCqxcuVKrVq2yOn3q/K2auSTBBpzitxXlD73TakGCEEDgOwLME9wUCCDgogDzhItdI2efBZgnfO4utSHgrwDzhL+9TWZlbMAlU5O1EHBIIK+w+GNJxwSlPOTYJmrRuIZVVa1atVLLli2tYglCAAEEDlbA/PrNfMvM5pixeIc+XbA1MDSm2G/G5g/5pc16xCCAwHcFmCe4KxBAwEUB5gkXu0bOPgswT/jcXWpDwF8B5gl/e5vMytiAS6YmayHgkMCowuLZcalnUMrDf9BUTRpUt6qqTZs2atasmVUsQQgggMDBCpj3v5nnrNscs5fu0CdzgzfgFIs9UDR6yDU26xGDAALfFWCe4K5AAAEXBZgnXOwaOfsswDzhc3epDQF/BZgn/O1tMitjAy6ZmqyFgEMCeYXF5hPsw4JSPn9QMzWok21VVbt27dSkSROrWIIQQACBgxXYtGmTvvjiC6vTFyzfqQ9mbgmMjcfjT44rGHqJ1YIEIYDAdwSYJ7gpEEDARQHmCRe7Rs4+CzBP+NxdakPAXwHmCX97m8zK2IBLpiZrIeCQwMjCCZtiijUMSvnHpzRX7ZpZVlV17NhRDRsGLme1DkEIIIBAkMCWLVu0ePFiK6QvVu3SO9M2J4iNv1qUP3SY1YIEIYDAdwSYJ7gpEEDARQHmCRe7Rs4+CzBP+NxdakPAXwHmCX97m8zK2IBLpiZrIeCQQF5h8X5JgT9vu+yMFqqebfePic6dO6t+/foOCZAqAgi4KLB9+3YtWLDAKvXla/fozX9tDI6N6Z2i0bmDrRYkCAEEviPAPMFNgQACLgowT7jYNXL2WYB5wufuUhsC/gowT/jb22RWZvfJejKvyFoIIJBxgZ/d9Gq9GnWyAl+MFItJPzuzhWLm/7A4unXrpjp16lhEEoIAAggcvMCuXbs0d+5cqwVWb9yriR9vSBT7r6L83KMSBfF3BBD4rgDzBHcFAgi4KsA84WrnyNtHAeYJH7tKTQhEQ4B5Ihp9rmqVdp+sV/UqnI8AAqESGHHnGy2z9u9bGZRUzeoxXXJaC+u8e/bsqVq1alnHE4gAAggcjMDevXs1a9Ysq1M3bN2n8R+sTxQ7vyg/t3uiIP6OAALfFWCe4K5AAAFXBZgnXO0cefsowDzhY1epCYFoCDBPRKPPVa2SDbiqCnI+Ag4KXFPwWpcDsZLAZ7jVzcnWhSc3s66uT58+ql69unU8gQgggMDBCOzfv1+ff/651albd+zX8++tSxS7sig/99BEQfwdAQS+K8A8wV2BAAKuCjBPuNo58vZRgHnCx65SEwLREGCeiEafq1olG3BVFeR8BBwUGDVm4oB4PP5pUOqN61XTOSccYl1d//79lZWVZR1PIAIIIHAwAvF4XNOmTbM6ddeeEj01eU2i2G1F+bm8wDKREn9H4HsEmCe4LRBAwFUB5glXO0fePgowT/jYVWpCIBoCzBPR6HNVq2QDrqqCnI+AgwJ5BcWDFNO7Qak3b1RDucc1sarOvCfu8MMPt4olCAEEEKiqwPTp01VSUpJwmf0H4nr0jdUJ44ryc5mHEioRgMB3BZgnuCsQQMBlAeYJl7tH7j4JME/41E1qQSB6AswT0et5ZSvmA6fKihGPgAcCeXe8NkQlJcVBpbQ+pKbOOKqxVbXVqlVT3759rWIJQgABBKoqMHPmTO3bt89qmYdfX6WSeHAoG3BWlAQh8B0B5gluCgQQcFmAecLl7pG7TwLMEz51k1oQiJ4A80T0el7ZitmAq6wY8Qh4IDCy8LWLYip5OqiUDi1zdPLhDa2qrVmzpnr16mUVSxACCCBQVYHZs2drz549Vss8MWmN9uwL/rXc7njdnEcLTtpttSBBCCDwrQDzBDcDAgi4LMA84XL3yN0nAeYJn7pJLQhET4B5Ino9r2zFbMBVVox4BDwQGDVm4oh4PD4uqJSubXJ0fB+7DbjatWure/fuHshQAgIIuCAwb9487dy50yrV595dq207DwTGZsWzWj5QcFbiZ1VaXZEgBKIjwDwRnV5TKQI+CjBP+NhVanJRgHnCxa6RMwIIfCPAPMG9kEiADbhEQvwdAQ8F8gon3ijFfxdUWq8OdXVM93pW1derV09dunSxiiUIAQQQqKrAwoULtW3bNqtlXv5gvTZuDX5cZVZWrMcDtw+ZZ7UgQQgg8K0A8wQ3AwIIuCzAPOFy98jdJwHmCZ+6SS0IRE+AeSJ6Pa9sxWzAVVaMeAQ8EBhZMKEwFouNDiqlX6e6OqKr3QZcw4YN1bFjRw9kKAEBBFwQWLJkiTZv3myV6sSPN2j1xr2BsfGYjhs3OvdjqwUJQgCBbwWYJ7gZEEDAZQHmCZe7R+4+CTBP+NRNakEgegLME9HreWUrZgOusmLEI+CBQF7hxN9L8RuCSjmyWz317VjXqtrGjRurffv2VrEEIYAAAlUVWLp0qTZu3Gi1zBtTN+jf6xJswJXorHGFua9bLUgQAgh8K8A8wc2AAAIuCzBPuNw9cvdJgHnCp25SCwLRE2CeiF7PK1sxG3CVFSMeAQ8E8gqK/6qYrgwq5bhe9dWjbR2rag855BAddthhVrEEIYAAAlUV+Oqrr7Ru3TqrZd6dvllLVu4KjI3FdfHYgtynrRYkCAEE/rMBxzzB3YAAAg4LME843DxS90qAzye8aifFIBA5AeaJyLW80gWzAVdpMk5AwH2BUYXFz8alHwVVcmLfhurcOseq2BYtWujQQw+1iiUIAQQQqKrAihUrtHr1aqtl/jlri+Z/tTMwNh6LXzNu9NAHrBYkCAEEvhVgnuBmQAABlwWYJ1zuHrn7JMA84VM3qQWB6AkwT0Sv55WtmA24yooRj4AHAnljil9TXD8MKuWUAY3UrkUtq2rN5pvZhONAAAEE0iFgNt/MkGtzfDJ3q2Yv3REYGlPsl2Pzh/zGZj1iEEDgPwLME9wNCCDgsgDzhMvdI3efBJgnfOomtSAQPQHmiej1vLIVswFXWTHiEfBAYGRB8QexmH4QVMqZRzfWoU1rWlVrHj9pHkPJgQACCKRDYO3atVq+fLnVpaYt3K5pi7YliI3dWZQ/5DarBQlCAIFvBZgnuBkQQMBlAeYJl7tH7j4JME/41E1qQSB6AswT0et5ZStmA66yYsQj4IFAXmHxDEl9g0oZelwTNWtUw6ra9u3bq3HjxlaxBCGAAAJVFdiwYYO+/PJLq2VmLtmuqfMTbMDFdH/R6NzrrRYkCAEEvhVgnuBmQAABlwWYJ1zuHrn7JMA84VM3qQWB6AkwT0Sv55WtmA24yooRj4AHAnmFxUskdQgq5dwTDlGjetWsqu3UqZMaNGhgFUsQAgggUFWBzZs3a8kS84+xxId5/5t5D1zgEY8/WlQw9KeJVyMCAQTKCjBPcD8ggIDLAswTLneP3H0SYJ7wqZvUgkD0BJgnotfzylbMBlxlxYhHwAOBvMLitZICnxl54cnNVDcn26rarl27qm7dulaxBCGAAAJVFdi2bZsWLlxotcziFbv03ozNiWJfKsrPPS9REH9HAIH/FmCe4I5AAAGXBZgnXO4eufskwDzhUzfDX8v+/ftLv8z5z3/+U9OmTSv935WLFi3SsmXLvk2+bdu26ty5s/r3769+/fpp4MCBatOmjbKyssJfIBmmXYB5Iu3kzl2QDTjnWkbCCFRdIK9w4i4pXitopUtOa66a1e2Gix49eignJ6fqibGClwJz5szR+eefr3nz5gXWd/vttys/P1/Z2XYbv15iUZSVwI4dOzR//nyr2C9X79bkzzYFxsZjmjRudO7pVgsShAAC3wowT3AzHKzAhx9+qB/8IPB1xAe7dOmHZebdxLVr19bhhx+uXr16lf7/fHB20KTensg84W1rKcwxAeYJxxrmYLolJSWaO3euHn74Yb388sv/tdlmW07v3r01YsQIXXDBBWrWrJntacRFQIB5IgJNrmKJbMBVEZDTEXBNYERBce2smHYkyvtnZ7ZQVpbdPyLMBxs1a9ZMtCR/j6jA3/72N1155ZUJqz/66KP1zDPPyLxTkAOBIIHdu3fLbOzaHCvW79Hfp2xMFPpxUX7ucYmC+DsCCPxHgHmCu6EqAqncgKsor+OPP17XX3+9hgwZwtxaleZ5dC7zhEfNpBRnBZgnnG2dE4nH43FNnz5dv/rVrzR+/Pik5Ny4cWPddtttpZtxderUScqaLOK2APOE2/1LR/Z2n66nIxOugQACaRHIK3izmWJ71wRdLDtL+umZLa3z6du3r6pVs3tfnPWiBHohsGnTJl1xxRXWw+5DDz1UGs+BQJDAvn37NHPmTCuktZv3asKHGxLFzi7Kz+2dKIi/I4DAfwSYJ7gbqiKQiQ24b/I1G3C//e1v1a1bt6qUwLkeCDBPeNBESnBegHnC+RaGtgDzWMC7775bf/rTn2T+72QfRx55pP7whz/o2GOPVSzGx+vJ9nVpPeYJl7qVmVz5J0Rm3LkqAhkTGHHH6x2zSg4sDkogp2a2Lj7F/if15rE+DBwZa2moL/z2229r+PDh1gOviTW/mGvUqFGo6yK5zAqYR4iYbzLaHJu27ddL/1iXKPSrovzctomC+DsCCPxHgHmCu6EqApncgDN5m/cXP/jggzrhhBOqUgbnOi7APOF4A0nfCwHmCS/aGLoizDvdrr32Wk2aNCmluZlfw5kNvgsvvJD3w6VUOtyLM0+Euz9hyI4NuDB0gRwQSKPAVQWv9cuOlQR+cl2/drYuOMluA868hNa8a4MDgfICBw4ckHmv269//WtrnHr16pX+Wm7w4MHW5xAYTYHPPvvMqvDtuw7o2XfWJordVJSf2zhREH9HAIH/CDBPcDdURSDTG3Amd7MJZ770M3DgwKqUwrmOCzBPON5A0ndegHnC+RaGrgDzz/VrrrlGU6ZMSUtu5jOMoqIiXXTRRXwxPS3i4bwI80Q4+xKWrNiAC0snyAOBNAmMGjPx+Hg8/o+gyzWpX13Dj29qlVH16tXVp08fq1iCoiWwdOnS0iG0soOv2bTLz89XdnZ2tMCotlICM2bMkNnkTXTs2VeiJyYFPnXXLLG/KD+3eqK1+DsCCPxHgHmCu6EqAmHYgDP5n3322Ro3bpyaN29elXI412EB5gmHm0fqXggwT3jRxtAUMW/ePP30pz+t9GcQVS2gbdu2euyxx3TiiSdWdSnOd1SAecLRxqUpbTbg0gTNZRAIi8CowglnxhV7PSifFo1raMixTaxSrlWrlnr27GkVS1C0BMy3yq+88spKF3300UfrmWeeUfv27St9LidER2DWrFnau3dvwoJLSuJ6+O+rE8YV5ecyEyVUIgCB/wgwT3A3VEUgLBtwpgbz/pbrrruOb61XpaEOn8s84XDzSN0LAeYJL9oYiiLWrFmjkSNH6tVXX81IPuZzjCeeeEKdO3fOyPW5aGYFmCcy6x/2q/NhU9g7RH4IJFkgb8yECxSPPRe07GHNauq0I+2exlanTh1eYp/kHvmw3JYtW0o331588cWDKuehhx7SFVdccVDnclI0BObOnatdu3ZZFfvI31frQEk8MJYNOCtKghD4VoB5gpuhKgJh2oA75ZRT9Pjjj6tly5ZVKYlzHRVgnnC0caTtjQDzhDetzGghO3bs0E033aQHHnjAOo/jjz++9DMH8z7YFi1aKCcnp/Rc8yXPFStW6I033tAjjzyif/3rX9Zr3nLLLSosLFS1atWszyHQDwHmCT/6mKoq2IBLlSzrIhBSgZGFE66IKfZQUHodW+XopP4NrSqoX78+3/CxkopW0NSpUzVs2DCtWrXqoAofPnx46XtZGjVqdFDnc5L/AvPnz5f5H1o2x1NvrdGuvSWBoVnxXfUeKLhgu816xCCAgMQ8wV1QFQGbDbjTTz9dTz31lJo0sXsqwzcfmpkvAc2ZM6f0QzPzXtlt27YlTHXSpEk69dRTE8YR4J8A84R/PaUitwSYJ9zqV1izffbZZzVixAirf+cfeeSRuuuuu3TyyScrKysrsKQ9e/bohRde0G233aZly5YlLN88itJ8CfmII45IGEuAXwLME371M9nVsAGXbFHWQyDkAiPyJ/w8Kyt2X1Ca3dvW1sBeDawqMRskHTp0sIolKBoC5r1c5ltfd9xxx0EXbF5kbD40Gzx48EGvwYl+CyxatEhbt261KvL599Zq647g98XtL8lu81DhD/9ttSBBCCAg5glugqoIpGoDrmxO8Xi89Nvro0aNSvihmfkg7uabb65KSZzrqADzhKONI21vBJgnvGllxgoxX/q99NJLNXny5IQ5XHLJJbrnnntKf/FWmeOzzz7TNddcY/VuOd5pXxlZf2KZJ/zpZSoqYQMuFaqsiUCIBUaNKb4tHlfgzkifjnV1VLd6VlU0bdpU5ls+HAh8I7B06VJddNFFVsNpkJr5IMxs4mVnZ4OLwHcEvvjiC23atMlK5pV/rtf6LfsCY0tiB/o8OHrYLKsFCUIAATFPcBNURSAdG3AmP/OlIPNBm3kkVNBx9dVX695775V5tzFHtASYJ6LVb6oNnwDzRPh64lpGtu+ev+qqq3T33XercWO7162Ud3j//fd12WWXJfxSD++0d+0OSk6+zBPJcfR1FTbgfO0sdSFQgUDemOLfKK6bgoCO6FpP/TrVtTJs3ry5WrdubRVLUDQEXn75ZZ177rmBxd55552aMGFC4CYdg2s07peDrdI8AmT9+vVWp7/2yQat2rA3MDYWi50wdvSQD6wWJAgBBMQ8wU1QFYF0bcCZHGfOnKnzzjtP5pvJFR0jR47Ufffd9+37X6pSG+e6JcA84Va/yNY/AeYJ/3qazorMFzLNe9zM03OCjoEDB+rJJ59Uu3btDjo988v6+++/Xz//+c8TrmGudfHFFyeMI8AfAeYJf3qZikrYgEuFKmsiEGKBkQXFY2Mx5QWleEyP+urVvo5VFeaF9a1atbKKJch/AfNOrmuvvVaPPvpohcWajTXzXpaioqLSATboeOihh0oHag4EygssX75ca9eutYKZ9OkmfbVmd2BsljT0gfzcYqsFCUIAATFPcBNURSCdG3ArV64s/RDsvffeqzDlG264ofRb8TVq1KhKWZzroADzhINNI2WvBJgnvGpn2osx88SZZ56Z8N1vydoQW7FihcxjLN99993AWpkr0n4rZPyCzBMZb0GoE2ADLtTtITkEki+QV1j8pKTAr+Kc0KehurTJsbq4+fWb+RUcBwJGYOrUqRo2bJjMc9grOr55tOQ777yj0047LRBu+PDhMo+UMO8a5ECgrID5QDXoPisb+96MzVq8YlcgYDyuy8YV5D6OMgII2AkwT9g5EfX9AuncgDPfSP7xj3+sjz76qMJ28A646N6pzBPR7T2Vh0OAeSIcfXAxC/OLNPNkHfPOtaDjlFNO0eOPPy7z5fGqHhVd07yWZdCgQTr++ON13HHHlf7SLifH7jO1qubE+eEQYJ4IRx/CmgUbcGHtDHkhkCKBvDHFryquoUHLn9S/oTq2shsWzKBh3gPHgYDNAFyvXr3Sx0MMHjy4dPMk0cuSy8YjjEBZgTVr1ujf//63FcqHs7dq3rIdwbExXV80Ojf4J5lWVyMIgWgIME9Eo8+pqjKdG3A2Xw6aNGmSTj311FSVy7ohFmCeCHFzSC0SAswTkWhzSorcsmWLrrzySr344ouB65v3yt96662KxZLzEfjkyZNLfzV/4oknlm649e7du/S9cslaPyVYLJpyAeaJlBM7fYHk/NPHaQKSRyBaAqMKi9+JSycFVX3akY10WDO7l9B36NCBXydF6xaqsFqbDbUzzjhDTzzxROmmrdmwM+9bufHGGwMFeXwDN9j3CZj3v5lfNdgcU+dt1cwvgjfgYrFY/tjRQ8bYrEcMAghIzBPcBVURSNcG3J49e0o/dLv33nsrTDeZ34yvignnZkaAeSIz7lwVgW8EmCe4Fw5WYP78+brgggs0a9aswCX4ks3BCnNeZQSYJyqjFb1YNuCi13MqjrhAXuHEf0nxI4IYzjqmiVo2sXsHRufOnVW/fv2Iq1K+EXj55Zd17rnnBmKYD8DMhto33w6z+Va6eWfcM888o/bt2wONwLcCGzdu1NKlS61EZizerk8XbAuMjcX0+7Gjc4N3g62uRhAC0RBgnohGn1NVZTo24Mzm2x//+Ef96le/Cnw3zB/+8Addd911fHM9Vc0O+brMEyFvEOl5L8A84X2LU1bgW2+9lfCVFgMGDNCzzz6rTp06pSwPFkbACDBPcB8ECbABx/2BQMQERhYWL4hJXYLKHvaDpmraoLqVTLdu3VSnTh2rWIL8Fdi1a1fpxtq4ceMqLNI8c/2VV17RUUcd9W3Mtm3bdM0115T+Ki7oeOihh3TFFVf4C0hllRYwjxxZvHix1Xlzvtyhj+dsDY6Nxx8qKhh6ldWCBCGAgJgnuAmqIpCqDbjt27dr8+bNevfdd/XXv/5VH3zwQWCaZ599dunswvuMq9JNt89lnnC7f2TvvgDzhPs9zFQF5t/feXl5gZc/66yzSj9r4J3ymepSdK7LPBGdXh9MpWzAHYwa5yDgsEBeYfFKSYFvnz1/0CFqUKeaVZU9e/ZUrVp2j6u0WpAgJwXmzJmj888/X/Pmzasw/0suuUR/+ctfZN7rVvb429/+Vvrs9qBj+PDhMnEMzk7eHilJ2nzIumDBAqu1Fy7fpX/M3BwYG5eeG5efe6HVggQhgICYJ7gJqiJgswFXlfVtzu3bt68ef/xx9enTxyacGE8FmCc8bSxlOSPAPOFMq0KXqHm32+jRowPzGjlyZOlrL3JyckKXPwloYF3FAAAgAElEQVT5JcA84Vc/k10NG3DJFmU9BEIukFdYbJ7DVjcozR+f0ky1a2ZbVWI+tKhe3e7XclYLEuScgO273Cr6FZt5jOBFF12kKVOmVFi72bQbP368Bg8e7JwPCadGwPzqcu7cuVaLL121W29P2xQcG9PrRaNzz7JakCAEEDAbcMwT3AcHLZDpDTiz+TZ27Fgde+yxB10DJ/ohwDzhRx+pwl0B5gl3e5fJzG2ewGPyy8/PL/1/37wCI5M5c22/BZgn/O5vVatjA66qgpyPgEMCBQXP11gdy9mTKOXLTm+h6tXs/vHQv39/ZWVlJVqSv3sssGrVKl166aWaPHlyhVWaD7qee+45de3a9Tsx5h0tN910k+6///5AJfN+lnvuuUc1a9b0WJPSbAXMfTN79myr8H+v26M3pm5MFPtBUX7uCYmC+DsCCEjME9wFVRXI5AacmVnMe+HatGlT1TI43wMB5gkPmkgJzgowTzjbuownbrsBN2bMGN1+++0Zz5cE/BdgnvC/x1Wp0O4T9qpcgXMRQCA0Atfc9XKTA/uqr0+U0JVnBT6h8tvTzbeIDj/88ETL8XfPBd5++22ZR0Sa97lVdCTaPLN5gfLRRx+tZ555Ru3bt/dclPJsBPbv36/PP//cJlRrNu1V8UcbAmNjis0Ymz+kv9WCBCEQcQHmiYjfAEkoP1MbcGbzzXwYd9hhh/Ft+CT00YclmCd86CI1uCrAPOFq5zKft+275NmAy3yvopIB80RUOn1wdbIBd3BunIWAkwJ5BePbKVZtaVDy5pdv5hdwNkd2drb69etnE0qMpwK2v1576aWXdM4551SoYPMrOnNyRY+x9JSXsgIEzKNPp02bZmW0cet+vfzBukSxXxTl53ZMFMTfEUBAYp7gLqiqQKY24L7J2zz6+he/+EXp+994LFVVu+n2+cwTbveP7N0WYJ5wu3+ZzH7Dhg26+OKL9eabbwamwQZcJrsUrWszT0Sr35Wtlg24yooRj4DDAiPGvNI7K549M6iE2rWy9ePBzayqrFGjhnr37m0VS5CfAnPmzNH555+vefPmVVjgoEGD9NRTT6lVq1YVxti+R8780u5vf/ubGjVq5CcoVVVKYPr06SopKUl4zpYd+/XCewk34NYV5efa/cMv4RUJQMBvAeYJv/ubjuoyvQFnajTvlzWPwL7xxhuVk5OTjrK5RkgFmCdC2hjS8l6AecL7FqesQDbgUkbLwlUQYJ6oAp7np7IB53mDKQ+BsgIjxxQfG4vroyCVBnWydf4gu8+gzYcVPXr0ADnCAuPGjVNeXl6ggHnmunnxsfnFZNAxdepUDRs2TObXcBUd5sOy8ePHa/DgwRFWp/RvBMwjKM2jHhIdu/aW6Km31iQK212Un8snsImU+DsCkpgnuA2qKhCGDbhvarj66qtL3zFbp06dqpbF+Y4KME842jjSdl6AecL5FmasgJ07d+r6668vfUJO0MEv4DLWokhemHkikm23KpoNOCsmghDwQ+Dq/AmnlWTFAn+j37RBdQ37QVOrguvWrauuXbtaxRLkn8CmTZt0xRVXlG6IVXSYDbO///3vGjhwYEIA2+e4J3qfXMILEeCNwOzZs2Ueg5ro2Le/RI+9mXADTkX5ucxFiTD5OwKSmCe4DaoqEKYNOFPL3XffXfpLuGrVqlW1NM53UIB5wsGmkbIXAswTXrQxI0Xs2rVLN9xwg8wXgoMOE2P+HW+e3sSBQKoFmCdSLezu+nzQ5G7vyByBSgvkFU44V4q9GHTioU1r6syjG1ut3aBBA3Xq1MkqliD/BN5++22ZR0KajbOKjso+MtI8XvLKK68MxOrevbteeOEF9ezZ0z9UKqqUgHn0qfn2o83x0GsV/7Lym/PZgLORJAYBiXmCu6CqAjYbcKeffnrpI6ybNGlidbm9e/eWziTml9ELFy7Uxx9/rCeffFKzZs1KeL75wtATTzyhs88+O2EsAf4JME/411MqckOAecKNPoUxS/Pv/F/+8pe67777AtMbOXJkaQyPmg5jF/3LiXnCv54mqyI24JIlyToIOCCQVzDhcsVijwSl2rZ5LZ16hN37tRo3bqz27ds7UDkpJlvAduC99957S7+ZFovZ/etm6dKluuiiizRlypTAlM2jJsyv7ziiLWA+YA3aAC6r89gbq7XvQDwQjA24aN9PVG8vwDxhb0Xk9wukYgPu+660Y8cO/f73v9dvf/vbhP++qOyXhuitPwLME/70kkrcEmCecKtfYcv2jjvu0OjRowPTquyXecJWI/m4JcA84Va/0pmt3Sei6cyIayGAQMoE8sYUX6u4/hR0gc6H5ujEfg2tcjjkkEN02GGHWcUS5JeA7UZZqqrmQ7JUybq17uLFi7VlyxarpJ95e6127D4QGLs7vr/RowXDN1stSBACERZgnohw85NUero24Ey65hdx5gtB5pvyQQfvmU1Scx1chnnCwaaRshcCzBNetDFjRTz33HO68MILA6/fu3dvPf/88+rWrVvS8jT/+/OWW25Rr169NGTIELVu3dr6C8dJS4KFQinAPBHKtoQiKTbgQtEGkkAgPQIjC4tvjkl3BV2tR7vaOq5nA6uEWrRooUMPPdQqliC/BGweFZnKivmQLJW67qxtNoI3btxolfAL76/Tlu37g2Pj+9sXFQz/0mpBghCIsADzRISbn6TS07kBZ1JetWqVLr30Uk2ePDmwAvNt+ltvvZUP0pLUZ1eWYZ5wpVPk6ZsA84RvHU1vPZ988olOO+20hL9wnzRpkk499dSkJTdz5kydd955WrRoUemaxx9/vH7yk59o6NChat68OTNE0qTdW4h5wr2epStjNuDSJc11EAiBwKjC4rvi0s1BqfTrVFdHdK1nla3ZfDObcBzREti0aVPp4x/Hjx+f0cKvu+463XPPPapZs2ZG8+DimRP46quvtG7dOqsEXv1wvdZt3hcYmxXP6v9AwVkzrBYkCIEICzBPRLj5SSo93Rtw8XhchYWFpf8v6Ljkkkv0l7/8ReaLPhzREWCeiE6vqTRcAswT4eqHa9msXLlSF198sd57773A1G+//Xbl5+crOzs7KSUGfRl58ODBuuCCC9iMS4q0e4swT7jXs3RlzAZcuqS5DgIhEMgrKP6TYro2KJUju9VT3451rbI1j580j6HkiJbA1KlTNWzYsNJvk2fy6N69u1544QX17Nkzk2lw7QwKrFixQqtXr7bK4PUpG7Ry/d7A2BKVnPxg/tnvWi1IEAIRFmCeiHDzk1R6ujfgTNpPPfVU6TfUgw7eFZOkBju2DPOEYw0jXW8EmCe8aWVGCrF9L/0pp5yixx9/XC1btqxynubdstdee60effTRwLXML+TMe+sbNLB7ulSVE2OBUAgwT4SiDaFMgg24ULaFpBBIjUDemImPKB6/PGj143o1UI+2ta0SaNeunZo0aWIVS5AfAgcOHCj99rh5RFMYjqKiIo0cOTIMqZBDBgTMJrD55qPNMfmzTfpy9e5EoecU5edm9qediTLk7wiEQIB5IgRNcDwFNuAcb6Bn6TNPeNZQynFGgHnCmVaFNtGXX35Z5557bsL8zGaYeYpPVY+3335b5n3027ZtC1zq97//vW644YaqXo7zHRNgnnCsYWlMlw24NGJzKQQyLTCyYMJLsVjsnKA8BvVrqE6H5lil2rFjRzVs2NAqliA/BMwzrS+66CJNmTIlFAWZ4dc8AqJRo0ahyIck0iuwdu1aLV++3Oqi73++WYv+vSswNib9bGx+7iNWCxKEQIQFmCci3PwklZ6JDbhf//rXuuWWWwIr4BdwSWqwY8swTzjWMNL1RoB5wptWZqwQ23e8Dhw4UE8++aTMl8gP9jCv4jBf/jVP4Qk6zC/tiouLNWDAgIO9FOc5KsA84Wjj0pA2G3BpQOYSCIRFIK9wwiQpFvj22VOPaKS2zWtZpdylSxfekWEl5U+QzeOb0lmteUeLeRededY6R/QENmzYoC+//NKq8I/nbNWcL3cExsZjunHc6NzfWy1IEAIRFmCeiHDzk1R6ujfgtmzZomuuuab0MZRBB4+MSlKDHVuGecKxhpGuNwLME960MmOFmHe83nfffbrxxhsT5jBq1Cj95je/OajPsPbv3697771Xv/zlLxNe5/LLL9ef//xn1alTJ2EsAX4JME/41c9kVsMGXDI1WQuBkAvkFRZ/LOmYoDR/eHQTtWpaw6oS8w6u2rXtHldptSBBoRawfd55uou47rrrdM8996hmzZrpvjTXy7DA5s2btWTJEqssPl2wTTMWb08Ue0dRfu7oREH8HYGoCzBPRP0OqHr96dyAMx/OPfPMM8rLy0v4yKibb7659DHb2dnZVS+SFZwRYJ5wplUk6pkA84RnDc1QOQsWLNCPfvQjff755wkzuOqqq3T33XercePGCWO/CTCbb4899ljpIyUTPXrSnPPSSy/pnHMCHzxlfW0C3RJgnnCrX+nMlg24dGpzLQQyLDCqsHh2XOoZlMbQ45qoWSO7DbhevXqx6ZHhnqbz8lOnTtWwYcNkHvNQ0WEet/DKK6/oqKOOqnJqtu+bMxvB5jEQPXsG3tpVzocFwiewdetWLVq0yCqxmUt2aOr8rYGxMcX+NDZ/yHVWCxKEQIQFmCci3PwklZ6uDbiSkhL9/e9/L/3127JlyxJmbx5PdfHFFyeMI8AvAeYJv/pJNe4IME+406swZ2q+aGPe8TZixAirNI888kjdddddOvnkk5WVlRV4zrp160q/7Pu73/3Oau3zzz9f48aN4xUZVlr+BTFP+NfTZFXEBlyyJFkHAQcE8gqLzScPhwWlet6Jh6hh3WpW1fTt21fVqtnFWi1IUGgFzFB755136vbbbw/MMdmPbjIf0J155pkJv2nGS45De+ukNDHzq8z58+dbXWPesp36cPaWwNh4PP7kuIKhl1gtSBACERZgnohw85NUeqo24My8Yj782L17tz799NPSb6wnelfLNyUdffTRpb+Ua9++fZKqZBlXBJgnXOkUefomwDzhW0czV4/t+9nKZjhkyJDS99ufcMIJatasmWrU+P9fRN+1a1fpU1bMqy7M++ZtvsBjzjOvx3jxxRd12mmnZQ6CK2dUgHkio/yhvjgbcKFuD8khkFyBkYUTNsUUaxi06o9OOkT1atttqh1++OGKxfjHSHK7FM7VbF9uXFRUVPpi4mQdZpC+4oorSoffoGP48OGlw3GjRo2SdWnWcUDAfMA6Z84cq0wX/Xun3v88eANOMU0oGp17ttWCBCEQYQHmiQg3P0ml22zAJelS1suYLxnl5+fz+ElrMX8CmSf86SWVuCXAPOFWv8Ke7bx58/TTn/5UU6ZMyUiq5j105kvLvBojI/yhuCjzRCjaEMok+OQ8lG0hKQSSL3D+889nN5mXs0dS4EstLjmthWpWT/yPBvNT/f79+yc/UVYMpcDLL7+sc889NzC3VD0K0mysXXnllYHXNt82M5t0gwcPDqUfSaVGYO/evZo1a5bV4svW7NZbn24KjI1J747Nzz3ZakGCEIioAPNERBuf5LLDtgFnZphnn31Wffr0SXKlLOeCAPOEC10iR98EmCd862g46nn//fd12WWXWf9qLVlZn3322aWPnmzevHmylmQdBwWYJxxsWppSTvwpe5oS4TIIIJBagcsLxjesFasW/OmzpJ+e2ULZWYn/0VC9enU+pEhty0KzuvkZ/bXXXqtHH300MCfzy7f77rtPOTk5Sc3d/MLJPEvdfKMt6LjuuutKn8/ON86Syh/qxcx7AmfMmGGV48oNe/X6JxsSxMY+LcofcqTVggQhEFEB5omINj7JZYdtA+7BBx8s/bIPT3ZIcqMdWY55wpFGkaZXAswTXrUzNMWYR1G/++67+tnPfpa2TTjzCOtHHnlE5ss8HNEWYJ6Idv+Dqk/8KTt2CCDghcDVv3qlTcmB7K8C/4EQk674YUuremvVqqWePXtaxRLktoDtBthLL72kc845J+nF7tmzRzfddJPuv//+wLVT9Qu8pBfEgkkV+Oyzz6zWW7d5n179cH1gbFxaOC4/t6vVggQhEFEB5omINj7JZYdpA+7qq68u/QJPnTp1klwly7kkwDzhUrfI1QcB5gkfuhjeGqZNmybzBV0zb6TyGDhwYOmrMLp25X9CptLZpbWZJ1zqVvpyZQMufdZcCYGMClx9x8TuJSXxuUFJ1KiepUtPs/vJvPmQolu3bhmtiYunXsB8g8z8qs08zzzoOO644/T000+rbdu2KUnqrbfesnqZ8b333qsbbriBb7CnpAvhXNT8As580yzRsXn7fr34/rpEYauK8nNbJQri7whEWYB5IsrdT17tYdmA+5//+Z/S97WYR1lzRFuAeSLa/af69AswT6TfPGpXXL16tW699VY9/PDDKSnd/MrOzBAtWrRIyfos6qYA84SbfUt11mzApVqY9REIiUBeQfFRiinwbbR1c7J14cnNrDI2H1R06dLFKpYgdwVWrVqlSy+9VJMnTw4s4uabb9Ydd9yh7OzAVwweNIRtHsOHDy/9BlqjRo0O+lqc6JaAeQecedZ6omPH7gN65u21icK2F+Xn8ilsIiX+HmkB5olItz9pxWd6A65x48YaM2ZM6WMneXR10trq9ELME063j+QdFGCecLBpDqZcUlKid955p/Tf+R988EFSKjjyyCN111136eSTT1ZWVlZS1mQRfwSYJ/zpZTIrYQMumZqshUCIBUYWFg+OSYG7KI3qVdO5JxxiVUXDhg3VsWNHq1iC3BWw+eWZ2YwdP368Bg8enLJCbX+Jl45cUlYkCx+UgHlE6u7duxOeu3dfXI9PWp0wrig/l9kooRIBURZgnohy95NXe6Y24MzG21VXXSXz2MnDDjsseQWxkvMCzBPOt5ACHBNgnnCsYY6nu3//fk2ZMkXmna/ms4tt27ZVuqIhQ4aUzg+DBg1K+nvvK50MJ4RWgHkitK3JaGJ8yJRRfi6OQPoERhQUD8uKaXzQFZs3qqHc45pYJdWkSRO1a9fOKpYgNwVs3712xhln6IknnlDTpk1TWqh5lnZubq7Mr+GCDvOsd/MuF77RntJ2hGbx+fPna8eOHQnzicelv70efO+YRdiAS0hJQMQFmCcifgMkqfxUbcCZL+L069fvvz4Y69u3b+m7WQYMGKAePXqoRo0aSaqCZXwSYJ7wqZvU4oIA84QLXfIzR/O/Hc1jAj/55BN9+umn+vLLL0v/77LHMcccU/poyWOPPVZHHXWUzCzBU3b8vB+SXRXzRLJF/ViPDTg/+kgVCCQUGDVm4k/i8fgTQYGtD6mpM45qnHAtE9CsWTO1adPGKpYgBBBAIFUCixYt0tatW62Wf/j1VSqJB4eyAWdFSVCEBZgnItx8SkfAYwHmCY+bS2mhFGCeCGVbSAoBBKoowDxRRUBPT2cDztPGUhYC5QXyCieOkuIPBMm0b1FLgwfYvTurZcuWatWqFdAIIIBARgW++OILbdq0ySqHJyat0Z59JYGxG2bvqvbCCxccsFqQIAQiKMA8EcGmUzICERBgnohAkykxVALME6FqB8kggECSBJgnkgTp2TJswHnWUMpBoCKBvDHFNymu3wQJdWmdoxP6NrRCbN26tZo3b24VSxACCCCQKgHzyJANGzZYLf/sO2u1fVfw3lp29Zymf7nlFLsFra5KEAJ+CTBP+NVPqkEAgf8vwDzBnYBAegWYJ9LrzdUQQCA9AswT6XF27SpswLnWMfJF4CAFRhYU3xGL6bag03t1qKtjutezukLbtm1T/s4vq0QIQgCBSAssX75ca9eutTJ4+R/rtXHbvsDYrHhJ5wcKzl5stSBBCERQgHkigk2nZAQiIMA8EYEmU2KoBJgnQtUOkkEAgSQJME8kCdKzZdiA86yhlINARQIjx0y8LxaP/zxIqH/nuhrQxW4DrkOHDryEltsNAQQyLrBy5UqtWrXKKo8JH63X2k3BG3DxkqwjxxWe9anVggQhEEEB5okINp2SEYiAAPNEBJpMiaESYJ4IVTtIBgEEkiTAPJEkSM+WYQPOs4ZSDgIVCYwqnPhQXPErgoSO6l5PfTrUtULs3Lmz6tevbxVLEAIIIJAqgdWrV2vFihVWy7/5r01avnZ3YGwsK3bq2NuHTLZakCAEIijAPBHBplMyAhEQYJ6IQJMpMVQCzBOhagfJIIBAkgSYJ5IE6dkybMB51lDKQaAigbyCic8pFr8gSOgHvRuo22G1rRC7deumOnXqWMUShAACCKRKYN26dfrqq6+sln972iYtXZVgA06xC8bmD3nBakGCEIigAPNEBJtOyQhEQIB5IgJNpsRQCTBPhKodJIMAAkkSYJ5IEqRny7AB51lDKQeBCjfgCotfl3RmkNBJ/RuqY6scK8QePXooJ8cu1mpBghBAAIGDENi4caOWLl1qdeYHMzdrwfJdiWJHFOXn/jVREH9HIKoCecwTUW09dSPgtQDzhNftpbgQCjBPhLAppIQAAlUWYJ6oMqGXC7AB52VbKQqB7wqMLCj+IBbTD4JsTj+ysdo0q2nF17t3b9WoUcMqliAEEEAgVQJbtmzR4sWLrZb/ZO5WzV66Izg2XvKLooKz77FakCAEIijAPBHBplMyAhEQYJ6IQJMpMVQCzBOhagfJIIBAkgSYJ5IE6dkybMB51lDKQaAigbzC4hmS+gYJnXVMY7VsYrcB169fP2VnZwOOAAIIZFRg27ZtWrhwoVUOny3cpumLtgfGxqRfj83PvcVqQYIQiKAA80QEm07JCERAgHkiAk2mxFAJME+Eqh0kgwACSRJgnkgSpGfLsAHnWUMpB4GADbglkjoECQ0/vqma1K9uhThgwACrOIIQQACBVArs3LlT8+bNs7rErC92aMq8rYlixxbl516dKIi/IxBVgbzCYuaJqDafuhHwWIB5wuPmUlooBZgnQtkWkkIAgSoKME9UEdDT09mA87SxlIVAeYG8wuK1kg4JkrlgUDPVr5P4V23ml2/mF3AcCCCAQKYF9uzZo9mzZ1ulMf+rnfrnrC3BsXE9W1SQe5HVggQhEEEB5okINp2SEYiAAPNEBJpMiaESYJ4IVTtIBgEEkiTAPJEkSM+WYQPOs4ZSDgIVCeQVTtwlxWsFCV18SnPl1MxKiGje/WbeAceBAAIIZFpg//79+vzzz63S+GLlbr0zfVNgbCwWf2Ps6KFnWi1IEAIRFGCeiGDTKRmBCAgwT0SgyZQYKgHmiVC1g2QQQCBJAswTSYL0bBk24DxrKOUg8H0CP7vp1Xo16mQlfO7aZac3V/VqiTfgcnJy1KNHD7ARQACBjAuUlJRo+vTpVnksX7dHb07dmCj2k6L83GMTBfF3BKIowDwRxa5TMwLREGCeiEafqTIcAswT4egDWSCAQPIFmCeSb+rDimzA+dBFakAggcCIO99ombV/38pEUFee1TJRSOnf69atq65du1rFEoQAAgikWmDatGmKx+MJL7N64x5N/DjRBlx8blH+0J4JFyMAgQgKME9EsOmUjECEBJgnItRsSs2oAPNERvm5OAIIpFiAeSLFwA4uzwacg00jZQQqK3BNwWtdDsRKFgSdl50d00/PaGG1dIMGDdSpUyerWIIQQACBVAuYR1CaRz0kOjZs3afxH6xPEBZfXpQ/9LBEa/F3BKIowDwRxa5TMwLREWCeiE6vqTSzAswTmfXn6gggkFoB5onU+rq4OhtwLnaNnBGopMCoMRMHxOPxT4NOq1UjSz85tbnVyo0bN1b79u2tYglCAAEEUi0we/ZsmZcdJzq27tyv599dFxgWlzaPy89tlGgt/o5AFAWYJ6LYdWpGIDoCzBPR6TWVZlaAeSKz/lwdAQRSK8A8kVpfF1dnA87FrpEzApUUyCsoHqSY3g06rV7tbP3opGZWKzdt2lRt27a1iiUIAQQQSLXAvHnztHPnzoSX2bWnRE9NXhMcF9OBotG51RIuRgACERRgnohg0ykZgQgJME9EqNmUmlEB5omM8nNxBBBIsQDzRIqBHVyeDTgHm0bKCFRWIO+O14aopKQ46Lwm9atr+PFNrZZu3ry5WrdubRVLEAIIIJBqgQULFmj79u0JL7P/QFyPvrE6YVxRfi7zUUIlAqIowDwRxa5TMwLREWCeiE6vqTSzAswTmfXn6gggkFoB5onU+rq4Oh8wudg1ckagkgIjC1+7KKaSp4NOa9G4hoYc28Rq5VatWqlly5ZWsQQhgAAC/4+9O4GyoyzzP/67HbKSjYQdWZQdgiyCso64gAhpCDq4osI4kg6o4+hfndEx3R3HZZxxGTcaxriM4s6WDoLICAIiQQEHAUFEBQWEJCBLIGvf/3mwemzae6ueqltVt5ZvncPxHPPWW+/7eerefk49930ra4Ff//rXevTRR12X+cIlD0S2owAXSUSDmgqQT9Q08EwbgZoIkE/UJNBMs+sC5BNdDwEDQACBDAXIJzLELWnXFOBKGjiGjUAcgUVLlp/RbDbPCTtnp62n6NhDfK892nHHHbX11r7tKuOMk7YIIIBAEoHf/va3evjhh12nfunSP2rTSDO0LQU4FyWNaihAPlHDoDNlBGokQD5Ro2Az1a4KkE90lZ+LI4BAxgLkExkDl7B7CnAlDBpDRiCuQN/g8ndJzf8IO+85203Riw/yFeB22WUXzZ3rWy0Xd6y0RwABBOIK3HPPPVq1apXrtK/94EGtXT8S2nbiqglTPvOZ49e5OqQRAjUSIJ+oUbCZKgI1FCCfqGHQmXJXBMgnusLORRFAICcB8omcoEt0GQpwJQoWQ0UgqUDf4HC/pIGw8/faaZqO3G+W6xK77rqrZs+e7WpLIwQQQCBrgT/84Q968MEHXZf59pUr9diTG0PbbtxsZNsvvP8kX4euq9IIgWoIkE9UI47MAgEEWguQT3BnIJCPAPlEPs5cBQEEuiNAPtEd9yJflQJckaPD2BBISaBvcNl/SI13hXX33OdM1yvjxz4AACAASURBVPP3nuG64h577KEZM3xtXR3SCAEEEOhA4IEHHtD999/v6uHCa1Zp9WMbQts2ejbb6+wPvPxOV4c0QqBGAuQTNQo2U0WghgLkEzUMOlPuigD5RFfYuSgCCOQkQD6RE3SJLkMBrkTBYqgIJBVYOLDsnEajcUbY+QftMV0H7e4rqu29996aNm1a0uFwHgIIIJCqwEMPPaTf//73rj4vuX61Hli9PrwAN9I87OzBE693dUgjBGokQD5Ro2AzVQRqKEA+UcOgM+WuCJBPdIWdiyKAQE4C5BM5QZfoMhTgShQshopAUoG+wWVflxqvDTv/0H1mat6zN3ddYt68eZo8ebKrLY0QQACBrAXs/W+2z7rnuPxnj+jeB9eGNm02e15+zsAJl3n6ow0CdRIgn6hTtJkrAvUTIJ+oX8yZcXcEyCe6485VEUAgHwHyiXycy3QVCnBlihZjRSChwKLB4WVNqTfs9L/Zf7b2eNZU1xX2339/bbbZZq62NEIAAQSyFnjkkUf0m9/8xnWZK29+RHffH1GAU/N15/Sf+A1XhzRCoEYC5BM1CjZTRaCGAuQTNQw6U+6KAPlEV9i5KAII5CRAPpETdIkuQwGuRMFiqAgkFehbMnylmjo67PyXHLSFnr3dFNclDjzwQPX09Lja0ggBBBDIWuCxxx7TXXfd5brMtb94VHfc+2RE28aZQ/3zz3Z1SCMEaiRAPlGjYDNVBGooQD5Rw6Az5a4IkE90hZ2LIoBATgLkEzlBl+gyFOBKFCyGikBSgb7B4Z9Jel7Y+cc9f46etVX0tpKNRkMHHXRQ0qFwHgIIIJC6wJo1a3THHXe4+r3hjsd1y91PhLZtSu87p7/3I64OaYRAjQTIJ2oUbKaKQA0FyCdqGHSm3BUB8omusHNRBBDISYB8IifoEl2GAlyJgsVQEUgqsHBw+M6GtEfY+b2Hz9U2W0yKvIRtPWlbUHIggAACRRF46qmndPvtt7uGc/NdT+jGXz0eVYD793P6e9/j6pBGCNRIgHyiRsFmqgjUUIB8ooZBZ8pdESCf6Ao7F0UAgZwEyCdygi7RZSjAlShYDBWBpAJ9g8P3S9ou7PxX/s1W2mJG9HvdJk+erHnz5iUdCuchgAACqQusX79ev/jFL1z93vrbNbr+9sei2v7XUH/vGVGN+HcE6iZAPlG3iDNfBOolQD5Rr3gz2+4JkE90z54rI4BA9gLkE9kbl+0KFODKFjHGi0ACgb7BYVvuMT3s1Ne8eGtNnzohsvdp06Zp7733jmxHAwQQQCAvgU2bNunnP/+563K/+v2TuvqWRyPaNr4z1D//Va4OaYRAjQTIJ2oUbKaKQA0FyCdqGHSm3BUB8omusHNRBBDISYB8IifoEl2GAlyJgsVQEUgicMbA8LSehtZEnfuGY7fR5Ik9Uc00Y8YM7bFH6G6WkX3QAAEEEEhb4MYbb3R1+dsH1up/bnokvG1TVwwN9B7j6pBGCNREgHyiJoFmmgjUXIB8ouY3ANPPXIB8InNiLoAAAgUQIJ8oQBAKNAQKcAUKBkNBIAuBvoHvb63G+gej+v6747dVTyP6K2H27Nnaddddo7rj3xFAAIFcBW6++WaNjIxEXvO+let06Q0PR7Rr/Gyof/4hkZ3RAIEaCZBP1CjYTBWBGguQT9Q4+Ew9FwHyiVyYuQgCCHRZgHyiywEo2OWjn7YXbMAMBwEE4gmc8cHv7dozsunXUWf9/Qmhr4j7v9Pnzp2rXXbZJao7/h0BBBDIVeCWW27Rhg0bIq/54CPrNXzd6tB2DenXZ/f37h7ZGQ0QqJEA+USNgs1UEaixAPlEjYPP1HMRIJ/IhZmLIIBAlwXIJ7ocgIJdngJcwQLCcBBIW+AtA5ccMKExcnNYvxM369GbXraN69Jbb721dtxxR1dbGiGAAAJ5Cdx2221au3Zt5OUeeWKjzv/Ryqh2q4b6e7eKasS/I1AnAfKJOkWbuSJQXwHyifrGnpnnI0A+kY8zV0EAge4KkE90179oV6cAV7SIMB4EUhZYtGT5Uc1m8+qwbqdO7tHrX+orwG233XbafvvtUx4l3SGAAAKdCdxxxx1asybydZdas3ZE3/ifiF15G1o3tLh3Smcj4mwEqiVAPlGteDIbBBBoLUA+wZ2BQLYC5BPZ+tI7AggUQ4B8ohhxKMooKMAVJRKMA4GMBBYNLnt5U43vhXU/a/MJOuXorV0j2GGHHWTvgeNAAAEEiiRw77336vHHH48c0roNI/rq5ZGvxdRQfy85UqQmDeokQD5Rp2gzVwTqK0A+Ud/YM/N8BMgn8nHmKggg0F0B8onu+hft6jxcKlpEGA8CKQv0LVn2KjUb3wrrdqvZk3TSEXNTvjLdIYAAAsUTaEpaeskDkQOjABdJRIOaCZBP1CzgTBcBBEIFyCe4QRBIJkA+kcyNsxBAoJoC5BPVjOv4WVGAq0ecmWWNBRYOLntzQ40vhBFsN3eSTjiUAlyNbxOmjkCtBL5AAa5W8Way6QiQT6TjSC8IIFAdAfKJ6sSSmeQnQD6RnzVXQgCBcgiQT5QjTp2MkgJcJ3qci0AJBM7oX/aOnp7GJ8OGuvM2U3TMwVuUYDYMEQEEEOhc4Cvff1AbNo6EdsQKuM6d6aFaAuQT1Yons0EAgc4FyCc6N6SH+gmQT9Qv5swYAQTCBcgnqn+HUICrfoyZYc0FFi0Z/pdmUx8MY9hth6k6+gDe61bzW4XpI1Abga9f8aCeXBdegBtpavNzB3qfrA0KE0UgQoB8glsEAQQQeKYA+QR3BALxBcgn4ptxBgIIVFuAfKLa8bXZUYCrfoyZYc0F+gaG/00NvSeMYZ+dN9fh82bWXIrpI4BAXQS+c9VKPbpmY/h0J+hZQ//Se19dTJgnAlEC5BNRQvw7AgjUTYB8om4RZ75pCJBPpKFIHwggUCUB8okqRbP1XCjAVT/GzLDmAn2Dw5+XtCiMYf9dp+uQvWbUXIrpI4BAXQQuvnaVVj66IXS6ExrNeZ9bfOJtdTFhnghECZBPRAnx7wggUDcB8om6RZz5piFAPpGGIn0ggECVBMgnqhRNCnDVjyYzRKCFwMKBZV9tNBqnhuEcvOd0HbAbBThuIAQQqIfA91Y8rPtXrQud7MhI86hzB0+8th4izBKBaAHyiWgjWiCAQL0EyCfqFW9mm44A+UQ6jvSCAALVESCfqE4s282EFXDVjzEzrLnAwiXDFzaaWhDGcPi8Wdpn52k1l2L6CCBQF4Ef3PiI7vnj2vDpNpu9QwMnLq+LCfNEIEqAfCJKiH9HAIG6CZBP1C3izDcNAfKJNBTpAwEEqiRAPlGlaLaeCwW46seYGdZcoG9w+ApJLwljOPqA2dpth6k1l2L6CCBQF4Grfv6Ifn1feAGu0Wi84ezF879WFxPmiUCUAPlElBD/jgACdRMgn6hbxJlvGgLkE2ko0gcCCFRJgHyiStGkAFf9aDJDBFoI9A0Or5D0/DCclz5vC+2y7RT8EEAAgVoIXHfbY7r9d2tC59pU8+3n9J/4mVqAMEkEHALkEw4kmiCAQK0EyCdqFW4mm5IA+URKkHSDAAKVESCfqEwo206EFXDVjzEzrLlA3+Dw7ZL2DmN4+QvmaIctJ9dciukjgEBdBH525+P6+a+fiJhuY/FQ//wP1sWEeSIQJUA+ESXEvyOAQN0EyCfqFnHmm4YA+UQaivSBAAJVEiCfqFI0W8+FAlz1Y8wMay7QNzh8r6Qda87A9BFAAIFYAo2GPnH24t53xTqJxghUWIB8osLBZWoIIJCZAPlEZrR0XFIB8omSBo5hI4BAVwXIJ7rK3/HFKcB1TEgHCBRbYOHg8CMNaXaxR8noEEAAgWIJNKUvndPf+3fFGhWjQaB7AuQT3bPnygggUF4B8onyxo6RZyNAPpGNK70igEC1Bcgnyh1fCnDljh+jRyBUoG9g2WlqNL4gaQJUCCCAAAKxBFY2mzq/0WhcNNQ///uxzqQxAhUTIJ+oWECZDgII5ClAPpGnNtcqtAD5RKHDw+AQQKDYAuQTxY5P6OgowJU4eAwdgTCBvoGLB9To6UcJAQQQQKBDgYbeO7S492Md9sLpCJRSgHyilGFj0AggUEQB8okiRoUx5SRAPpETNJdBAIHqC5BPlC7GFOBKFzIGjEC0QN/g8MmSLohuSQsEEEAAAY9As6lTzhno/a6nLW0QqIoA+URVIsk8EECgKALkE0WJBOPIU4B8Ik9troUAAnUQIJ8oV5QpwJUrXowWgUiBNw9cNmdiY8PqyIY0QAABBBCIJTCy2cTtz33/cQ/EOonGCJRUgHyipIFj2AggUHgB8onCh4gBpihAPpEiJl0hgAACYwTIJ8pzO1CAK0+sGCkCLoG+weHHJM1wNaYRAggggEAcgY1D/b0T45xAWwTKKkA+UdbIMW4EECiBAPlECYLEENMRIJ9Ix5FeEEAAgRYC5BMluS0owJUkUAwTAY/AwsHh5Q3pBE9b2iCAAAIIJBL40VB/79GJzuQkBEoiQD5RkkAxTAQQKLMA+USZo8fYXQLkEy4mGiGAAAKdCJBPdKKX07kU4HKC5jIIZC2waHD43U3pY1lfh/4RQACBugs0pY+c09/7vro7MP9qCpBPVDOuzAoBBIonQD5RvJgwovQEyCfSs6QnBBBAIEyAfKL49wcFuOLHiBEiEClwxpKLXtDTnHB9ZEMaIIAAAgikItBQY/7Z/fMvSaUzOkGgIALkEwUJBMNAAIHaCJBP1CbUtZoo+UStws1kEUCgAALkEwUIQsgQKMAVOz6MDoFIgVNO+faEufOmboxsSAMEEEAAgVQFNjQnzl06cNzDqXZKZwh0SYB8okvwXBYBBGovQD5R+1ugUgDkE5UKJ5NBAIESCZBPFDdYFOCKGxtGhoBLoG9w+A5Je3oa77PzNB0+b5anKW0QQACBWgpcd+ujuv2eJ71zf3yov3emtzHtECiyAPlEkaPD2BBAoGwC5BNlixjjTUuAfCItSfpBAAEEJPKJatwFFOCqEUdmUVOBvsHhcyW9xTP97eZO0gmHzvU0pQ0CCCBQa4FLVzys+1atcxk0Go3Lzl48/+WuxjRCoKAC5BMFDQzDQgCBUguQT5Q6fAw+gQD5RAI0TkEAAQQiBMgnyn+LUIArfwyZQU0F+gaHXy/pa57pT508Qb2Hz9XMaRM8zWmDAAII1FpgzdoRLfvxStn/+o7G4qH++R/0taUVAsUSIJ8oVjwYDQIIVEeAfKI6sWQm0QLkE9FGtEAAAQSSCJBPJFEr1jkU4IoVD0aDgEvgjP5lO/X0NO5xNZZ07MFbaKdtpnib0w4BBBCovYCtgLNfmrmPngkvGfrA8T90t6chAgUQIJ8oQBAYAgIIVFqAfKLS4WVygQD5BLcCAgggkK0A+US2vln3TgEua2H6RyADgb4lwxvVlGs52yF7zdD+u07PYBR0iQACCFRbwN4FZ3uuew9eeuyVol1RBMgnihIJxoEAAlUWIJ+ocnSZmwmQT3AfIIAAAtkLkE9kb5zVFSjAZSVLvwhkJLBwcPiHDelFnu5322Gqjj5gtqcpbRBAAAEEWgjEfOnxQ0P9vdsAiUAZBMgnyhAlxogAAlURIJ+oSiSZx3gB8gnuCQQQQCA/AfKJ/KzTvBIFuDQ16QuBjAX6Bof7JQ14LrPlrIk68fAt1dPjaU0bBBBAAIF2AnFeetxs6qJzBnpPRhOBIguQTxQ5OowNAQSqKkA+UdXI1nde5BP1jT0zRwCB7gmQT3TPPumVKcAlleM8BHIWOHNw+YtG1HS9X2jChIZOPHyu5s6cmPMouRwCCCBQPYG4Lz1uNhrvPmfx/P+ongQzqoIA+UQVosgcEECgjALkE2WMGmNuJ0A+wb2BAAIIdEeAfKI77p1clQJcJ3qci0BOAmd9+Iq5mzY8tcp7Odt20raf5EAAAQQQSEcg7kuPe5qNIz4/MP+6dK5OLwikI0A+kY4jvSCAAAJJBcgnkspxXpEEyCeKFA3GggACdRQgnyhX1CnAlStejLamAn1Lhu9VUzt6pn/AbtN18J4zPE1pgwACCCAQQ4CXHsfAomkhBcgnChkWBoUAAjUTIJ+oWcArOF3yiQoGlSkhgEDpBMgnyhMyCnDliRUjralA3+Dw1yS93jP9nbeZomMO3sLTlDYIIIAAAgkEYr70+N6h/t6dE1yGUxBIXYB8InVSOkQAAQQSC5BPJKbjxC4LkE90OQBcHgEEEBgjQD5RjtuBAlw54sQoayrQNzj8FknneqY/c/PNnn7v25RJPZ7mrjYPrF6vB1avc7WlEQIIIFAmgYP2SL5SOM5Lj6XGN4b657+uTDaMtXoC5BPViykzQgCBYgiQTxQjDowiHwHyiXycuQoCCNRPgHyi2jGnAFft+DK7EgssXDK8f6Opn3unMP+wudp2ziRvc1c7K8Bdcv1qV1saIYAAAmUR2G7uJJ1w6NzEw4370mM19bahgd7PJr4gJyLQgQD5RAd4nIoAAgiECJBPcHvUSYB8ok7RZq4IIJCnAPlEntrduRYFuO64c1UEQgVOG7hyypTGE095mY6YN0t77zzN29zdjgKcm4qGCCBQIoFOE1ybatyXHo80Nh167uIFK0rExFArIEA+UYEgMgUEECisAPlEYUPDwFIWIJ9IGZTuEEAAgTEC5BPVvx0owFU/xsywhAKLBpdf31TzBZ6h77PLNB2+7yxP09htKMDFJuMEBBAogUAaCa5Nk5celyDYNR8i+UTNbwCmjwACmQqQT2TKS+cFEiCfKFAwGAoCCFROgHyiciH9qwlRgKt+jJlhyQQWDg5/rCG92zPstL6k212LApwnCrRBAIGyCaT53Rnzpcd3DvX37lU2L8ZbTgHyiXLGjVEjgEB5BMgnyhMrRppcgHwiuR1nIoAAAh4B8gmPUrnbUIArd/wYfcUEFg0uP6Gp5nLPtKZO6tGJR2ypGdMmeJonakMBLhEbJyGAQMEF0kxwbaqXrnj46S0pPUdT+tI5/b1/52lLGwSSCpBPJJXjPAQQQMAvQD7ht6JlOQXIJ8oZN0aNAALlEiCfKFe8koyWAlwSNc5BIAOBMwcu3m2k0XOXt+tjD5mjnbae7G2eqB0FuERsnIQAAgUXSDvBXbN2RMt+vEpr1m5yzbypxt+f0z9/qasxjRCIKUA+EROM5ggggEBCAfKJhHCcVgoB8olShIlBIoBABQTIJyoQxIgpUICrfoyZYUkE+gaHV0ua4xnuIXvN0P67Tvc07agNBbiO+DgZAQQKKpB2gmvTtBVwthLOe4w0Nh167uIFK7ztaYeAV4B8witFOwQQQKAzAfKJzvw4u9gC5BPFjg+jQwCB6giQT1Qnlu1mQgGu+jFmhiUQ6BscvkDSyZ6h7r7DVL3wgNmeph23oQDXMSEdIIBAAQWySHBtmrff86TsnXDeY0Nz4tylA8f5q3bejmlXWwHyidqGnokjgEAXBMgnuoDOJXMRIJ/IhZmLIIAAAk8LkE9U/0agAFf9GDPDggssWrL8Hc1m85OeYc6dNVEnHbGlenL65FoB7oHVvvcaecZPGwQQQKAoAgftMSOToVgBzgpxzuN/h/p7D3C2pRkCoQLkE9wgCCCAQP4C5BP5m3PFbAXIJ7L1pXcEEECglQD5RLXvi5we41cbkdkhkFSgb2D4aDV0ped8K7qddOSWmjtzoqc5bRBAAAEEuiTwvRWrdf+q9b6rNxufHxqYf5avMa0QaC1APsGdgQACCFRPgHyiejEt+ozIJ4oeIcaHAAIIxBcgn4hvlvYZFODSFqU/BJwCZ3zosu16Nm6439lcLzpgtnbdYaq3Oe0QQAABBLoksGbtiC6+dqWeXDfiHcGpQ/2953kb0w6BsQLkE9wPCCCAQDUFyCeqGdeizop8oqiRYVwIIIBAZwLkE535pXE2Bbg0FOkDgQQCfYPDv5A0z3PqAbtN18F7ZrNdmuf6tEEAAQQQiCdw36p1unSF//VuI41Nh567eMGKeFehNQIS+QR3AQIIIFBdAfKJ6sa2aDMjnyhaRBgPAgggkJ4A+UR6lkl6ogCXRI1zEOhQYOHg8GcbkmvLsZ23naJjnrdFh1fkdAQQQACBvAXsXXD2TjjvsaE5ce7SgeP8VTtvx7SrrAD5RGVDy8QQQACB/xMgn+BmyFqAfCJrYfpHAAEEui9APtG9GFCA6549V66pQN/g8Oslfc0z/ZnTNtNJR87V5Ik9nua0QQABBBAomIAV4CzRdR7XD/X3HuZsS7OaC5BP1PwGYPoIIFArAfKJWoU718mST+TKzcUQQACBrgqQT3SHnwJcd9y5ak0F3rJk2SETmo0bvNOff9hcbTtnkrc57RBAAAEECihgW1Halg++o/Hxof75/8/XllZ1FSCfqGvkmTcCCNRZgHyiztHPZu7kE9m40isCCCBQZAHyifyjQwEuf3OuWFOBt/V/b+aGnpEHpeYUD8ER82Zp752neZrSBgEEEECgwAL20uOLrl2pp9aNeEd56lB/73nexrSrlwD5RL3izWwRQACBUQHyCe6FNAXIJ9LUpC8EEECgPALkE/nHigJc/uZcsaYCCweGv99o6FjP9PfdZZoO23eWpyltEEAAAQRKIMBLj0sQpJIMkXyiJIFimAgggEAGAuQTGaDWtEvyiZoGnmkjgAAC0tM79NhKOO8x0th06LmLF6zwtqfdMwUowHFHIJCDwKIly9/XbDY/5LnUdnMm6YTD5nqa0gYBBBBAoEQCMV96vH5Dc+J2SweO82fFJbJgqMkEyCeSuXEWAgggUCUB8okqRbM7cyGf6I47V0UAAQSKJEA+kV80KMDlZ82Vaiqw6IPDC5ojutAz/ckTG1pw5FaaMW2CpzltEEAAAQRKJhDnpccNNa48u3/+i0s2RYabkQD5REawdIsAAgiUUIB8ooRBK8iQyScKEgiGgQACCBRAgHwinyBQgMvHmavUVGDhwEX7NBoTbvNO/2WHzNGOW0/2NqcdAggggEAJBS65frUeWL3eOfLGh4b65/+LszHNKipAPlHRwDItBBBAoAMB8okO8Gp6KvlETQPPtBFAAIEQAfKJ7G8PCnDZG3OFmgqccsq3J8ydN/VXkp7jIXj+XjP03F2ne5rSBgEEEECgxAK89LjEwevC0MknuoDOJRFAAIESCJBPlCBIBRoi+USBgsFQEEAAgQIJkE9kHwwKcNkbc4WaCvQNLPuSGo3TPNPffYepeuEBsz1NaYMAAgggUAEBXnpcgSDmNAXyiZyguQwCCCBQQgHyiRIGrUtDJp/oEjyXRQABBEogQD6RbZAowGXrS+81FehbMvxWNfUZz/TnzpyoBUduqUYKn8Z4y4Y9o6MNAggggIBH4IRD52q7uZM8Tf+vTayXHjcaj24Y2ew5SweOezjWRWhcagHyiVKHj8EjgAACsQXIJ2KTcYJDgHzCgUQTBBBAoEIC5BPFCmYKj/yLNSFGg0C3BRYOXnJMQyOXe8ZhRbeTj9xSc2ZO9DSPbEMBLpKIBggggEAmAkkSXBtInJceS7p0qL/3+EwmQKeFEyCfKFxIGBACCCCQuQD5RObEtbsA+UTtQs6EEUAAAZFPFOsmoABXrHgwmpILnNG/bKeensY93mm86MDZ2nX7qd7mke0owEUS0QABBBDIRCBpgmuDifXd3RwZHBo4aSCTSdBpYQTIJwoTCgaCAAII5CpAPpErd+UvRj5R+RAzQQQQQKClAPlEsW4MCnDFigejKbnAosHha5rSkZ5pHLjbdD1vzxmepu42sR7iunulIQIIIIBAlEAnCa699PjCa1Zq7fqRqMuM/vupQ/2953kb0658AuQT5YsZI0YAAQTSECCfSEORPkYFyCe4FxBAAIF6CpBPFCvuFOCKFQ9GU2KBhYPLPtpQ472eKey8zRQdc/AWnqax2lCAi8VFYwQQQCA1gU4SXBsELz1OLRSl74h8ovQhZAIIIIBAYgHyicR0nDhOgHyCWwIBBBCorwD5RLFiTwGuWPFgNCUVWDQ4fHpT+qJn+NOnTtDJR22pyRN7PM1jtaEAF4uLxggggEBqAp0muDaQ2+958ul3wjmPBzc0J+6zdOC4h53taVYCAfKJEgSJISKAAAIZCpBPZIhbo67JJ2oUbKaKAAIItBAgnyjWbUEBrljxYDQlFDhzYPnhI43mj71Dn3/YXG07Z5K3eax2FOBicdEYAQQQSE0gjQTXBvPjWx/VL+950jWuRqNxwdmL57/S1ZhGhRcgnyh8iBggAgggkLkA+UTmxJW/APlE5UPMBBFAAIFIAfKJSKJcG1CAy5Wbi1VN4KwPXzF344anbmtI23jmduR+s7TXTtM8TRO1oQCXiI2TEEAAgY4F0kpwbSCX/GS1Hnh4vW9MzZHBoYGTBnyNaVVUAfKJokaGcSGAAAL5CpBP5OtdtauRT1QtoswHAQQQSCZAPpHMLauzKMBlJUu/tRDoW7L8W2o2X+WZ7D47T9Ph82Z5miZuQwEuMR0nIoAAAh0JpJngrlk7oguvWam160e8Yzp1qL/3PG9j2hVPgHyieDFhRAgggEA3BMgnuqFenWuST1QnlswEAQQQ6ESAfKITvfTPpQCXvik91kSgb3D5B6TmEs90bctJ23qSAwEEEEAAAY/AfavW6dIV/te7jTQ2HXru4gUrPH3TplgC5BPFigejQQABBKokQD5RpWiGz4V8oj6xZqYIIIBA3gLkE52JU4DrzI+zayrQN7DsVWo0vuWZ/uSJDZ181FaaPnWCpzltEEAAAQQQeFrgtt+t0U9ue8yp0fjdhuZmz1s6cJy/aufsmWbZCZBPZGdLzwgggAACfxYgn6j+nUA+Uf0YM0MEEECg2wLkE8kjQAEuuR1n1lRg4ZLh/RtN/dw7/eOeP1fP2mqStzntEEAAAQQQ+D+BH9/6qH55z5M+kaa+PjTQ+3pfY1p1W4B8otsR4PoIIIBAfQTIJ6oba/KJ6saWmSGAAAJFEyCfSBYRCnDJ0HzFAwAAIABJREFU3DirpgKnDVw5ZUrj8eukxoEegufvNUPP3XW6pyltEEAAAQQQaCmw/Cer9ceH1/t0miODQwMnDfga06pbAuQT3ZLnuggggEB9Bcgnqhd78onqxZQZIYAAAkUXIJ+IHyEKcPHNOKPGAn2Dy4ek5kIPwW47TNXRB8z2NKUNAggggAACbQXWrB3RBVc/pHUbml6lU4f6e8/zNqZd/gLkE/mbc0UEEECg7gLkE9W7A8gnqhdTZoQAAggUXYB8In6EKMDFN+OMmgosHBh+Z6Ohj3umP3fmRC04cks1+IR5uGiDAAIIIBAhwEuPq3OLkE9UJ5bMBAEEECibAPlE2SLWfrzkE9WJJTNBAAEEyiZAPhEvYpQH4nnRuqYCiwaXn9BUc7ln+lZ0O/moLTVnxkRPc9oggAACCCDgEojz0uOmdMfG5sQjlg4c97CrcxrlIkA+kQszF0EAAQQQCBEgnyj/7UE+Uf4YMgMEEECg7ALkE/4IUoDzW9GypgJnDly820ij5yZJMzwELz5wCz1n+ymeprRBAAEEEEAglsC1v3hUd9z7pPec84b6e0/1NqZdtgLkE9n60jsCCCCAgF+AfMJvVbSW5BNFiwjjQQABBOorQD7hiz0FOJ8TrWossHBweHlDOsFDcMBu03Xwnq46nac72iCAAAIIIPBXAsPXrdKDj2zwyTRHBocGThrwNaZVlgLkE1nq0jcCCCCAQFwB8om4YsVoTz5RjDgwCgQQQACBPwuQT0TfCRTgoo1oUWOBRUuGP95s6p0egp23maJjDt7C05Q2CCCAAAIIJBZ4+qXH16zUuvUj3j5OHervPc/bmHbpC5BPpG9KjwgggAACnQmQT3Tm142zySe6oc41EUAAAQTCBMgnou8PCnDRRrSoqUDf4LKFUmPIM/0Z0ybo5CO31KSJPZ7mtEEAAQQQQKAjAV563BFfrieTT+TKzcUQQAABBGIIkE/EwOpyU/KJLgeAyyOAAAIItBUgnwi/OSjA8eFBoIVA38Dw0WroSi/OiUdsqa1nT/Q2p12JBW761eMlHj1Dr4LAQXuwzW0V4pjGHG797Rpdf/tj3q5u3tCc+NKlA8c97D2Bdp0LkE90bljVHsgnqhrZ8syLfKI8scp6pOQTWQt33j/5ROeGVe2BfKKqkS3PvMgnyhOrrEdKPtFemAJc1ncf/ZdO4IwPXbZdz8YNVnzb0zP4I/ebpb12muZpSpsKCFiCe9NdT1RgJkyhjAIH7T5dJLhljFx2Y+alx9nZdtoz+USngtU+n3yi2vEt+uzIJ4oeofzHRz6Rv7n3iuQTXql6tiOfqGfcizJr8omiRKI44yCfaB0LCnDFuUcZSUEE+pYs/5aazVd5hrPPLpvr8H1neprSpiICJLgVCWRJp0GCW9LAZTzsZdet0kOPbPBdpTkyODRw0oCvMa06ESCf6ESv+ueST1Q/xkWeIflEkaPTvbGRT3TPPuzK5BPFjEtRRkU+UZRI1HMc5BP1jHvUrMkn/lqIAlzUXcO/10qgb3B4iaQPeCa93dzJOuHQOZ6mtKmQAAluhYJZwqmQ4JYwaDkM2V56fP6PHtL6jU3v1U4d6u89z9uYdvEFyCfim9XtDPKJukW8WPMlnyhWPIoyGvKJokTiL+MgnyheTIo2IvKJokWkXuMhn6hXvL2zJZ+gAOe9V2hXQ4G+weHXS/qaZ+qTJ/Xo5CO31PSpEzzNaVMhARLcCgWzhFMhwS1h0HIa8n0r1+nSG/yvdxtpbDr03MULVuQ0vFpdhnyiVuFOPFnyicR0nJiCAPlECogV7YJ8ojiBJZ8oTiyKPBLyiSJHp/pjI5+ofoyTzpB84plyrIBLeidxXqUE3rJk2SET1PiJmnJV1F52yBztuPXkShkwGZ8ACa7PiVbZCJDgZuNalV7jvPS4ocaK9c3Njl86cJy/alcVqAznQT6RIW7FuiafqFhASzYd8omSBSzn4ZJP5Aze4nLkE92PQVlGQD5RlkhVc5zkE9WMa1qzIp/4iyQFuLTuKvoprcDb+r83c0PPpkslHe6ZxCF7zdD+u073NKVNBQVIcCsY1BJNiQS3RMHq0lCvvuVP+tXvn/Je/byh/t5TvY1pFy5APsEdEkeAfCKOFm3TFiCfSFu0ev2RT3QvpuQT3bMv45XJJ8oYteqMmXyiOrHMaibkE3+WpQCX1R1Gv6URWDg4/MWGdLpnwLvtMFVHHzDb05Q2FRUgwa1oYEsyLRLckgSqy8Mcvm61HnxkvW8UzZHBoYGTBnyNaRUmQD7B/RFHgHwijhZt0xYgn0hbtJr9kU90J67kE91xL+tVySfKGrlqjJt8ohpxzHoW5BMU4LK+x+i/4AKLBpe/t6nmRz3DnDNzok4+akuq1h6sCrchwa1wcEswNRLcEgSpAEO0lx5/90cPacPGpnc0pw71957nbUy7vxYgn+CuiCtAPhFXjPZpCpBPpKlZ3b7IJ/KPLflE/uZlvyL5RNkjWO7xk0+UO355jZ58ggJcXvca1ymgwKIPDi9ojuhCz9Bsqegr/mYrbTFjM09z2lRYwBJcDgS6KXDQHjO6eXmuXRKB3z+0Vt//6SPO0TbWjjQ2Hn3u4gUrnCfQbIwA+QS3QxIB8okkapyTpgD5RJqa1e2LfCK/2JJP5GddpSuRT1QpmuWcC/lEOeOW96jrnk+wBWXedxzXK4TAwoGL9mn0TLhMTe3oGdCLDtxCu24/xdOUNggggAACCBRCgJceZx8G8onsjbkCAggggEB3Bcgnsvcnn8jemCsggAACCHRXoM75BAW47t57XL0LAqec8u0Jc+dNuVRqHOO5/AG7TdfBe7LixGNFGwQQQACBYglc/b9/0q/+8JR3UOcN9fee6m1c93bkE3W/A5g/AgggUB8B8onsYk0+kZ0tPSOAAAIIFEugrvkEBbhi3YeMJgeBvoHhz6iht3outdM2U3TswVt4mtIGAQQQQACBQgpc/ONVWvmnDb6xNUcGhwZOGvA1rncr8ol6x5/ZI4AAAnUTIJ/IJuLkE9m40isCCCCAQDEF6phPUIAr5r3IqDIS6Fsy/FY19RlP9zOmTtDJR22pSRN7PM1pgwACCCCAQCEFnnhqk86/eqU2bGx6x3fqUH/ved7GdWxHPlHHqDNnBBBAoN4C5BPpx598In1TekQAAQQQKLZAHfMJCnDFvicZXYoCCwcvOaahkcu9Xc4/bK62nTPJ25x2CCCAAAIIFFbgDyvX6bIbHnaNryn9qdnYdNy5ixescJ1Qs0bkEzULONNFAAEEEPg/AfKJ9G4G8on0LOkJAQQQQKBcAnXLJyjAlev+ZLQJBc7oX7ZTT0/PpVJzH08XR8ybqb133tzTlDYIIIAAAgiUQuCW3zyhG375uGusDTVWrG9udvzSgeN8VTtXr+VvRD5R/hgyAwQQQACBzgTIJzrzs7PJJzo3pAcEEEAAgXIL1CmfoABX7nuV0TsFFg4MX9hoaIGn+d47T9MR82Z5mtIGAQQQQACBUglcc8ujuvP3T3rHfN5Qf++p3sZ1aEc+UYcoM0cEEEAAgSgB8okoofB/J5/ozI+zEUAAAQSqIVCXfIICXDXuV2YRIrBwcNlHG2q814O0zZxJ6j1srqcpbRBAAAEEECilQB1fepxGoMgn0lCkDwQQQACBqgiQTySLJPlEMjfOQgABBBCopkAd8gkKcNW8d5lVILBocPj0pvRFD8ikzRp6xd9spelTJ3ia0wYBBBBAAIFSCjz+5Eadf/UqbdzU9I7/1KH+3vO8javYjnyiilFlTggggAACnQiQT8TXI5+Ib8YZCCCAAALVFqhDPkEBrtr3cK1nd+bA8sNHGs1LJc30QBy0+3RPM9oggAACCCBQCYGb7nrCO4+HRxqbjj938YIV3hOq1I58okrRZC4IIIAAAmkLkE/4RMknfE60QgABBBCop0CV8wkKcPW8pys/67M+fMXckQ1PXdqUDqn8ZJkgAggggAACGQs01FixvrnZ8UsHjns440sVqnvyiUKFg8EggAACCJRcgHyC5xMlv4UZPgIIIIBAAQTKlk9QgCvATcMQ0hfoGxheqob+Lv2e6REBBBBAAIF6CjSbzXPPGThxYZ1mTz5Rp2gzVwQQQACBPATIJ/JQ5hoIIIAAAghUW6BM+QQFuGrfi7Wc3Rn9y47t6Wl8v5aTZ9IIIIAAAghkKNBoNA4+e/H8GzO8RGG6Jp8oTCgYCAIIIIBAxQTIJyoWUKaDAAIIIIBAFwTKkk9QgOvCzcElsxVYNLj8bU01P53tVegdAQQQQACBGgo0m6cPDZz45TrMnHyiDlFmjggggAACXREgn+gKOxdFAAEEEECgUgIlyScowFXqrmMyJnBG/7J39PQ0PokGAggggAACCKQs0BwZHBo4aSDlXgvZHflEIcPCoBBAAAEEqiBAPlGFKDIHBBBAAAEEuitQknyCAlx3bxOunoHAog8uP7E50rw4g67pEgEEEEAAgXoLNPWioYHeq+qAQD5RhygzRwQQQACBrgiQT3SFnYsigAACCCBQKYGS5BMU4Cp11zGZUYG+weFvSzoFEQQQQAABBBBITeA7Q/29r0qttxJ0RD5RgiAxRAQQQACBsgmQT5QtYowXAQQQQACB4gmUJp+gAFe8m4cRpSTQNzj8M0nPS6k7ukEAAQQQQKC+Ak19cWig9811BCCfqGPUmTMCCCCAQCYC5BM8n8jkxqJTBBBAAIFaCZQsn6AAV6u7s36TXTS4/ISRhnZujGzaun6zZ8YIIIAAAgh0JtDomXC/RvSbswfmX9FZT+U+m3yi3PFj9AgggAAC3RUgn/izP/lEd+9Dro4AAgggUG6BsuYTFODKfd8xegQQQAABBBBAAAEEEEAAAQQQQAABBBBAAAEEEEAAgYIJUIArWEAYDgIIIIAAAggggAACCCCAAAIIIIAAAggggAACCCCAQLkFKMCVO36MHgEEEEAAAQQQQAABBBBAAAEEEEAAAQQQQAABBBBAoGACFOAKFhCGgwACCCCAAAIIIIAAAggggAACCCCAAAIIIIAAAgggUG4BCnDljh+jRwABBBBAAAEEEEAAAQQQQAABBBBAAAEEEEAAAQQQKJgABbiCBYThIIAAAggggAACCCCAAAIIIIAAAggggAACCCCAAAIIlFuAAly548foEUAAAQQQQAABBBBAAAEEEEAAAQQQQAABBBBAAAEECiZAAa5gAWE4CCCAAAIIIIAAAggggAACCCCAAAIIIIAAAggggAAC5RagAFfu+DF6BBBAAAEEEEAAAQQQQAABBBBAAAEEEEAAAQQQQACBgglQgCtYQBgOAggggAACCCCAAAIIIIAAAggggAACCCCAAAIIIIBAuQUowJU7foweAQQQQAABBBBAAAEEEEAAAQQQQAABBBBAAAEEEECgYAIU4AoWEIaDAAIIIIAAAggggAACCCCAAAIIIIAAAggggAACCCBQbgEKcOWOH6NHAAEEEEAAAQQQQAABBBBAAAEEEEAAAQQQQAABBBAomAAFuIIFhOEggAACCCCAAAIIIIAAAggggAACCCCAAAIIIIAAAgiUW4ACXLnjx+gRQAABBBBAAAEEEEAAAQQQQAABBBBAAAEEEEAAAQQKJkABrmABYTgIIIAAAggggAACCCCAAAIIIIAAAggggAACCCCAAALlFqAAV+74MXoEEEAAAQQQQAABBBBAAAEEEEAAAQQQQAABBBBAAIGCCVCAK1hAGA4CCCCAAAIIIIAAAggggAACCCCAAAIIIIAAAggggEC5BSjAlTt+jB6BugvMlPQGSR+RNGMcxuclvUvS2rojMX8EEEAAAQQQQAABBBBAAAEEEEAAAQQQQACBfAUowPm8N5f0WUmnRTS/QtIbJT3g6zZWq6mSPilpYayz/I1vlrRS0sOSfiHpl5Ls//uDpI3+blq2fL2kr3XYx9jT75F0l6QRSU9KuknS3ZKuS2m8KQ6VrpwC9l00R9J+kp4n6WBJW0raXdLOzj7GN1ss6YMJz+U0BBBAAIHyCxQhfyu/IjNAAAEEEEAAAQQQQAABBBBAAIFEAhTgfGz7SvqOpL0dzV8p6QJHu7hNsi7AtRuPFbu+LmlI0r1xBx20T7sAFzYMKx5+XNJ3Ja1JOF5Oy09gJ0mvkXRqUHxL88onSVqWZof0hQACCCBQKoEi5G+lAmOwCCCAAAIIIIAAAggggAACCCCQngAFuGhLM/rHoKgT3Vr6sqS3ZlD86VYBbnTOtjLOVhR9QdI6D8SYNnkW4EYv+1NJ75D0E0nNmOOlefYC2wefK1vROX7ryDSu/r+SXi3pzjQ6ow8EEEAAgdIJFCV/Kx0cA0YAAQQQQAABBBBAAAEEEEAAgXQEKMBFO24n6b8lvTS66dMtbPvJBZJucLb3Nut2AW50nP8p6f0xC4zdKMDZeK1oeJakb1GE895mmbfrkfQKSf8qac8Mr/ZhSf0pbJ+a4RDpGgEEEEAgQ4Gi5G8ZTpGuEUAAAQQQQAABBBBAAAEEEECgyAIU4KKjc4yky6ObPaOFvXdqUNKmmOeFNS9KAc7G+E/BikDvu+G6VYCzsVKES/Em7LCrzSS9KXiXYRar3kaHt0LS6cF7DDscMqcjgAACCJRUoCj5W0n5GDYCCCCAAAIIIIAAAggggAACCHQqQAEuXHCypI9JentM6CskvTFYDRfz1LbNi1SAe1zSGZK+6ZxcNwtwNkTbjvC1FGSc0cqmmX3XWAzsXYJZFt+WS/qApJ9nMw16RQABBBAogUCR8rcScDFEBBBAAAEEEEAAAQQQQAABBBDIQoACXLjqvpK+I2nvBPivlHRBgvPanVKkApyN8UpJb5B0n2OO3S7A2RBtG9G3SXrMMV6apC9gn6EvSXpBil1bIdgKbXdLujb47y5JIyleg64QQAABBMonUKT8rXx6jBgBBBBAAAEEEEAAAQQQQAABBFIRoAAXzviPkj6RUPrLkt4a811pYZcqWgHOxvr3kpY6fIpQgLNizcmS/scxXpqkK2ArET4k6V0R3drqNfvvJkm/k/SEpKfSHQq9IYAAAgjUQKBI+VsNuJkiAggggAACCCCAAAIIIIAAAgi0EqAA1/6+2CIoLlnRJsnxgKQFkm5IcnKLc7wFuFMlnRfzmvZurtmSDpF0pqT5zvO/KuksSVbcCjs8BbhzJNkDs7CCi43Tti/cXNJBkl4TjNW7peGnJb1H0jrn/GiWjsDBkr4raec23dnqxP6g6JbOFekFAQQQQKCuAkXL3+oaB+aNAAIIIIAAAggggAACCCCAQO0FKMC1vwVeIunCDt9X9UFJg5I2pXCnZVmAGzs8W61kRbxPOuZu71Z7taQ7I+aXVgFu/GXs/j1c0uck7e8wvk7S6yTd42hLk3QEJgTFNXsv2/jDCrdWdP2KpI3pXI5eEEAAAQRqLlC0/K3m4WD6CCCAAAIIIIAAAggggAACCNRXgAJc69hbEepjkt7e4a1xlSQrPt3fYT92el4FOLuWrTSzwuH7HON+oaSrI9plVYAbvWyc94t5xuuYNk2cAtsF7997aYv2/yTp4xTfnJI0QwABBBCIEihi/hY1Zv4dAQQQQAABBBBAAAEEEEAAAQQqKkABrnVgny3pG5JeEBL30XefvTni3nilpAtSuH/yLMDZcJ8v6SJJVkAJOzxbXmZdgLP72N5Hd67D2TNeRzelbGJbdx4g6QhJh0naVtKh42Ziq9J+Lmm1pJ9K+lnwv48knHG7lQi27eTbJD2WsF9OQyCpgG1PZ9vt2upZ2x51e0kHjuvsYUm2wvfB4DNwffC5WJP0ojU8b9T56MB79zHb0I5+z9wt6VpJV0j6vaSRjJ0mSdpP0lGS7McYti3u2Njb6ui7JN0cjMu2kLZ7oJnxuPLs3n5gs6ukI4P/zMBWkM8ZNwgzWBl8Duxvwo9zilGnFkXM3zqdE+cjgAACCCCAAAIIIIAAAggggEBJBSjAtQ6cFdW+EBFTK6zZcX5Euy9LequkTh/c5l2A20rS1yW1Wrk0dsqeglbWBTgbj+ehm7VbLMm2Bk3zmBu8d+9laXbq6MuzBah9xs3GVnO+ocVDVsdlnn7Hn23H+glJt8R8GG1bTNp544/jJV3a4v/fWtKLJZnlXuMKhFYEuUPS9yX9UNJDnsFHtOlW7Ozhtz3Qbnd4Pu9J7mUrgti7G8N+XOB5H6NtKbokZPyee3P86Z7vCc/3Tath9QTF53+QZO/19L43cmxfVpQzu0/l+L7C50r6piRb5Rt2/DJ4J6Z9Pj2H9Wc/MonauvdiSQuDIpSnX3O2e6svgfM1koYk2TU7/Xs5fqz2OT8tKPq3exdlu/mNfvfZFsZhBULPZ9ZjmKRN1PeJ9TkzWJG/KChCJrmOxeg/JS0v8LtUi5i/jVrbj1+s4Bx2JPleTxJLzkEAAQQQQAABBBBAAAEEEEAAgRwEKMD9NbL9at9Wt9lD2nbH6NaS9u/nSbJf+Lc7HpC0QJL9kr6Tw/twL+kD6vFj8xYmPNfzPFj3PPQP87MH6vYuOCsyhR1ZPNzyWnUS/1bnRhU57J45M3gHW5KCw/hrWiHuM5I+Kj1dlIs6pgUPa2114thj/Nas9j1khYZ3xnhob9f/blAE+l3UQEL+vVuxi3pg7vm8x72XbWu2D0l6V4SX57NYpgKcrez5Z0n/r4P7ZOypVogze/uRxrqU+mzXjX027PvTCn9Rh3dVqa2EtXd8viWiQ1sNZtcOKxSP7cJW19qPG+ZHDTTi323lrW1/bEX2TlfE2T1vP5axeO3Z4bi+KOn9kv7Yph/PZ7bDIbQ9Pez7xO4h+1GDbfcbVXD1js8KcO8OfhDhPSePdkXN30bnTgEuj7uAayCAAAIIIIAAAggggAACCCBQIAEKcH8dDHtAYitzwgoW9pDR3pFmR78kexgddoy239RB7L0P9zwFMc8wbJWArYCzbdrCDs/18ijAeX3iFi08Vt0q4oQV4OwhuxVbbMVP2sd/SbL3t1khIuxot4ry80ERaG3wbsNOioQ2hn8NVs48lWCi3YpdNwpwxwZFy6hibJUKcNsEReNTEtwbUacMBO8KTXLfRfU99t/ts2zvJLXPSdRhP0CwH4W02zLR/ua/Nvi8RN0H7wlWr0b93bItDe073la6jt/GMGq8Yf9uhf4PO4v9rfqx+dl3oG11m9ZhxUhbEXhbiw69f4PSGsvYftp9n1i8Xx38OCXN2Ni1V0g6S9KNWUwoYZ9Fzd9Gp0MBLmFgOQ0BBBBAAAEEEEAAAQQQQACBsgpQgHtm5CY4Cmq28ublY1YFeN6VZltXvU6SrShIengf7nkKYp4xtHt31/hz7T06V0d0mEcBblawIuVvI8ZShwKcPRC3VU72ADurwx6MW/F5Y8gFbAvJb7fY7sxWt3wkKHL/myTbEq3Tw1sUHH+duhTg7H1/tmLrBAd0VQpwcQpXDpaWTc4IXLN+R5htGfmliK1DbYBWlLcCm21J2erw9vOdoNAU9e5HW2FmK1ft+yCLI+nn2opN9v0XtcovyZit8HR6C2Pv3+gk14w6p10Bzv4+f2XMu/ei+on771cGq87vi3tiBu2LnL+NTpcCXAaBp0sEEEAAAQQQQAABBBBAAAEEiixAAe6Z0fG8R8zeB2PvGBl9MOnZ8siuYttgXdDBzeB9uJdGAc67RVnUFoij082jAGfbi33LscWWPSy27dfSPLpVxGnn713p1ImBZ2vVdg8b7R69KMaqHu84rWhgq10e9J4gqVuxy3MFnD2YtvveVlF5jioU4Oxvm219eq5nwh20sWKMFbx+20Ef3lNfE8wnauWarTC11Wvj36PmLUh63yeXR6HfbNrNp52b/a20e93evZrV0Wq7T+/f6CzG1Or7ZIdg69IXZXHBMX3ajz3sb2rWReioaRQ5fxsdOwW4qCjy7wgggAACCCCAAAIIIIAAAghUTIAC3DMD6ikUtXrYZFtSDUXcG18OHgiOfyjqvaW8D/c6LcDZQ1p7t4utboo6vHPyuHoe+rcbj93Hb5f0qagBS7KH2FaoS/PoVhGnVQHOCsJmmcWWe+PNooqZtvXZN1tAv0zS1s73WsWNU9yH9d2KXZ4FuIODrSdtW1nP4fksFv0dcLtI+poke+Cd9XGSpGVZX0SS9x1+tkrbVuaN/ezF2XoyahvL0anavO3ddFEFwTRobMtbe4dZ2Ipbu06ceXY6rvGrH71/ozu9bqvzx3+fxPmb2Ol47F2cVux+tNOOOjzfk2d0K38bnRoFuA6DzOkIIIAAAggggAACCCCAAAIIlE2AAtxfImaFp89KOi0kiHdJsi0ObxnXZl9JtvrGtvdqd3hWDIXdP96He3EKcD2SbOtG+98dJR0WbK11iPNG9q7q8zwY8zz0bzcs7zZbFoPeDN5Z060iTqsCnGfr0Dsl/XvwrsM/ShoJYO0es60KFwTbz9mqwrAjKmbt4m7vsrKi9f7O+yxuM++7q6zfbsUurwLczOAdaG+MgRgVV+uq6AU4W6VsW26GHT8NtkK1LXTtXYKjK3imS7IC3iuCdyhGvTsri21t243bu6rJVuZZIc3+Ztnh3XrSW8COU+A0Z/txxA8krQ6+b+y7Zj9JfcHf1KginhUVbT4XR8TUOy7rz+5z257xV5LWB38H7fvPtpi2H6FEff+N337R+zc6xkfR3XT898l2kmyV3ktDemhlYM1tZaN9L74geO+g/WAi7PCuhHdPJkHDoudvo1OiAJcguJyCAAIIIIAAAggggAACCCCAQJkFKMD9JXqed7m1W/FlKxNsyytbhRV2fFDSoKRNCW6abj7cazVcW/Fh79d5yDGXrApwVji0h6W2MiLqYakN87LgIe4qx5izauJ5ABeniDp2nJ77sN37i8bP1x7YfyOiSPZ9SRZbe6je6vhHSZ9o8Q9WCLUHxK2O0Yf11vdoUcSKxIcHxZCoh8HWp71r0cb1Y0cQPQW4uAUWz/2eRwHOvt9tLLZKKc74IVacAAAgAElEQVRR9gKcZ1tgK+RYEThqu9IXByvp2t2v5urxiuMf1dYzJuvDvhffHxSWPFsyer8bbEtTK3JHvffNCjxW6LfvgHYrv+0etc/25xwF+ai/OdaXfefYvMMOKxidJcnezdpu20QrdNqYbJVf2GErv5ZGBazFv3u2TI77vTP2MlY8Pj9kXBYbK37ad3zY1pHe7aijvs8SEMU6pej52+hkPH//O4l7LDQaI4AAAggggAACCCCAAAIIIIBA9gIU4P5sbA8UbctFW9URdoQVRqIeeFm/nbwvqEgFOCtwvEnSj5y3qKcg4XmIbQbTgu0LbVu9V0ma7xyDNSvCu2o8D+CSFuBsi8GvBw+0W7HYQ1dbwXm5w8y+G+zhvRWN2x03Blt6/rpNg6hVUuNPs9U3do4V3lodVmC0bd8+5Nj2rtU7mlr1WeUC3O5B8c1WssQ5PJ/FqNgmWRXj+Z7wfDaeJ2k4pMjrfceZmXm+dy8JCvuj7wWNY52krffda6OrxmwO9i68sFVmrbatbDc2T/HIzvVuG2lt5wUrFqPu1bCCl2fVV5y/XZ4fISTdftFjmLQQM0nSR4NiZLsYWvHUcp6oLT3tfPubdWnE/ZPF1s7ez0YZ8rfRuXj+/ieNu9eLdggggAACCCCAAAIIIIAAAgggkKMABbg/Y3se3EUVz7aXdJ6koyPi5922cXw3ngfBedw63l/Ojx2L58F61mNPUhDIYkyeB3CeIkO7sdl9MrqF3rMk7SFpL0m7BtvR2SpN73sIo+IWZRpVpBk7B+/Wd3GKD55iY1ULcN73hbW6j8pegLM52WfAVu/sJskK07Y1oW15aP9rWyHGWYkcdR9HrQTN4ntkm2DlXdQKLVttOvo3Lmwco6vl1jkG225la5LP89hzPO+Uu1CSbS/aqth5jOPHBe8LVqt7VqF7CjvttqWOYsyyAGfXtu9JK7jalpr2d8AKnJbnHBhsO326pNuiBhn8u2esnfzNcg6jbbMy5G+dzpHzEUAAAQQQQAABBBBAAAEEEECgpAIU4P4cOM/qtU8H2261e0DpeVhn12q3jWXULVSEApytTHpnUGj0/HJ+dE5RhZyouafx7++QZDEM224rjetE9ZF1AS7q+nH+PSpuaRXgbAWRrWyx99F5Dius2JZ69i65sMPzWatqAe5YSbY6J+rdWq38qlCA89xH3jZFLMDZ2O27xH70YQXGTo7x7zIL68u2g7V361lxu90RZ4Xh2D48f+PsByC27fD47WXt76+t1v3nkHElKZZZUe/fJK2UZN93VtC8VdKfJP1O0hOSnkqA7ylqFWUllGes3SzAlSF/S3CLcAoCCCCAAAIIIIAAAggggAACCFRBgALcn1dJfFbSaREBtQfatnIi7PC8h8Qe4C2QdEPMG8jzcDJml7GaLw+2rLo5QRErqpATayAJGn8neN9TXlvEhQ2x6AU4e6/ejsE9aitNbNVQuyOtAlySVaHPlfRNSbZNXLvDCgGnRKz0qGIBzla9WJHkhASfFTuFAtyfVxDZ6lG7N+1zEFbk6sYKOIuT/f22Fa2fShhnOy3OtrTWPmp7T2sT9WOVsOF6V7F9ZFwnnsJg0u0iO+Bte6qnqNXtApy9S/Go4F2vUVs9d6sAV5b8LYt7iD4RQAABBBBAAAEEEEAAAQQQQKAEAhTgJHuQbw/m7H1J7Y4rJL0x+PV7WFjtgdVSSSdHxN5+qR9nCzTrrlsFOCu8fU6SrZLwbE/WaurdLMDZSgl7gH5nQT6PRSvAWcHNCjb2Tr2XSXqJJHs47DnSKMB5P1vjx2NbLNoqOCtAhB1RD4arVoCzlUC2StVsWh32Ob5fkn0m2x11LMBZwc226jtckv3YwrYS9q4s61YBzuI3U9Jngr9Pns/s+Da2us/eF+Zd0ez5Lo/6zIWNM+o9lnbuVyWdFRQPR/uyrUatIG8FwnaH/c21/7q9CtrGV8QCnBUxbavKFwd/B14Y44bqJOYxLvNXTcuSv3UyR85FAAEEEEAAAQQQQAABBBBAAIESC9S9AGfzt/fZ2Ptvwg57SPkh54O7hZKGIvqLep9cq9PzKsD9QtIFkq6T9NM279qJe8t7HtrG7dPT3t4XZPG9x9M4pzbdLsDZigFb1XZo8JDVCg5zEs49jQJcJw/FPffVJyX9k6T1beZYtQKcFVLtBwWtike22ukN+vOPDpaExLwOBTj7scT+wQofKzTY6uUk23UaYzcLcHZ9WwX6jWA+cT7KFwcrgx90nmR/L/uD/9qdkmSbx7F9TZP0n8GWtO2ucVVQQLZC8ujhWZnXF6zudE4302bdLsBZwdneC2puturwsBg/vGgF040CXJnyt0xvJjpHAAEEEEAAAQQQQAABBBBAAIHiCtS9ALedpP+W9NKQEMXdMnJfSbblYdjWeHY5e+eVrZbzHnkV4Ow9b/8q6VxJa7yDi2jnKZSkdKmnu8liDmmNrxsFuK2DLSVfFRTd0ppLGgW410j6VsIBeVY/RG07V6UCXNRqKNtq9z2S/l8NC3D2t86KkvYZsHdGvSDhPdfqtG4X4Gxurw1++OEtItqPEt4k6UcxHDx/g+yHG6/r4EcPniJfq++dbnyvxqD7q6bdKMBZ/GxLSSuW2fa0SX940Wre3SjAlSl/6+Re4VwEEEAAAQQQQAABBBBAAAEEECixQN0LcCdKslUAYYetorItDL3vD/NujfdlSW+NUeTyPPy0eYx/EGa/dJ8d/Lrdih320NXzkNa2nny3pDtSuL/zKsBZ4e2/JH1e0r0pjDuLLvJ6UGyf7b2CGP6tM+Zx5xtVgPPE/UhJtk1oksOzXZ1tcWkFgZVtLlCVApzF27xte75Wh8XKijT2Xjxb0VuXFXC2xaqt8rRtOaO2Bk5yD9o53S7A2RhsZattO3qmcxJWiP2EpE3O9tbM/m7YdsS2irLdkYZF1P1pKzltm9DrxwzC813jeY9rDI6OmuZZgLPvOHvH7dtibKsad3LdKMCVKX+L60l7BBBAAAEEEEAAAQQQQAABBBCoiECdC3DeQllWoY67si5pAW7s+C3e9jDaHqLa9mtRhz20XyTpJ1ENI/7d83A0ziXswetjkp6UdJOkuyXdHvzXbqvBOP1n2TaPApwVXd8SrGRMc5XDeJdOC3C23amtSEpa5PUUz6LG6OljsSR7b6P38NzvUYVHz+d97LjsHZZWfGu3susMSV8IttGNKnBUZQtKK0rZ9qP/kFEBevR+SKPo5L23wtrZtrL2gxJb8Rp2WAHL7gd7Z1qcw/NZScMiyecnyTlx5p5227wKcHZPfFrSIWlPYFx/eRfgypa/ZcxP9wgggAACCCCAAAIIIIAAAgggUFSBOhfgvFtFZhk7e6hv78DyrELwPJC3sXoehNn2mF9ybsOWZKuy8Waeh6Oeh/5ZxiKvvrMuwFnx7V2SPprDhKKKW1ErFKLOj5qCpyAQdQ1PH0UvwNnDaHtHpcW91WFb4tq7KUdX8dahABd3RVjUvRb272kUnTq5vp0bd772HtLTgxWR3mvPCoq4tqK23ZGGhefvxfgCtucce9ff1d7JZtwujwKczfcrGa56G0vkyTvSJC1b/pbm3OkLAQQQQAABBBBAAAEEEEAAAQRKJFDXApzN+x8lfbzLsbKHoLYt3G8d40izAGeXi/NwLsnD2rFT8jwcpQD3F7FOHmbaNqP2/j7PNqPjbzvbwvN/gv+ukmSrJ2yr1HZHVHErqtjICrj2tp7P+2hh0LbWs3fdtYq5FdDt8zd2m8+qF+AmBFtO2paMSQ4zs/v/8sDNClX9IR2lUXRKMs7Rc5K8A87Ota16bStK77s+PfdkGhZR96etHu+VdOMYNM/fmE6+VzuJT6tzsy7ARa2IjZqPvRvQ/hb8UNLa4H21Yavm87QtY/4W5c2/I4AAAggggAACCCCAAAIIIIBARQXqWoDbIniglNU7geLcLn8fjCXqHM/DT+vD+yDMYv92SZ+KunDw77a1ma2iedDZfmwzz8NRCnB/EfPGcHwotpP035Je6ozRzZIuC1aF3CLpj5JGYjzUjirAPTcoDNnD4HZH1FaMYVPxvAMuqiBQ9hVw9s5D21ryhDZQVsyw1ZAbx/x7VIHD81mM6iPq3mg1XM/3hOezEXd1zGix4RpJVhS2QnQzhlfUPeb8OCZuZiuav+HcVnj8Rex9bueNm2+7gUwJfrQS9p6564J3LloRM8lhf5es2BlW8Gx1b0UV++P8bUwy7rjnZFmAswK0+dln1HOMLTjb3wTb0nnsVs6esXo+l56xeNqUMX/zzIs2CCCAAAIIIIAAAggggAACCCBQQYG6FuBeIunChKuE0r4N7L1NZ0my9/KEHWkX4Oxacbct+3DwYG/sw3yPh+fBuuehv+daRW+T5YPiV0g6PwLA7jOztvcA2oPXsYWG8adGxS2qyLJb8J6p54WMyVbsfSth0DwFPlsZZkXuR9tco8wFONvC1uLZbqXXlZKswHLfuLlHFc88n8WoPqLujVbhiLrf7JyoB/3e1TFWZLPCpG3R91DE/Rc1124W4Ow7/JPBOx+TfIwsTrYK+5fOk6Ms7pJkW1RaQT/JMU3Sfwaf2XbnXxEU+VaOaWCrdW3FYtjK37hbySYZv/ccT1Er6XifHRRk270PcnSMy4PvDnvHa9jfdM9Yoz6XXhdPuzLmb5550QYBBBBAAAEEEEAAAQQQQAABBCooUMcCnL0vyR5Y2+qvIhy2ndYCSTdEDCaLApxdMs774Oxhvz3Qt9VwcQ7Pg3XPQ/841yxq26wKcJ7VKRY/W73y9XEr3dpZRcUtqshiKxWswNxudZZd1x7o2/vLwgqBScdn530kuEa79yyWuQBn/rPbvOMp7LMaVUTxfBaj+oi6N1rFNOp+s3OiHvR77jkrPP+dJCtQeu67qLl2qwBnf7+tuGxbznZy2KrZt0l6zNFJGjEKu4xnVaut+PwHSU+O6chT7LctN+09ibalYrcPT1EraQHu1cEPH8LmeLak9zp++GN9eMYa9blMy7us+Vta86cfBBBAAAEEEEAAAQQQQAABBBAomUAdC3Ceh0l5h9FWsgxKalcksPFkVYCzvuO8N8zeJWUP234XA8nz0Nbz0D/GJQvbNKsC3FZBYS1s+0nbas5WW7ZbDTYe7Y3BCqF2mFFFlknBKiN732K7w7bAtKLuqpgR8z6IjXowXOYCXBjZZ4P3ez3VolFUQcnzWYzqI+reaDV2z/dEVDz3kvRtSfuF4NgPMN4fsepn9HTPlojdKsDZCtBvBj+iiPnx+avm75D0aUdB0lazDkuy7W7bHdaPvVtuXYJBnej4gcc7g1V/Y7ufFWzFaqvv2h32Xj+7x+6PMS5bUWfzscKgbb9sW5Ta377fB+9utffn2ffp2K17Pd178pAkBTjP/WqrFK1IZ9tNeg7PZyrqc+m5jqeNx83TT5ptPPlbmtejLwQQQAABBBBAAAEEEEAAAQQQKJFAHQtwbw4e1BUpTCuCbcB+GzKoLAtw1rc9lH6rEyXuVpSeB+ueh/7O4RW6WVYFOM+DyTgPdO09QvZg8Z9DND1FFntv4FBIH7ZSyx6a2/ZxcQ5P8cG21TtF0m0hHVexABe1rWBU8czzWYzqw3NvjA+L53si6kF/2p8vK8DYdq1WJG53dKMAZyv9LE52f4cd9k42Ow6PaGerAu1z+LOIdlsGq1qPC2lnnzv7UUfcbShtO00rHJ8W0ne7FeOe7yv7rrH3vv5PjC8az/dq1CrbVpfz9Bvn+3r0Gp48Ie79eozj+znqcxmDPLRpWfO3tOZPPwgggAACCCCAAAIIIIAAAgggUDKBuhXg7KHl0uAhXFiobJsqe6+OZ3uyqJB731diW4nZ2Nodngdrdm7SB2G7Bw9Wo94bY9eIWzTxPFj3PPSPsi7Dv6ddIBids+eBrt3T/yRpvQNqh+B+eFFIW0+RxbNixrY0tUKdrTDxHN53F3pW4ni2rov7INxzvx8pyVaTdvp5b3X+GcGPDNp9f0UVzzyfxag+PPfG+LF73KK+3zyfr1YrqNrFwVPojVvQ8NzjYW3s77ZtofypiI6sqGamtlr0axGr1qwrey+qfQ7Hvltt/CWs0NUfbOsadnnb7tFWwdkKMe9xUvCdE/Yet7B3OnoKRZ57e+x4PQUfG/cy7ySDdp7v67jfO9a1J0+wouzrgneARg17s2B1/vsiGkZ9LqOu4/n3MudvnvnRBgEEEEAAAQQQQAABBBBAAAEEKihQtwKcPZy9VFLYAz77hX2vpBtTirdnxYBdKuzBovfBmrXr5EGY5wHoKMslwfuH/uhw8jxYj/tg1HHZQjbxFAiSxNDzQNez0tLQvAUuT5HFszWcXXMgWIXZasvEsYG0B8JWIP9oRHS9q108bvbw2Va5eA/P/Z5VAe47QRHlkZDBRhXPPJ/FqD4898b4IXrcoj4bns+XFZqssBJmZGPbJlhlZt+LYUfeBTibo20na9sihh1WAPuEJPs7b4V3W9EadYyeE7Yd8vMlXeQo6Nk1P+7c6tMK9bbSMOoHIK+UdEGbSdi2mPY+u7BteO17oU/SNxw/sPH8CMH7nTp+yJ7vnawKcDaWMMfRsdp989pgBXNYztRp3hF1T47+e5nzt7FzuDZiwkni7jWkHQIIIIAAAggggAACCCCAAAII5CxQpwKc95f7Xw3ek2UP6tI4zNjegWUPIsOOdltrjZ7j+WV7pw/CbKXEh4ICh2funoe11o/nwbrnob9nTEVv4ykQRBUZWs3R8w44O+9sSe8NVjG268eKYWc6IL1FFk/87XJWVLPtTdt99uz+tNVddo9GPRD23k9/I+lHEXONGw/PfLMowI2ueApbWWdTjSqeeeyi+vDeG2PpPW5RsfC8r8quaUVVK061e0/ZcyT9h2O1tPWVZwHOPucWH9tKMewYv6p022BV5AkR59k99KaIz4T3b5F9jv89cG63Es7+Pr44+Pu4f8TYoorL3r+1Nsd3Szo/5N1tc4Lvo7dEjCnp+7+yKsB53gFnU7LCoa26v7XN/Oy71lbJ2WfALKKOqM9l1PlR/172/G10fp6//xTgou4G/h0BBBBAAAEEEEAAAQQQQACBEgnUqQD37OBX71G/sI/aCjJJePeVZA8P9+7gYZ73oWenD8J2CbYrswdFUYf3vUGeB+ueh/5R4ynDv3sewCWJ4ZTgIbancLY8eDD+U0m24sxWlT1L0quCwlvUypqxzlGFJGvrLRpYWxuTba1nRY2HgwvNlnSopH+Q9DJHkFu9g8rmaEU7KwpsDPqwFTODkqIesh8r6QeO64428dzvUW7ez/vYYVlRzIqYo/NrN+So4pnnsxjVRwyuxE1bjdO2qbMfUUQVmuyitlrKfhhxR7At6yRJewSriO2e8BQerJ8kxcYkk/au/mxXRLP72FZaRxWvPVvCHhz05fmuGP1M22dodVD0svt7v2A1mr17LmpMnsKgmcb5+2Wr4GyrTFvtbt+Dlg9ZzO075h2SDokIkvfvX6tusirA2bVeLembjhvsTkn/FmyfOfpda/O3HyXYj4aOcvQx2iTrolHZ87dRJ8/f/6wtY4SVpggggAACCCCAAAIIIIAAAggg0KlAnQpwnne5ZPUg1bb0+6yk0yICFradlfeBfJLizfhhxdmK0h5iv03SYyFz8xQkPA/9O73fi3C+5wFc0hh6nNM28BanXijpK45t8zodX7st5jwPvFtd+y5JViC4JcbAPHFIuwB3paQ3SLrPMc6o4pnnsxjVh2MYHTdpNU77m/Z+53aLHQ8g6CDJPZLk2t7PULtCrPd9Xja2qGKu9z10SebZ6hzvdpZxtk3sdGxRRmH9e76PkhZiPH13Ovfx59sWveYRtnVpJ9cse/42OnfP3/+kce/El3MRQAABBBBAAAEEEEAAAQQQQCAjgboU4LwFsE9Lsm0V221L1kkYXhFseRXVR7sVeHkW4OJuRWkP/u2dRM02k/MUJDwP/aPsyvDvngdwSQtwnncWpW1k71Oy2EUd3tU7Uf1E/Xu7B/VJH0pfFhS2VkVdeMy/e+73NAtwVnS0z6CtXPIcUcUzz2cxqg/PODpt026czw1WAEWtOO70+mPP9xaik17T+z66qHdzer8jbEtk+x76YciAve+KTDrn0fNslZr9XW63jeX4/vMYl2eVYNi8Pd9HSQsxcQqtncZm9Py0t+4eO64q5G+j8/H8/U8a97RiST8IIIAAAggggAACCCCAAAIIIJCiQF0KcM+XdJEk23Iu7LCVX8tS9B3b1fZBkeroiP4vlGS/9n5kXLs8C3B26ThbednKPSsA2EqQVoenIOF56J9RaHLt1vMALmkBzibyGknnOrZ080z6P4MVVR8LaRwnblkX4ezddTZW205u/OF54N1qmu+S9MmQ4nLS+z3NApytrrUCRat5txpfVPHME9OoPjz3V6dt2o3T3hf1zuBe6PQaVty01T1zI96NaR72bsJ2P0LoZBz2ubHCsr1vLOzwFM3sfO9WlJ5VlbZ1pM3bVkFncdh3kK1o9BbfRsfgfYdbkjHb37vTJdlWt0kPz/dRJ4WY3YOtWKO23PaM394pad8xSyRZv62OrHYPsGtVIX8bNfP8/e8k7p540gYBBBBAAAEEEEAAAQQQQAABBHIUqEMBzh7G9gfbI4XRXiXJCkX3Z+TvHYc9RF0g6YZx48i7AGeXj7MVpb1LyR6Utlo9SAHuL8H0PIDrpACXVpHrw5LsP3tP0+UhBb3rJL1Okr0PyXPY+Ox++ESMd2xF9WtFErv3rPDYbvWq54H3+OvYg2eLxe+iBjDu3z33e1oFOHvw/dqYxYCo4lnZC3AWjjRWQdl99T5JQ5JeGfFeLXu3mq1efjTmveJp7i2Y2efV/tZFvQMwzgrnsO/10bFbf2cEhbiod7l55mttzN6K6XZ9b2F5fN9ZFAet+HZW8N4471xatfN8H3VaiPFuWRo2D/vuf6skWwEc9W7FLH7A5M2bip6/jRp7/v53GvdO7kvORQABBBBAAAEEEEAAAQQQQACBlAXqUIDzrjyz1QWDGb7DxELn/SV3q7F0owAX50GtPTC1d2XZA7vxh6cg4Xnon/Lt35XuPA/gOinA2aTsXrGVW7YqKu4DcSukWdHh28GDfFs1au/5e2mIlhUnLoihad87Bwaft/kxzmvVdHlQdLg5YvWR54H32P7bvUvOM1zP/Z5WAc4KH1+IufKqDgU4i5OtgrLv0jM9QRvXxgqb9hmyLRhtVdu+kr4jqd22lu1+OJHg0s84xbtlpGe12tiOvSucvdubjn6m/0XSyR1O+qfBij+bU6crCu1vmH0/WVHDvgM6Ob4YFPr/2Eknwbme76NOCzEWk5dJ+lTCuf9HsPrzYUmeQlgWW3hXJX8bvWU8f/87jXsKtyddIIAAAggggAACCCCAAAIIIIBAWgJ1KMB53r1mDxlfLslWvGR5zAoelluhKuywX9nbqpbfjmnUjQKcXd77oNbatnv/kKcgQQHuL8HutABnPfVIenHw4Pkox01tnwGLwWck3TumvT14tSLGP4f08eVglUTcbeJsNZyt0niHpLiFuGsk/ZukK5zvbPQ88B6doj1wti0M7b2GUauJWrF47vc0CnBWEFrYYrvaqHDXpQBnDlaAsb8Bdv/aas6ow2L/UUlWbFk9prEVsj8XbLXbro+0f8Th/QGEt0g2ftzeFc5RWwyP7de+d2zbQ3s3pBXi4vwAwD7T9v1jRfWkq97axWYrSW8JVurtHHUTjPl3s7VtoW0VpDmMxDg3rKnn+yitQoz9Dbe+LO/wxMP87bvVVjePne8xbX5gMzpP25LzFEm3pWRk3VQlfxsloQCX4s1BVwgggAACCCCAAAIIIIAAAgiUQaAOBbgyxIExIpCVgBW5bNWObWt6aLCSZ/QBtK0as5U+3w9W+jyU1SAi+rXvoW2CFaK2YsPGu/+YLSqtKGLjtAe89pDetht7MObqGHvwbA9zbSWT9W0GY1fE3Bn0/6NgNd/YImSXWLispLAH1nGK9pOC++v44HMw9v66XtJNkr4X3F+PIZ+KgG0Deogke+/pwZJ2G/OZs8LWzyXdLekHwY9ffp9igavdBOw+OCAY02HBd83474FfS/pZUICy1Xjj38eaCk7OnYx+x54QrGa2OdsqZDts1bN9v9qKQ/tbYN+FaRUac54ml0MAAQQQQAABBBBAAAEEEEAAAQSKJUABrljxYDQIIIAAAn8RSKsAhykCCCCAAAIIIIAAAggggAACCCCAAAIIIJCrAAW4XLm5GAIIIIBADAEKcDGwaIoAAggggAACCCCAAAIIIIAAAggggAACxRGgAFecWDASBBBAAIFnClCA445AAAEEEEAAAQQQQAABBBBAAAEEEEAAgVIKUIArZdgYNAIIIFALAQpwtQgzk0QAAQQQQAABBBBAAAEEEEAAAQQQQKB6AhTgqhdTZoQAAghURYACXFUiyTwQQAABBBBAAAEEEEAAAQQQQAABBBComQAFuJoFnOkigAACJRKgAFeiYDFUBBBAAAEEEEAAAQQQQAABBBBAAAEEEPiLAAU47gYEEEAAgaIKUIAramQYFwIIIIAAAggggAACCCCAAAIIIIAAAgiEClCA4wZBAAEEECiqAAW4okaGcSGAAAIIIIAAAggggAACCCCAAAIIIIAABTjuAQQQQAABBBBAAAEEEEAAAQQQQAABBBBAAAEEEEAAAQTyEmAFXF7SXAcBBBBAAAEEEEAAAQQQQAABBBBAAAEEEEAAAQQQQKAWAhTgahFmJokAAggggAACCCCAAAIIIIAAAggggAACCCCAAAIIIJCXAAW4vKS5DgIIIIAAAggggAACCCCAAAIIIIAAAggggAACCCCAQC0EKMDVIsxMEgEEEEAAAQQQQAABBBBAAAEEEEAAAQQQQAABBBBAIC8BCnB5SXMdBBBAAAEEEEAAAQQQQAABBBBAAAEEEEAAAQQQQACBWghQgKtFmJkkAlOe/C8AACAASURBVAgggAACCCCAAAIIIIAAAggggAACCCCAAAIIIIBAXgIU4PKS5joIIIAAAggggAACCCCAAAIIIIAAAggggAACCCCAAAK1EKAAV4swM0kEEEAAAQQQQAABBBBAAAEEEEAAAQQQQAABBBBAAIG8BCjA5SXNdRBAAAEEEEAAAQQQQAABBBBAAAEEEEAAAQQQQAABBGohQAGuFmFmkggggAACCCCAAAIIIIAAAggggAACCCCAAAIIIIAAAnkJVLEA18wLj+sggAACCCCAAAIIIJCiwKCkgRT7oysEEEAAAQQQQAABBBBAAAEEEOiSAAW4LsFzWQQQQAABBBBAAAEExglQgOOWQAABBBBAAAEEEEAAAQQQQKAiApUtwP39ez5SkRAxDQQQQAABBBBAAIE6CHzhY/9MAa4OgWaOCCCAAAIIIIAAAggggAACtRCgAFeLMDNJBBBAAAEEEEAAgaILUIAreoQYHwIIIIAAAggggAACCCCAAAJ+AQpwfitaIoAAAggggAACCCCQmQAFuMxo6RgBBBBAAAEEEEAAAQQQQACB3AUowOVOzgURQAABBBBAAAEEEPhrAQpw3BUIIIAAAggggAACCCCAAAIIVEeAAlx1YslMEEAAAQQQQAABBEosQAGuxMFj6AgggAACCCCAAAIIIIAAAgiME6AAxy2BAAIIIIAAAggggEABBCjAFSAIDAEBBBBAAAEEEEAAAQQQQACBlAQowKUESTcIIIAAAggggAACCHQiQAGuEz3ORQABBBBAAAEEEEAAAQQQQKBYAhTgihUPRoMAAggggAACCCBQUwEKcDUNPNNGAAEEEEAAAQQQQAABBBCopAAFuEqGlUkhgAACCCCAAAIIlE2AAlzZIsZ4EUAAAQQQQAABBBBAAAEEEGgvQAGOuwMBBBBAAAEEEEAAgQIIUIArQBAYAgIIIIAAAggggAACCCCAAAIpCVCASwmSbhBAAAEEEEAAAQQQ6ESAAlwnepyLAAIIIIAAAggggAACCCCAQLEEKMAVKx6MBgEEEEAAAQQQQKCmAhTgahp4po0AAggggAACCCCAAAIIIFBJAQpwlQwrk0IAAQQQQAABBBAomwAFuLJFjPEigAACCCCAAAIIIIAAAggg0F6AAhx3BwIIIIAAAggggAACBRCgAFeAIDAEBBBAAAEEEEAAAQQQQAABBFISoACXEiTdIIAAAggggAACCCDQiQAFuE70OBcBBBBAAAEEEEAAAQQQQACBYglQgCtWPBgNAggggAACCCCAQE0FKMDVNPBMGwEEEEAAAQQQQAABBBBAoJICFOAqGVYmhQACCCCAAAIIIFA2AQpwZYsY40UAAQQQQAABBBBAAAEEEECgvQAFOO4OBBBAAAEEEEAAAQQKIEABrgBBYAgIIIAAAggggAACCCCAAAIIpCRAAS4lSLpBAAEEEEAAAQQQQKATAQpwnehxLgIIIIAAAggggAACCCCAAALFEqAAV6x4MBoEEEAAAQQQQACBmgpQgKtp4Jk2AggggAACCCCAAAIIIIBAJQUowFUyrEwKAQQQQAABBBBAoGwCFODKFjHGiwACCCCAAAIIIIAAAggggEB7AQpw3B0IIIAAAggggAACCBRAgAJcAYLAEBBAAAEEEEAAAQQQQAABBBBISYACXEqQdIMAAggggAACCCCAQCcCFOA60eNcBBBAAAEEEEAAAQQQQAABBIolQAGuWPFgNAgggAACCCCAQG0EdnnWdjr84P20yw7bau6cWZo8aZImTZyoxpgMdWRkROvWb9BjT6zRHx9arVvv/I2uv/k2rV23vnJOFOAqF1ImhAACCCCAAAIIIIAAAgggUGMBCnA5BP9Nf/tyHXnI/qFXsodIX7/ocv3kpls7GtFhB83T6xYcqymTJ4X2c+1P/1df+e6lHV2LkxFAID+BvXbdWW9+9XzNnjUj9KK//PXv9In/+mbbNt5+4sxs48ZN2rhp09OnrN+wQY8+9oQeXPWIfnHH3brp1jsr+ZA8jg9tsxM46dijdNzRh2qzCRNiXeRPjz6upd9arjvuvifWeaONk36O7HNy2VXX6+LLr0l03XYnbbPlHL31tL/VtlvNCe1306YR/eCaG3T+pVelev24nW2/zZY65qhDtN9eu2nm9M2fUWzz9mXfNXf/7j5def1NuvnWX3lPK3w7CnCFDxEDRAABBBBAAAEEEEAAAQQQQMAtQAHOTZW8IQW45HZVONOKoS858mAdsM/uOv97VyV+4FsFC+aQXMD7wL8bBbiwWT351FrdfNuvni44PPLo48kBOBOBFgJJC3AbNmzUsh9cq8t+dH0i1+NeeKhOPOZITZy4WazzsyrAHX3YQfrb449+evVY1HHv/Q/q34fO60phfItZM3TKCS/W/vvs9vQqtzQOWx1359336qLLr9Zv7r0/jS672gcFuK7yc3EEEEAAAQQQQAABBBBAAAEEUhWgAJcqZ+vOKMDlgFzQS9jKx+NfdJi2nDNbjz7W2YqLgk6RYeUkUNYC3CjPo4+v0fIrrtVV19+ckxiXqYNA0gKc2fz0f3+pc79+cSKm0191gg5/3n6xz82qAPe200/Rc/fa1TWedevX67vfu0pX/eQmV/u0Gh196IGa/9IjNWvG5ml1+Yx+nlq7Tj+87kZd9P2rM+k/r04pwOUlzXUQQAABBBBAAAEEEEAAAQQQyF6AAlz2xqIAlwNywS6x7x7P1knHHKWdn7Wtenp6nh5dp1ueFWyKDCdngbIX4IzLVh1dfvUNT69U4UAgDYFOCnD3/XGlBj65NNEwPvD207TTDtvGPjeLAty8PZ8jKwjaVo7e45Y77tZnvvQdb/OO273x/7N35+E3Vf3/x98ZQ+pGxgZUMmWMjBlKSCpjKaT5bpC66/pqHnyb626iQaMUDSiSTMlQEqFCQhKNSkWIzH7Xe/86vh8f5+y99jlr77PPOc99XV398dl77bUea599XOt11lrdT5dmJ57ge6lQvzfW2XCfLlomI8dOScsMP7/1jXc+AZwNRcpAAAEEEEAAAQQQQAABBBBAIBoCBHAh9AMBXAjIEbmF7mvT+dQWUr92NSlcaP+lyQjgItJJGVqNbAjglJ4QLkMfwIhWO5UAbvNfW2X4mImyaNk3vlpXr+Zx0q9HJyl5SHFf1+nJQQRwuqRju5aN9v3Yw6RSm/7aIsNGvSdfrvjW5PSkz9ElmC/qeYbUr328FCgQzj859+zZK/M+XyovjZqQdL3TeSEBXDr1uTcCCCCAAAIIIIAAAggggAACdgXCGQ2xW2ev0vbqCZcOvN/rvND+TgAXGnXabqSDjF07tHZ+4V/s4KJx60EAl7buyYobZ0sAp53x56a/nOAj6MH/rOh4GuEqkEoAl2wYdma7FtKpbXMpVKig795J9p6JbqTfPf9zRW85ulJ5X3XZvXuPvP/Rp/LWpJm+rvN78sXndJYmDWqHFr7F6rdz1y55/8P5MnbKLL9VTvv5BHBp7wIqgAACCCCAAAIIIIAAAggggIA1AQI4a5SJCyKACwE5zbdo1vAEOb9Le9HB0EQHAVyaOynDb59NAZx2xTdrfpQnXhqVscvEZfjjlDXVTyWAU4RFX62UJ4e/5cvj8vPPlsb1avq6Jnay7QCuTbOG0qNTGylaJPF3T6KKfv/zr/Lw0JGBfQb1RymntWp8wGzwpOCSuGjr39tk9HvTZfb8xUlcnb5LCODSZ8+dEUAAAQQQQAABBBBAAAEEELAtQABnWzROeQRwISCn+RYEcGnugBy4fbYFcNt37JAxE2fKzE8+y4Heo4lBCaQawK37Y4MMfmm0/Pr7eqMq6o8sbr76AtHlhpM5bAdw/ft1l3q1qiVTFQnyM9i6aQPp1rG1FC92sHHd/t62XVau/kGWr/pOVq7+Udb8uNa5Vt99tatXlROOP8Zxj+2ralJwJgb9BHAmPcs5CCCAAAIIIIAAAggggAACCGSGAAFcCP1EABcCcppvQQCX5g7IgduHHcAt+2aNPPr8G66yWqdSh5WUCmXLSI3jKsuRFctKkcKFjXtj8fJVMmTYaOPzORGB/AKpBnBbtm6TEWMny4LFy41wG9WtIX26dpQSxc2DpbwF2wzgjjm6kuhsvDKlDjOqe7yTgvgMlj+8tPy7Txc5qmI5o3pp8PbJwi+d5SK3bd/hek3t46tK99PbyJEVy8tBBv+C1T0n3502WybNnGtUlyicRAAXhV6gDggggAACCCCAAAIIIIAAAgjYETAYvrBzoxBLYQ84j6UQtS9mz18kw8dMCrFbsvtWBHDZ3b9RaF0UA7j8LhoInHf2aVL5iIpGg+N/bNgoQ0eM2zfTJQrO1CGzBFIN4Pbs2SPTZi9wlio0Obp0aCUdWjeRQgUP3P9tr/Ovj71ykEsyZDOA0yDqtJNPkoIFC5hUPe45m/7aIsNGvWd1P0Y/9dIZiKMnTJcvvlpp3AadhXhRzzOkfu3jjfaW01l1Dw0daVx+uk8kgEt3D3B/BBBAAAEEEEAAAQQQQAABBOwJEMDZs0xYEjPgQkBO8y0I4NLcATlw+0wI4LQbdHD8qr7dpMZxVTxDOF0C743x0zJuj6YceNwypokmAZyGbLv37Em4F5nJbM8YiNuSjzqTa+/eva7LLtoK4PRz9j9X9JajK5VPqa/8BpBeN9PZb/0v7CEVypb2OlXWrvtDRo6dIiu+/d7z3Pwn+HnP6F5wr42bKvO++Mr3fdJxAQFcOtS5JwIIIIAAAggggAACCCCAAALBCBDABeO6X6nZHMDpfiwn1avlLD+nA29FixSWwoUL7Wu/Du5t37FTNm7+S9b8+IvM+3yp1V/a5+++JvVrOb+K16XwDit5iDPgWqjQ/jMVdu3aLToIunnLVvn5l9+c+sz9fKnn0ldujwoBXAgfpBy/RaYEcNpNDU44Xvp27SglDynu2mu2wogcfzRyuvkmAZwua6ghTOl/HRrXynQmpn7HDbi4p5QrUypuOb/98afz/fevQw9J2Ce2nnn9rju/S3vXsE/bvOXvbVK29L9cn5Hvf/5VHh46MqXvwNgNOrVtJp3btUgYdsbO06U/R46bIvMXLUv6+dUZt5edd5Yc7tE+nZn48YLFMnzMxKTvFeaFBHBhanMvBBBAAAEEEEAAAQQQQAABBIIVIIAL1tcpPRsDOA2cTmlxohxZsVzcpbgSsepA2Po/Nzq/RJ804xMrA366B1W309tIvZrHSbGDiybVozt27pQVq76XCR98LN9+/7NnGSaDvp6F/HPCnxs3y4tvTpDlq74zvYTzclAgkwI47Z5rLuopdWsc69lTLIfrScQJLgIm72Kdmbbmh7VSs1qVuCXpj0TenjRTps9Z6GrdvFEd6XVmu4TfM8tWrpGK5crIvw4rmbAcWwGcBk+N69VynWWqwdrqH9ZKq5PquS6LqTNRx0ycKTM/+SzlZ+36y3pJzePiO8cK11mCn3z2pbP0ZarHOZ1PkVOaN/JchvP7n36Ruwe/nOrtQrmeAC4UZm6CAAIIIIAAAggggAACCCCAQCgCBHAhMGdTAFf9mKNFB7yOqlTBc3k5N1oN4n5f/6dMnPGJsx9dskebpg2kc7uWcljJEskWsd91OlCrg7DjpnzoWp7JoK9phQjgTKVy+7xMC+B6nnGKtGvZSAoUcN+figAut5/rVFtv8i7Wd+zCJSukdbMGCfZu2ysz537uLFPodrg90xqsfTjvC2lY+/jAAzid+XX5+WdLmVKHJaxubGnJr7/9Xvr16OQ5G3Xx8lUyZNjolLrD9B1lc9+5RPfU9m/cvEV+WfeH8+OWr1auyZi9JgngUnoMuRgBBBBAAAEEEEAAAQQQQACBSAkQwIXQHdkSwHVs3VROb9vUdckrv5w6aDn3s6Xy5rvTfM+GO7NdS2nf6iRnzymbx85du5w9qdwGY00GfU3rRABnKpXb55kObnvtZ2WrHK/eMP2MEMB5SfJ3NwGT50zfse/N+ES6tG8lJYofHLe4Vd/9JA88/aorttvsLl1ScdzUD+WMts0CD+BM2pw35Bp4RW+pVvUo17bZCMX03whnndZyv2Wo493U6x3l94m/8co+ckSFsrLujw3y3Y+/yNKVq+WzJSv8FhOZ8wngItMVVAQBBBBAAAEEEEAAAQQQQACBlAUI4FIm9C4gGwK47p3ayKktGnnu6+KtceAZe/bslS+Wfi3DRr9nHMK1btpAunVsbTUMzFszDeHe/3C+jJ0yK26TTAZATS0I4Eylcvs8W8GZrXK8ekP3p9IZqgcd5P41QwDnJcnf3QRM3sX6jn15zETpdVY7qVC2TNzivN7DVY6sKFf06ZJw1pmGP6Pe/UD6dO0QeABnEqjlDblM9mXTZSFNZgG69cVF55whzU+s4/rAxmbmjX5vOg92AgECOB4NBBBAAAEEEEAAAQQQQAABBLJHgAAuhL7M9ACua4fWclqrxoGEbzF+DeHmfb5UXho1wbNHKpU/XP7du4vo/4M81v+5ydmjJt7ebCaDvqZ18xr4NS2H87JbwFZwZqscL23TvaBSHfT3qgd/z24Bk3dx7B2rS6LWq1UtLsjOnbtk/PuzZfKsuXH/fkrzE529RosWKRz370u/Xi2TZ86VS87tHGgA16R+LdFwu3ix+DP5tHL6A5IJ0z52lnjWw2TJSj1P94x7eOhI4x/C5Ie46aq+cmzlI1wfOF3meeTYKc4+sBzxBQjgeDIQQAABBBBAAAEEEEAAAQQQyB4BArgQ+jKTA7jG9WpK7y4dEi7bZZPPa9ZZ7F7dT28jp518khQs6L63VKp1033qFi5ZLs+OHHdAUSaDvqb3J4Azlcrt82wFZ7bKcesN0/fGrl27ZeKMOfLutI9zu3NpfdICJu/i2Du2To1jXfclnLNwifOji3iH24zO2KyuJctXBR7A6X5uLRrVdd2D9Y8NG+W5196Rb7//eV9TdM84/Vy6Hdt37JAxE2fKzE8+890f5Q8vLQMu7inlypRyvXbDxs3y/OvjZeXqH3zfI1cuIIDLlZ6mnQgggAACCCCAAAIIIIAAArkgQAAXQi+bBHAhVGO/W5gs+6Z7q91w+flS5cgKntXTsGrDxk1OYLV42Spn1lipw0pKgxOOl0Z1akjVoytJoYIFPcvRfXRGjpsi8xctS3ju7QMulKOPcK/TX1v+li+//lZ0Ga41P6yVn3/93SlPlxGrVa2KnFinuhxZsZwUKOAe4iXaF8dk0Nezsf+cQABnKpXb59kKzmyVk6g3dGbqZeed5Xy+vA79vI8YO1kWLF7udSp/RyCugMm7OPaOPaxkCendtYMUO7ho3LK+/+kXuXvwy3H/5ja7S2d1vfHuNFm/YVOgAZyGXP0v7CEVypZ2fRr0+1MDuLxHm2YNpUcnncHnvmfq4uWrZMiw0b6fNtP3in4X3/noC77Lz6ULCOByqbdpKwIIIIAAAggggAACCCCAQLYLEMCF0MOZGsCZDGwqny7dNXvBYnl70syES1fVr1VNenY+xfPX8Vpe3r1r8nePhmcXn9tZDit5SMKeW/XdT86sNf2lvdvRsXVT6XRKs4SDsXqt6b44zRqe4CwLpqFlooOgLYQPWxbfwnSA2+3zozy2yolHXfv4qnJO51OlYrnDXWfoxK7Vwfj7n3ol6SXvsri7aZqhgMn3VOzdq98JbrO0Nv+1VYaPmSiLln2z3929PjM642zoiHHO+z/IJShN9nJLNItN6/Y/V/SWoyuVd5VN9KMTr+4w+Q7UMvTHOY8897pXcTn9dwK4nO5+Go8AAggggAACCCCAAAIIIJBlAgRwIXRoJgZw+kv7K/t2lSMqlHUVMl02UgvRfWgu6H66Z5luy2B5DfLt2r3b2YfnnakfGfXsOZ1PkVOaN3JdzlIDvQeeftW1PK966cUEcEZdwkkJBLxCgNhlYQVwOqBf6/iqUvzgolL1qErOLNeK5coYzXTVumq4/eG8L2TE2Cn0OQJJC/gJ4DT8cdubMNH3h/5Y46zTWkrhwoXi1jMWKpl8Rv1+R+W94cAreku1qke5WrmF2n26dpBWTerLQQcl/qdfsp9Lk+9ArbjX+ynpByGLLiSAy6LOpCkIIIAAAggggAACCCCAAAI5L0AAF8IjkIkBnNeAo7Lt2bNX5n2+VF4aNcFY0XRvqETLYHkN8vkdPNRQUPfGKXlIcdmxY5ds3PyXbNq8xZk99+Mv6+SPPzfJV1+v9pyh41UvBSKAM35MODGOgMngvskAt2k5QXcCn4eghXOjfL8BnNtebiq26KuV8uTwt/bDc9t3Le8saQ3HdPlVXX450ZFsAHdC9WPkonPOkEMPKZGwbK/vv3o1jxNti37fuR3f//yrPDx0pOf3Xt4yTml+onQ7XZe4LOxaNgGc9+eSAM7biDMQQAABBBBAAAEEEEAAAQQQyBQBArgQeioTA7j+/bpLvVrVXHXW/b5BnnrlrX37q5lS6iCiBlZuv8JPNDhvEnTprLwvlq6UCR987Ltupm3If55JvQgcktXlOhUwDc68BrhNywlSXcP7WfM+l9fGTQ3yNpSdAwJ+A7iWjetKr7PaJdwL7Zff/pB7hwzfL3xy23d0+46dzvLL0+csdLQHXX+p6D6IiY5kAziT2Wtb/97mfKbmffFVwvubzKJzm4WeqGCTftBrvd5POfDIejaRAM6TiBMQQAABBBBAAAEEEEAAAQQQyBgBArgQuirTArgqR1aUK/p0kTKlDkuo4/VLezdWk1/h79q1WybOmCPvTvt4v6JM9oCLXaCD/L+t3yArV/8gC5eskC9XfBtYbxPABUZLwf8ImAZnXgPcpuUECb/mx1/kkede8zXDJsj6UHbmCpgEP3l//OD1/bZl6zYZMXayLFi83EHx+r7S2dLPvz7e+Z7RI4gATpeE7n9hD6lQtrRrR5ksl2yyj5zeJNEs9EQVMOkHvdbr/ZS5T6K9mhPA2bOkJAQQQAABBBBAAAEEEEAAAQTSLUAAF0IPZFoA17xRHel1ZjspdnDRhDp/b9sub7w7TeYsWJKUoNuMgliB8xctk+dee+eA8k2ujVepHTt3yu/rN8q33/8kS1Z8K58tWZFU3eNdRABnjZKCEgiYBmdeA9ym5QTVEX9s2Ojs+xZkIB5U3Sk3egImwU/+kOymq/rKsZWPiNuYPXv2yLTZC2T0e9Odv5/ZroV0attcChUqGPf8/KFXEAGcyfKOu3fvkfc/+lTemjTTtZNiyy67/cBGC9j01xYZNuo948+p18zCWKW83k/Re8LCrxEBXPjm3BEBBBBAAAEEEEAAAQQQQACBoAQI4IKSzVNupgVwXTq0kg6tm0ihgvEHHLVp6/7YIINfGi2//r4+KUFdhrL5iXVcr030a37dw6d1kwZSoEBqj6/Osvt9w0ZZseo7mT1/saz5cW1SbdGLCOCSpuNCQwHT4MxrgNu0HMNqGZ+2d6/I2nW/O0vkrfj2e+PrOBEBNwGTAO7nX3+XOx99YV8xfbt1lJNPqi8HJfgKyfsZ0j1Cde/SeIc+0x8vWCzDx0zc9+cgArhrLuopdWsc6/og+Fni2K1NsZv4neVu8h2oZX//0y9y9+CXeahdBAjgeDwQQAABBBBAAAEEEEAAAQQQyB6B1BKMaDrs1WpdOvD+yNTOJIDbtn2HMzD9yWdfplRv00Gw2fMXyfAxk+Ley6S+qQ6imYR8+QdNY5XV/XWuvqC7lDu8VEpWeS/W5So3bNzkLDv2wccLRGdM+DlM3P0MkPq5N+fmhoBpcBbFAC62L6POKvL72cqN3qWVyQokE8B5zSjTWZpDR4wT3Q/u5qsvSLin286du2T8+7Nl8qy5+6pvO4A7ofoxoj9YOfSQEq5EfpaMbNOsofTo1CbhPnixG/3y23p58uUxRj+0aVS3hvTp2lFKFD/YtZ6JvteT7f9svI4ALht7lTYhgAACCCCAAAIIIIAAAgjkqgABXAg9bxJoRSmAM/l1vNcgvxeryaBp/mXD8pbZumkD6daxtRQv5j7Y51WPeH/f+vc2mfvZUhk7ZZbxHlUEcMlIc40fgUwM4Hbt3i3ffveTTJzxiSz9erWf5nIuAkYCJt8l+UMfr89SbInlHTt2uoZKGzf/JS+9OUG+WrlmX11tB3A647tN0wZyUKLpeiKiAfeEaR87nzOT4+CiReR/rugtR1cq73r69h07ZMzEmTLzk888i/UyjRXAD1E8KYUAztuIMxBAAAEEEEAAAQQQQAABBBDIFAECuBB6KtMCuOsv6yU1j6viKpNqAGcjsOrYuql0OqWZ6151yXav3+XybLQn2bpyXW4ImA5we302TcsxVdXPiu6vqEvW6f83bvrrn70Wf5Z5XyxlxpspJOclJZBMAKc3cttLVJ/lmXM/F/0xhttyzPFmgtsM4EyDsqTgDC/yM7Purv9cIkdUKOtasoZ6b4yf5iz7bOvQfwu0O7mR/PzL7zJ/8XL56NMvbBWdlnII4NLCzk0RQAABBBBAAAEEEEAAAQQQCESAAC4Q1v0LzbQArn+/7lKvVjVXGa9Bfi9WW4FV7eOrOjPhjqpUIeF+Pl51cfu7LkU2YuwU+XLFt67F2GpPKnXl2uwWMA3OvD6btsrJbm1alykCyQZwXvuQ6h6kf23Z6vpdOH/RMnnutXf2o7IZwJkuFRlkX236a4sMG/We53eg1uG6S84V/U52O/bs2SPTZi8QXY7W1pF/1r7OYPz2+5/lk4VLZN4XX9m6TWjlEMCFRs2NEEAAAQQQQAABBBBAAAEEEAhcgAAucGKRTAvgTOrrNcjvxWoyaBrbh2fNj2u9ipOTT6ovrZrUkyMrlpNCBQt6nu/nhOWrvpOnhr/luhwlAZwfUc5NRsBWcGarnGTawDUI2BYw+S6Jt++Yzpo667SWUrhwobhV2rh5i+zevVtK/+vQuH/ftWu3TJwxR96d9vF+f7cZwF1zUU+pW+NY22S+ytPZgB/O+8L5IYrX0fOMU6Rdy0ZSoEAB11NXrv5BOdjKTQAAIABJREFUHho60qs4o7+XP7y09L+wh1QoW/qA83V27t/btsnqH9ZmVBhHAGfU9ZyEAAIIIIAAAggggAACCCCAQEYIEMCF0E0mgVaU9oDr262jE2i5bDkj8Zbe8kPZpUMr16W9tKx4g6Ze9yh1WEnRWQN1ahzrDMgVLhR/cNWrnLx/N9kHhwDOjyjnJiNgKzizVU4ybeAaBGwLJBvA1at5nPTr0UlKHlI8bpU0vBHZm3Dvtc1/bZXhYybKomXf7He9rQDumKMric7sKlPqMNtkvsv75bf18uTLY+TX39e7Xtuobg3XPfNiF/uZVedVWdNZgn5+0ON1z6D/TgAXtDDlI4AAAggggAACCCCAAAIIIBCeAAFcCNaZFsCZDGiu+2ODDH5ptOeAXCJer+W/9DqdefbIc68n3UO6f07DE6pL/VrVpMpRFeWwkiU8f5mf6GaLvlopTw5/K2FdCOCS7iYuNBSwFZzZKsew2pyGQKACJt9XiX7MYbJnWaLKa5n3P/XKATOjbQVw3U9vI6edfJIULOg+myxQ3H8K375jp7w9aaZMn7PQ9Xame9ZpuDl/0Vfy/OvjU67+wCt6S7WqR3mW4/Ud7llAiCcQwIWIza0QQAABBBBAAAEEEEAAAQQQCFiAAC5gYC0+0wI4kzBJ91h5491pMmfBkqQEbx9woRx9RAXXa+csXOLsPWPriAVyOjvuyIplnZkFpjPkvGbjmZj9uXGzvPjmBCdY5EDAr4Ct4MxWOX7rz/kIBCGQSgCXf+8wP/WLt/+bXm8jgDMNsvzUN9VzFy9fJUOGjfYsxjQ43LJ1m4wcN0XUMdnj9DZN5cx2iZcRjZW7c+cuGf/+bJk8a26ytwr1OgK4ULm5GQIIIIAAAggggAACCCCAAAKBChDABcr7/wvPtACuypEV5Yo+XVyXvvKzL0x+YpNlqsIYMNNBzlNbNpJ2LRrLISWKuT4JXuEZAVwIH6Qcv4Wt4MxWOTneHTQ/IgKpBHAm18Zr5q7du2XyzLnyztSPDvjz9Zf1kprHVUmo43Zt7KLmjepIrzPbSbGDi0ZEWcR02Ug/S2f+9Mtv8spbk+Tb73/23c4Tqh8jF3Q/XXTZaa/DdAlNr3LC+jsBXFjS3AcBBBBAAAEEEEAAAQQQQACB4AUI4II3zrgATkm8BhH1nHW/b5CnXnnL2avNz3HZeWdJ43q1XPeY0/1annvtnQMG5jQcrFiujFQoW0ZK/auklC39Lyle7GD516GHSKFCBWXr1m2+Z5n1POMUadeykevylARwfnqYc4MQsBWc2SoniDZSJgJ+BUxCtEQzmE1+DBKvPjp7a8TYybJg8fID/uz13WkSwJl8R/p1SvV8Pz+60SWm9UcpB7ltJPtPhdau+0NGjp0iK7793riK1Y85Wnp37eD8W8Dr8FNvr7LC+jsBXFjS3AcBBBBAAAEEEEAAAQQQQACB4AUI4II3zsgAzmQZqT179sq8z5fKS6MmGCs2rldTenfpICWKH+x6Tbz9Wk5pfqJ0O72NFC1SOOG1u3fvkfc/+lTemjTTuE4ms9c2bNzs7FezcvUPccs1KcMrxDOuMCfmpICt4MxWOTnZCTQ6cgKpBHA6C/rWa/o5P+jwc/zy2x9y75DhB+z/pmWkGsCZziBL9CMVP+2InWvyfa/nms4kq1T+cLn6gu5S7vBSRtXRJa0/WfiljJ0yK65p3kI6tmkqHVo18Zy1Hrvm9/V/Ot/dycyyM6p8ACcRwAWASpEIIIAAAggggAACCCCAAAIIpEmAAC4E+ExbglJJTAcBd+7aJe9/ON8ZOPM6TH+1vvXvbfLauKky74uv9iuy/OGlZcDFPaVcGfdBPQ3LdFmrL1d861Ul5++9zmonbZs1dJ0Bp0tl3fXYiwnLMwngNv+1VYaPmSiLln1jVC9OQiCvgK3gzFY59A4CURAwCeCWfbNGHn3+jbjV7d+vu9SrVc1XU+L9QCRWQKoBnEl79F5udfDVGBExfSf4WRradH+2WF337hXZsvVv50cuX379rXyz5sd9s+vr1jhW6tY8TnTZydL/Osx19nzetusPcqbPWSCjJkz3S5LW8wng0srPzRFAAAEEEEAAAQQQQAABBBCwKkAAZ5UzfmGZGMBpS0yXkdJBudkLFsvbk2Ym/PV60wa15az2JztLRrodOgi3ePk38uTLY+KeZro0l+myVlqv7p3aOktYuh3zFy1zlsRMdJgEcNt37HSMps9ZGMJTxy2yTcB0kNwtbFATW+Vkmy/tyUwBk8DK7TNhsgRxXpk9e/bItNkLZPR78UOdVAO4gVf0lmpVj3LtjCC+S665qKdo0OV1LF6+SoYMG+11mvP3i8/pLE0a1JYCBdLzT801P/4ijzz3muesOqPGhHgSAVyI2NwKAQQQQAABBBBAAAEEEEAAgYAF0jMqEmyj9mrxlw68P9i7+Cg9UwM4nQWngdfhHqGZUmhwtmHjJlm4ZLksXrZKlq/6TkodVlIanHC8NKpTQ6oeXUkKFSzoqeY1e01/Aa/B4KGHlPAsa8fOnc6yU4u++ka+Wrl636/pNYDQtjU4obocWbGsZ72279ghYybOlJmffJbwnqahhi5d9vbkWbJs5Rqp88+v+iuULe38Qj/R8paeDeWEnBAwfcYI4HLicaCR/wikGsA1qV/L2U+s2MFFjUx1uUTdsyz/DO3YxakEcFqX87u0d/Y1dTtMl4I0atA/J7Vp1lB6dNIlnou4Xrbpry0ybNR7RjPMdYnPq/p2kxrHVTGeteanzm7nev1bwtZ9giiHAC4IVcpEAAEEEEAAAQQQQAABBBBAID0CBHAhuGdqAKc0fpeRSoXTdDnLfj06SfMT64T2q3pdCuuJl0a5/oq+ypEV5Yo+XaRMqcN8E2zZuk1GjJ0sCxYv930tF+SOAAFc7vQ1LTUXSDWAM13aOFajdX9skMEvjZZff18ft5KpBHAmM7z1xy4fL1jsLGds81CH/hf2EP1BiNuxd+9e+XDeFzJi7BSj2+sPcS4+t7NUP6ZyaCGcLmOtP3SZNfdzozpG7SQCuKj1CPVBAAEEEEAAAQQQQAABBBBAIHkBArjk7YyvzOQAThsZxjJSe/bslXmfL5WXRk3wdNVf1d9w+flS5cgKnuemeoKGYyPHTRFdgtLruOmqvnJs5SO8Tjvg79u273D2vPvksy99X8sFuSNAAJc7fU1LzQVSDeD0Tl6hWd7aeM0w9Spr1+7dMnnmXHln6kf7NdI0AEu0R6q5WOIz+3TtIK2a1JeDDnL/p6HfGXj6na0/nGl4wvGue63aaIN+Z+uetJkavqkBAZyNJ4EyEEAAAQQQQAABBBBAAAEEEIiGAAFcCP2Q6QGcDp7pEl0n1asZyOCZ7qkz9/OlzrJWpocuIXlB99PliAplTS/xfZ7pjLxYwbp0WJumDTwHL/NXJNGArO8Kc0FWCxDAZXX30rgkBWwEcKbvbp39NXPu584PJhIdyQZwndo2k87tWkjhQoVcJb7/6Re5e/DLSWq5X1av5nFOUFbykOKuJ+p344RpH8vEGZ/4qkeXDq3klOYnGi/36adwnRn42x8bnL35vvhqpZ9LI3cuAVzkuoQKIYAAAggggAACCCCAAAIIIJC0AAFc0nTmF2Z6ABdrqQ6endqikWggZ+vYuXOXfPTpInl9/Pu+i9QQrk+3jnJkhXLWl7bSek398FMZN/VD43qZBiT5C9QActrsBc7AIQcCiQRMny+vGTq2yqGnEIiCgI0ArmXjutLrrHae+5/pfqBvjJ8ms+cvTtj0ZAO4gVf0lmpVj3IlDeO7wqQeWsnFy1fJkGGjfT8C+r3dpX0rqXbMUZ77r5oWrvvyfbLwS2fmm84oz/SDAC7Te5D6I4AAAggggAACCCCAAAIIIPB/AgRwITwN2RLAKVXt46tKt46t5ciK5VPag01/rf77+j9l/PsfObPfkj00DNRlsxrWqe45c8DkHrF66S/7Z89fZHLJfud07dBaTmvV2Hdd9F7Dx0zyfT8uyB0BW8GZrXJyR56WRlnARgBnuofnHxs2ytAR42TNj2sTkiQTwJnOPNv01xZnpviXK74NrEtMZ+KlWpfqxxztzIarWa1KUjPi9Lv6ry1bZdGylfL+R/Pl519/D8wk7IIJ4MIW534IIIAAAggggAACCCCAAAIIBCdAABec7b6SsymAizWqWcMT5JQWJ8qRFcv5+hW7Dpqt/3OjfDR/kXwwe4G1X6vrYF7HNk3l+GOOkiKFC/vuVa3Xxs1/yZyFS2TSjE9SqtdpJ58kp7dp6rmMV6ySeu+FS5bLsyPH+a43F+SOgK3gzFY5uSNPS6MsYCOA0/aZ7OG56ruf5IGnX3XlSCaAM917zWt2q41+Mg0jdTnOD+d9ISPGTkn5tk3q15L6tY+XiuXKSKnDSjrf4YUKFdxXrn5H7ty1U3bs2CW/b/hTvv/pV/l86deBBpEpNyqFAgjgUsDjUgQQQAABBBBAAAEEEEAAAQQiJkAAF7EOybTq6GBZk/q1pV6t46Tc4aWc5SkLFyq8b0lIXTJr+46dsmHjZvn2+59k4ZIVgQ6a6f2bNqgtJ1Q/RipVKCslSxSXIoUL7bd3Xd7BvPUbN4nuqWO7XlqPDq2bSL1a1aRs6X85S5sd9M+nLWyTTHumqC8CCCCAAAK5KkAAl6s9T7sRQAABBBBAAAEEEEAAAQSyUYAALht7lTYhgAACCCCAAAIIZJwAAVzGdRkVRgABBBBAAAEEEEAAAQQQQCChAAEcDwcCCCCAAAIIIIAAAhEQIICLQCdQBQQQQAABBBBAAAEEEEAAAQQsCRDAWYKkGAQQQAABBBBAAAEEUhEggEtFj2sRQAABBBBAAAEEEEAAAQQQiJYAAVy0+oPaIIAAAggggAACCOSoAAFcjnY8zUYAAQQQQAABBBBAAAEEEMhKAQK4rOxWGoUAAggggAACCCCQaQIEcJnWY9QXAQQQQAABBBBAAAEEEEAAgcQCBHA8HQgggAACCCCAAAIIRECAAC4CnUAVEEAAAQQQQAABBBBAAAEEELAkQABnCZJiEEAAAQQQQAABBBBIRYAALhU9rkUAAQQQQAABBBBAAAEEEEAgWgIEcNHqD2qDAAIIIIAAAgggkKMCBHA52vE0GwEEEEAAAQQQQAABBBBAICsFCOCysltpFAIIIIAAAggggECmCRDAZVqPUV8EEEAAAQQQQAABBBBAAAEEEgtkbQBHpyOAAAIIIIAAAgggkGECg0TkrgyrM9VFAAEEEEAAAQQQQAABBBBAAIE4AgRwPBYIIIAAAggggAACCERDgAAuGv1ALRBAAAEEEEAAAQQQQAABBBBIWSDrA7i9e/emjEQBCOSKwEEH7f9K4POTKz1POxE4UID3AU8FAsEL3HXXXTJokGZu+w4CuODZuQMCCCCAAAIIIIAAAggggAACoQgQwIXCzE0QyAwBBtwzo5+oJQJhCPA+CEOZe+S6AAFcrj8BtB8BBBBAAAEEEEAAAQQQQCCbBQjgsrl3aRsCPgUYcPcJxukIZLEA74Ms7lyaFhkBArjIdAUVQQABBBBAAAEEEEAAAQQQQMC6AAGcdVIKRCBzBRhwz9y+o+YI2BbgfWBblPIQOFCAAI6nAgEEEEAAAQQQQAABBBBAAIHsFSCAy96+pWUI+BZgwN03GRcgkLUCvA+ytmtpWIQECOAi1BlUBQEEEEAAAQQQQAABBBBAAAHLAgRwlkEpDoFMFmDAPZN7j7ojYFeA94FdT0pDIJ4AARzPBQIIIIAAAggggAACCCCAAALZK0AAl719S8sQ8C3AgLtvMi5AIGsFeB9kbdfSsAgJEMBFqDOoCgIIIIAAAggggAACCCCAAAKWBQjgLINSHAKZLMCAeyb3HnVHwK4A7wO7npSGQDwBAjieCwQQQAABBBBAAAEEEEAAAQSyV4AALnv7lpYh4FuAAXffZFyAQNYK8D7I2q6lYRESIICLUGdQFQQQQAABBBBAAAEEEEAAAQQsCxDAWQalOAQyWYAB90zuPeqOgF0B3gd2PSkNgXgCBHA8FwgggAACCCCAAAIIIIAAAghkrwABXPb2LS1DwLcAA+6+ybgAgawV4H2QtV1LwyIkQAAXoc6gKggggAACCCCAAAIIIIAAAghYFiCAswxKcQhksgAD7pnce9QdAbsCvA/selIaAvEECOB4LhBAAAEEEEAAAQQQQAABBBDIXgECuOztW1qGgG8BBtx9k3EBAlkrwPsga7uWhkVIgAAuQp1BVRBAAAEEEEAAAQQQQAABBBCwLEAAZxmU4hDIZAEG3DO596g7AnYFeB/Y9aQ0BOIJEMDxXCCAAAIIIIAAAggggAACCCCQvQIEcNnbt7QMAd8CDLj7JuMCBLJWgPdB1nYtDYuQAAFchDqDqiCAAAIIIIAAAggggAACCCBgWYAAzjIoxSGQyQIMuGdy71F3BOwK8D6w60lpCMQTIIDjuUAAAQQQQAABBBBAAAEEEEAgewUI4LK3b2kZAr4FGHD3TcYFCGStAO+DrO1aGhYhAQK4CHUGVUEAAQQQQAABBBBAAAEEEEDAsgABnGVQikMgkwUYcM/k3qPuCNgV4H1g15PSEIgnQADHc4EAAggggAACCCCAAAIIIIBA9goQwGVv39IyBHwLMODum4wLEMhaAd4HWdu1NCxCAgRwEeoMqoIAAggggAACCCCAAAIIIICAZQECOMugFIdAJgsw4J7JvUfdEbArwPvArielIRBPgACO5wIBBBBAAAEEEEAAAQQQQACB7BUggMvevqVlCPgWYMDdNxkXIJC1ArwPsrZraViEBAjgItQZVAUBBBBAAAEEEEAAAQQQQAABywIEcJZBKQ6BTBZgwD2Te4+6I2BXgPeBXU9KQyCeAAEczwUCCCCAAAIIIIAAAggggAAC2StAAJe9fWutZR9//LG0bNnSWnl5C2rQoIGULVtWihcvLg0bNpQTTjjB+f9RRx0lBQoUCOSeFJpYIJ0D7rt375ZBgwbJ3XffHbeC//u//yu33357IN23bt06mT59ukyZMkWWL18uc+fO3XcffUbr1asnHTp0kDZt2kj58uUlv1MglUqx0L///lvmzZsnU6dOddqzaNEiWb9+vVNq5cqVnTa1bdtW2rdvL8cff7wUKlQoxTsGf/nevXvlxx9/lIkTJ8rMmTNlxYoV8vnnn++7cdOmTZ33R6dOnaR58+ZSqlSp4CuV4h127dolq1atktmzZzv/5X/+Spcu7fRVzZo15eSTTw71GQzyffDHH39I7969nc+c7UOf72rVqjnfIWpXvXp1OfHEE6VWrVpSpEgR27ezUt7IkSOlT58+VsrKX4h+Lg499FDRZ0nfZ3Xr1pX69etH9l2m767//Oc/8uyzz1r3iH2eChcuLMcdd5zUrl3beWfUqVNHSpQoYf1+JgUSwJkocQ4CCCCAAAIIIIAAAggggAACmSlAAJeZ/RZqrYMM4BI1RAear732WuncubMULVo01Pbm8s2CHHD3cl29erWcd955TmgU7wgigFuzZo1ouWPGjJHNmzd7VdH5u9bxxhtvdAaxoxjEbdmyRZ577jl54okn5LvvvjNqU+PGjZ02RfXzpsGbBm333HOPjB071qhNJUuWlH79+skNN9wgVapUMbomzJM2bdokGro888wzsmTJEl+31vej9le7du0CfT8G+T4IMoBLhKnB3OWXXy6XXXaZ88OPKB1BBnCJ2qmf9+uvv15at24dqR+8BBnAJbLQYK5v375y3XXXhf6+IICL0ieRuiCAAAIIIIAAAggggAACCCBgV4AAzq5nVpaWjgAuBqkDhA8//LDUqFEjK22j1qggB9zd2qqz3x566CG55ZZbEp5mM4DTWUc64K2Dz7FZYX76QsOdO++8U6666iopVqyYn0sDPfezzz6TAQMGiH5mkzk0XHzwwQedGahROXQw/pFHHnGeD9OQNG/dNXS577775JxzzonELL89e/bI22+/Lbfddpszgy+VQ9+POmNUZzMFcQT5PkhHABcz0hlxGuZ269YtMsFTOgK4mMfFF18s9957r1SoUCGIx8h3mekI4GKV1CBOv2suvfTSQMPtvCgEcL4fES5AAAEEEEAAAQQQQAABBBBAIGMECOAypqvSV9F0BnDaah0s1Rk9rVq1Sh9Cjtw5yAF3N0J9xnQ5OrcZW7YCOB3c1TBHBz1TPXSWpg5cp2vpslj9dYbY5MmT5corrzSe9Zao7S1atJAXX3zR+dyl+9Bw9KabbpLnn38+papoYKrLl+qydulcalNnJ2oYqP/ZOjRg1Fl0HTt2tD4jM8j3QToDOLWPyjMRew7SGcBpHaL0uU9nABfrjzDf7QRwtt6GlIMAAggggAACCCCAAAIIIIBA9AQI4KLXJ5GrUboDOAXRMEBDAR0k5AhOIMgB90S1/vXXX+Xf//63vPPOO64NsxHA6cw3nU2loY6tQ/et0+UA07lU6qxZs5zlFk2XnPRqu+6hNnTo0LTOhNOwauDAgfL00097Vdfo7xq4PPbYY6KzfdKxdKjt9uRttIZww4cPd5YStHkE+T5IdwCnTvpMaPihYUvBggVt0vkuK90BnFZYv19ffvllZ2+0dB5RCOC0/bocpYblQc9yJoBL59PGvRFAAAEEEEAAAQQQQAABBBAIVoAALljfrCg9CgGcQp599tny7LPPSvny5bPCNYqNCHLAPV57/YQSNgK4qVOnSo8ePZJayjBRf+kgvoZVunxjOoKdn376ydm7aMaMGVYfKV1eU2cKpmN2n87oe+GFF5z9umweQQVVXnXU9gwePNgZ0A/qaNKkiQwbNkxq1qxp7RZBvg+iEMApVLqeifydFIUATuuUzs99zCQqAVxY73YCOGuvLApCAAEEEEAAAQQQQAABBBBAIHICBHCR65LoVSgqAZzKPP74484eV+kIOqLXM/ZrFOSAe/7a6n5eOnNMl88zOVIN4NatWyeXXXaZjB8/3uR2vs7R8OPVV1+VatWq+bou1ZNN9s5L9h46+KxLv/bq1SvZIpK+TvdGO/fcc2XRokVJl5Howq5duzpBftmyZa2XnajAxYsXO47Lli0L9J46k1Rn+dmasRPk+yAqAZx2SM+ePZ1nolSpUoH2j1vhUQng9HOv7zL9wUu6jqgEcNp+nRU4YsQIqVKlSmAcBHCB0VIwAggggAACCCCAAAIIIIAAAmkXIIBLexdEvwJRCuDatWsnr7zyilSsWDH6cBlYwyAH3PNy6Kwt3Y9r9OjRxkqpBnC6hOmll15qfD+/J+pSZbpkYphL2S1dutQJD4IKds466yxn/7Vy5cr55Uj6fA0VdVnPu+++O+kyvC7UAXXdczCMY/v27XLrrbc6S58GfWh4MnbsWDn11FOt3CrI90GUAjjbbsngRyWA07pfeOGF8uSTT6Zl9qveP0oBnNZHZ+NecsklyXSr0TUEcEZMnIQAAggggAACCCCAAAIIIIBARgoQwGVkt4VbaZMArkOHDqIDiGXKlDGu3I4dO2Tjxo2iIYIunaYDxzoryuvQZQRPO+00r9P4exICQQ64a3V0Kb45c+bI1Vdf7Xt2UyoB3IYNG5wBVH3G3A7da/C2224TnSWlSy/qEpkzZ850AqH58+e7Xquz4F5//XWpWrVqEvL+L1FLne10ww03uF6s4YIuK3fNNddIpUqVRAMuDez++9//OmG21/HWW29Jt27dvE6z9vfVq1c7y3nOmzfPtczGjRvLPffcI23atJEiRYqI9vG4cePkwQcfFJ1B53Zo/2ogG8aMJ9PZfNpPuo+fztKsUaOG06Y9e/bIL7/8ItoHTz31lGe7tM0abD/wwAPO9akeQb4PTAO42bNn+9r7U830e0VDfv28az+b7I148803O6FvmAF63v4xCeCSmeGoYdamTZucz5OG6RMmTPB8LHQm75gxY6Ru3bqe5wZxgmkA5zdI13emWqxfv96ZCa3PxpIlSzyboEv86udPP6NBHARwQahSJgIIIIAAAggggAACCCCAAALRECCAi0Y/RLoWQQVweRutA2OTJ0+WK6+80nOwVGca6WAph32BIAfcNczS5SY1SDMJWvO3LpUA7oMPPnBCNbf7uu2hpYHVRRdd5BkK+R0QTqUH165dKxdccIFMmzYtYTFuexiZ7r+XzKB/Ku0ymanoth/krFmznCDLLXRRl0mTJvkKdpJtk0mwovuQPfroo84zmmh5Xf2hgvaFvo/dDg0k9Z4atqZ6BPk+CCqAy99mfQ408H/vvfdcOc444wxn6cUwQtl4FTF5TlL9LO7atUuGDx/uhLRe7+A33njDWQY2HUdQAVz+tmgQd9NNNznBpNtx4okninocd9xxgXAQwAXCSqEIIIAAAggggAACCCCAAAIIREKAAC4S3RDtSoQRwKmA6X5WOptHl3M7+OCDow2XgbULYsBdZ6RMnz5dbrnlFs9ZZG5kyQZwpksa6n5nukRlogDk7bfflu7du7v2aqoD5H4eGZNQUQO6IUOGyKGHHhq3aJPZZvXq1ZM333xTdHZg0IeGgv3795eXX3454a00PNPZOe3bt497junMQJ3tpEtDBrmf5LZt25wZik8//bQrnenelvo56tOnj2j4muiwOXspiPdBrN5hBXB6vw8//NDZg8/NLeiQxeuzE0YAp3UwDbfS+UMX0zra+MGDyQxVfefozPumTZt6dWNSfyeAS4qNixBAAAEEEEAAAQQQQAABBBDICAECuIzopvRWMqwATlu5ePFi6dGjh6xcuTJho8MMOdIrH/7dbQ646yCqLt/4xBNPyJQpU1JuTLIB3O+//y66hJjOsEx0NG/eXF577TXRmUiJDlvlpAzxz1Ke9957r9x+++2uxb3zzjui+7glOjSsslGOjTZpGSaD4fp+0D2ZDjvssIS3tVVOqu367bff5Pzzz3edpehn6VKTgFLr7HfZxkTttPk+yH+PMAM4ne2ls+B0hluiI8ygOV4dwgoUmHL+AAAgAElEQVTg9N7vv/9+wgA7Vrdk37epfmb0+jADOP2Bhr5H77//fteq2/pMxbsJAZyNp4YyEEAAAQQQQAABBBBAAAEEEIimAAFcNPslUrUKM4D7+eefpXfv3k5wk+iwucdRpKAjUBmbA+46w+iOO+6w1qpkB4RNQl2TZ8o0rApjj0KTQMEkVNTO0c/36aef7rokXVj7Y5kEA7pUo/aX22EygG9zpliiupg8e35/UKBBgc4mdTtshQU23wf56xtmAGcSsph+XmLtMPle9PPOCjOAM3kuTT5nMQuTz5ufgNOkPL23jRlwWs6zzz4rV1xxRcKPVMWKFeXdd98VnSUZxEEAF4QqZSKAAAIIIIAAAggggAACCCAQDQECuGj0Q6RrYTLQ2KFDB2ffoTJlyqTUFt2vR2eMzJkzJ2E56VwaK6XGZcDFNgfc/QRwHTt2lEWLFrkuEednMDsvtS6fqMvPuR1Dhw519tfyOmwFRF738fr7N99847Rp4cKFCU/VWX9PPfWU6PJpbodJ6G0y68yrziZ/NwmXTANOr0F1rY/XDEGTOrudY/Lu9BN06L1MghoCuP17ZceOHc5eX4899ljC7vK7B5xJ3/p5Z5n0q9+wNlFj9b1x5plnur5v/ewBZxKYRTmA0+fi+uuvT/hsBL08KQFcqm9arkcAAQQQQAABBBBAAAEEEEAgugIEcNHtm8jUzGSg0VYA9+mnn0qXLl1cBwZNB+AjA5hBFUlHAKezebp16yaXXHKJE8IlOvwMZuctwyTUmTVrlrRq1cqzp0xmjpjMpvO8kccJc+fOdZaQ05lwiY4777xT9D+vPc5szqZLpV0m+6XVqVNHRo0aJTVq1PC8VRTCUg0m/vrrL1mzZo3o8pGrVq0SXcp0+fLlosGn/uBAl7/TWb+mh1dQY3Nmn833Qf72hTkDbsOGDc77ZezYsQmZ/c7yNPle9PPO8upXrbitAM5rP0u/z1AmB3Dbt2+XgQMHyuDBgxM+G6Y/ZjD9DOc/jwAuWTmuQwABBBBAAAEEEEAAAQQQQCD6AgRw0e+jtNfQZKDRRgCnA2G33nqrPPLIIwnb3K5dO3nllVdEl4TisC9gc8Ddawaczsy67bbb5Nprr3UCinPPPdd6AGcS6vgZbDaZoRnGbDGbs/pMZgcFvQSbPskakuhA93vvvZfwwW7Tpo0zA6xSpUqeD7/JLJ8wwlLPivo8wStQ9mPkdWub74P89wozgNOZjvpsJQqs9V2k4dypp57qRbLv7ybfi1EM4PRzpkHe6NGjE7b1wgsvlCeffFJKlChh5JHJAdyCBQucfWf13Z7o0D0nNcAN6iCAC0qWchFAAAEEEEAAAQQQQAABBBBIvwABXPr7IPI1MBloTDWA0/DtiSeekHvuucd1Vs/jjz8uAwYM8JzVE3nUiFbQ5oC7WwBXuXJlefjhh6V79+5SoEABWbFiRSAB3MaNG+XSSy+VMWPGJBT3szSaSWigIfFrr70mZcuWDayXvZZM0xv72R/JKyzV8kxnCSbbaJNw0897xuSZ0mdD3zvFixdPttqhXmfyPNuaJaUNs/k+yA9l8lnSa1JZTlP3bdTnVvf30uch0dGzZ09nH7BSpUoZ96fJ92LUAjgNIPVHLkOGDEnYTg0jX331VTn77LONLTI1gFu6dKkTRmpfJjpatGjhvEurVKli7OH3RAI4v2KcjwACCCCAAAIIIIAAAggggEDmCBDAZU5fpa2mJgONfgbGYw3Rpdn+/PNPmTFjhjz//PPy0UcfubZRBwR1kLR8+fJps8j2G9sccE8U6nTu3NkJ3/IuI2gSlvgZzI71k8kgv5/AzGS5Rj+BXrLPk+3AzGS/ND+BXjLtMnkG/ARmJnvbJfPeSqZttq4xWaLX5mwdm++D/AYmn029xm8ApzM6NajUcGXYsGHOzDa3pVr1xwDDhw+X1q1b++omk+9FP++sIJag1ABy06ZNsn79ehk/fry8+OKLsmTJEtd2XnXVVfLQQw8Zz37TwjIlgNu1a5fzLKxcudL5kYQGjWqT6NAwUvcHPe+88wL90Q8BnK+PHicjgAACCCCAAAIIIIAAAgggkFECBHAZ1V3pqazJQGPQNdNQQ5eerFu3btC3yunybQ645w+JqlevLnfccYcz661o0aL7OZuEL34Gs2OFm5TrJ4QxGWgOerlGkzr4DS5MBv8fffRR0SUbgzpM3jN+ZneZBDzNmzd3BuI1hIn6YdLvTZo0kddff12qVq1qpTk23wf5K2TSP1Ya4VKIBiw6m/Tiiy/2HbCYPK9+3lkmn8GgPTp16uQETkcddZSvW5k8m35+mGBSnq8KJnnyoEGD5MYbbzzg+yrJ4hJeRgBnW5TyEEAAAQQQQAABBBBAAAEEEIiOAAFcdPoisjUxGWgMsvI6cPfMM89Is2bNgrwNZVteci4WwJUuXdoJbjQ8SbQso0lQ5mcwO9aZJuXaDuD03n5n7fh5+EwHp/3UwWTwPxl/P+0yec/YDuD8hAJ+2mL7XJ3JpMGaLqXoNpvrvvvuk4EDB0rBggWtVCGbAzgN39RLTQsVKuTby+R59fOZMfkM+q6kjwvat2/v7Pume2L6PUzeSX4+aybl+a2j3/NvueUW0f9M98HzW37e8wngUtHjWgQQQAABBBBAAAEEEEAAAQSiLUAAF+3+iUTtTAYag6roBRdc4OwL5/cX+UHVJ9vLtTngrjOmihQp4izfVaZMGVc6k6DMz2B27GYLFy6UM888U9auXZvw/n379pWnnnpKdEDe6zAdGPYTfnndM//fTfYB00F03ffOdMaoyeB/Mv5+2qZL5HntO3XzzTeLBrsmAZPJDCs/oYCfttg+V/cx69evn+g+eYkOnf2mS+olE6AkKtPm+yD/PUz6x7ZjrLzGjRvLAw88IG3btvU98y1Whsn3op/PjMlnMAgPfe/pspMa3OqPJZI5TN6Lfj5rJuUlU0+Ta3Sm9p133im6L2AywazJPfKfQwCXjBrXIIAAAggggAACCCCAAAIIIJAZAgRwmdFPaa2lyUBjEBXU8E0HMI8++uikB0mDqFc2lxnkgLubW1ABnMmz62dWlenAsAYmrVq1CuRRMQku/Ax2ayVNBv91UFr/y/+M2GqkSR38BBomTnXq1JFRo0bttx+hrfbYKkdD5KuvvlrmzZvnWqSGb71797baP0G+D0z6x5Zh3nIaNGgg+uOAli1bhhawmLTD5Pk3KcfvOTrLa8CAAZHaW9X0Peu3rV7nH3PMMXL//fc7P9ooVqyY1+nW/k4AZ42SghBAAAEEEEAAAQQQQAABBBCInAABXOS6JHoVMgkxgqy1zqDSfVh0Nk9Qg/9B1j+Tyg5ywN3NIdsCuBEjRjhhSBCHSXARRADnJ6hMpt0mAYTtAE7rGeRsxWQc8l5jGr7pDKaHHnrI+nJ5Qb4PTJ7jVP3crtdZcPq90rlz58D3+DJph8nzb1JOMufoLDidYXnDDTdIlSpVkinC6jXpCuBijdBZcNdcc41ceOGF1j9T8aAI4Kw+PhSGAAIIIIAAAggggAACCCCAQKQECOAi1R3RrEy6AzhV0QFCXSJLBwjD/GV6NHskuFoFOeDuVmsCOPM+NQkuCOBETJxUPaoBnGn4pktPDhs2TGrWrGn+EBmeGeT7wLR/DKua9Gldu3aVxx57TCpXrpx0GTYuTGcAF6u/LkGpswP1xwNhLb8Yzy7dAVysTi1atJDBgwdLw4YNbXRxwjLiBHB3icigQG9K4QgggAACCCCAAAIIIIAAAgggEIoAAVwozJl9kygEcDHBoGZ6ZHYP2at9kAPubrUkgDPvQ5PgggAuswO4Tz75RK688kpZtGiR64OhodHw4cOldevW5g+QjzODfB+YPMc+qprSqUGGmKYVi0IAF6ur7o+nP3ZJVwgXlQBOPYL+jOk9COBMPyWchwACCCCAAAIIIIAAAggggEDmCRDAZV6fhV7jKAVw2vh0Dw6G3gEh3jDIAfdcCuDYA87/Q2sSQNhegjJqe8Dt3btXZsyYIRdffLF89913aQ3f9OZBvg+iFMBpW88++2x59tln07YXmsnz7/9TldwVOuN86NChoss/p2PZ5ygFcCoYdEBLAJfcc8pVCCCAAAIIIIAAAggggAACCGSCAAFcJvRSmutoEsB16NBBdACxTJkyRrXdsWOHbN68WXbt2iVff/216IwP3TdryZIlntfr4OCrr77qDJhy2BUIcsA9HQGcLuN35plnytq1axPe/tJLL5UnnnhCihcv7olpOjAc5LKGGzduFK3zmDFjEtbXb7BkMvjvJ/zyhIxzwvjx4z0/03feeafofyahgEnA43emYDLtMr1Gw7exY8fK9ddf7xm+6R5VGpDozDcTC9M65D8vyPeBSf9offx8lvbs2SP6+dD///DDD873yahRo2TChAlGBDrr6957703LnnAmn0G/+zDq+2rr1q2i/9dZxhru6vesV7irWDrzS98xjRo1MrKzeZLpe9bPXpv6+dq0aZPzb45169bJ8uXLZfTo0c6zof8W8Tp69uzpBLSlSpXyOtX33wngfJNxAQIIIIAAAggggAACCCCAAAIZI0AAlzFdlb6KBhHAxWvNli1bnP1nHn74Yc8BMd2358UXXwxkMCx90um/c5AD7m6tC2oJSpNy/YTHpgPDfkIDv70eRB1MBv+DDuBM3jN+AgiTgCcqAZwGRq+99proErteYYDW+ZlnnpFmzZr5fXR8nx/k+8Ckf7TCqX6W1HbSpEnOkor6PnA7KlasKOPGjZOTTjrJt1WqF5h8Bv08/4nq89tvvzlLHj799NOeVR4wYIA89NBDoQeSpu84PwFcvMZqKKc/0rjuuutE3z9ex1tvvSXdunXzOs333wngfJNxAQIIIIAAAggggAACCCCAAAIZI0AAlzFdlb6KmgyM+wkx3Fqiv05/5JFH5KabbnJtsM6C09kip556avpgsvDOQQ64u3GZBGXJBEAm5fp5dk0GhnUQ/91335UTTzwxkCfEpA56Yz/Bhcngv4bj//nPfwJpkxZq8p7xE0CYBDzNmzd3gi+d7ZOuQ995Opvtlltu8Qzf2rdvL08++aRUq1YtlOoG+T4w6R+/z7Ebii4L269fP8/ZX7fffrszy7JgwYKhGMduYvIZ9PP8u1Vef+wycOBAzxCuZs2aziyx2rVrh2ph+o5LNYCLNWrZsmVy0UUXybx581zbeeGFFzqfvxIlSlj1IICzyklhCCCAAAIIIIAAAggggAACCERKgAAuUt0RzcqYDIz7CTG8WqnLBV5wwQUybdo011PvvvtuufXWWwNdgs2rrtn29yAH3N2sTIKyZAI4ne1x/vnnuz5Lfp5dk+Ufg55VpbM2Bg0a5PzndvgJ4B577DFn6UO3w9Zgd6J76JJw55xzjusytH4CCF1mT/t+zpw5CZvlp++D+Kz7Cd/69u3rzEaqUKFCEFWJW2aQ74OwA7jdu3c7nxn93nA7Onbs6CxxfPjhh4fmrDcKM4DT+y1dulR0WUUNn9L5uY9377ADOK2DzqjXpX3djqDe7QRwoX7UuBkCCCCAAAIIIIAAAggggAACoQoQwIXKnZk3CzuAMw0YdED6qaeeEp0Nx2FHIMgBd7caBhXAbdiwQfQ5ee+99xLeXmeqvfHGG3Lcccd5IpqEBu3atXNmVZUtW9azvGRPuP/++50ZU26Htuncc881uoWGEnfccYfruTqDqFWrVkblJXPSN998I7169XKWhEt0nHHGGU44YrIPk8kz5Wf/v2Ta5HaNhm8afKq917KTOiNY+zvsd12Q7wOTz5L6+QmSvfroww8/dPbNczt0dqHufVa3bl2v4qz+PewATveGu/baa+WFF15wbcfNN9/sPKNhzghMRwBn8gMAhZo6daqcdtppVvueAM4qJ4UhgAACCCCAAAIIIIAAAgggECkBArhIdUc0KxN2AKcKJoOR6Z69Es3eSq1WQQ64u9XMJCxJZgacyUBunTp1ZNSoUVKjRg1PPJOQqEePHs6g9mGHHeZZXrInmHw+hg8f7swk9Tq2bdvm7I/ltidU0Mtqah1NAhk/4ebcuXNFl2x0C7d0Sc0HHnhAihQp4sVk9e+mM980cLv33nvl8ssvD30fLm1wkO8Dk/7WOtgM4EzeM7bvafrgmHym/cwANbmvSfBu+54m9TJ5b2s5Nmflmj6PNu8ZsyCAM3kqOAcBBBBAAAEEEEAAAQQQQACBzBQggMvMfgu11gRwoXKn9WZBDri7NcxkYDyZAM50NqXpIP/ixYtFA7aVK1cmbE4YoY7JTB5TLw2orr76amdmWaIjjL3STGbk+FkC7v3333cCOLcj6H3t4t1bn8nXX39drrjiCtdwsHTp0jJkyBBnVmCBAgXS8l4I8n1gGniYfjZNgEzeM1qOzXua1EvPIYD7PykCOLlLRNzXGDZ9sDgPAQQQQAABBBBAAAEEEEAAAQTSKkAAl1b+zLh5OgI4kyX2mAFn//kJcsDdrbYmA+OmgVL++7zyyivSr18/VyzT2WLjx4+Xs88+O+2hjslyaabLK5rslRbGrD7TsNR0KUyTfe3eeecdOeuss+x/kBKUqG188803ncBz/fr1Ce9buXJleeaZZ0T3I8v/mQytslk4A85kVmSuBHAmM1/VIldmwJnMblYPZsCF+QbiXggggAACCCCAAAIIIIAAAghkvgABXOb3YeAtCDuA27hxozNArTMC3I4wQoHAcSN2g2wM4EwG3U1mrWl4ossB3n777a69ZhoQpdL1Jnvbmc5a08/36aef7job68477xT9L+gwSMMpnfHldpjMWjOZQeNn6dFU+irvtfpsaBisoWeiQ8O3l156Sdq2bRu4t1e7gnwfhD0DTj+/Q4cOlauuusq12WEstxqvAmHPgPvxxx/l/PPPl48++sjVw+Td6PUc+f27yedXy7QZhk2aNEk6derkWdUgQnuWoPRk5wQEEEAAAQQQQAABBBBAAAEEMlaAAC5juy68iocZwJkuz6atv/nmm0X3sClYsGB4GFl+pyAH3N3ogpwBZzLDq0mTJs6ygFWrVk1YTQ29LrnkEhk7dmzCc0xDr1Qfox07dshNN90kOsvL7XjrrbekW7duCU/Rz5uWoXvAuR1BDDrHu9/ChQvlzDPPlLVr1yasTteuXeXFF1+UUqVKJTxn9erVct5558m8efMSnhN2gP/TTz9J3759ZcaMGQnrpHu+aUikdQ867DR5BoN8H4QdwC1btkwuuugi12dCTdq0aeP8+KNSpUomRNbOCTOA0z0IH3nkEecd4nXo86iz4MI8wg7gfv31V6eN+p5zO6pVqyZjxoyRunXrWuUggLPKSWEIIIAAAggggAACCCCAAAIIREqAAC5S3RHNyoQVwO3Zs0f0V+g6+81thkhMyeav36MpH36tghxwd2tNkAGc6WDuc889J7psY6LgY+rUqc7+b7pnWqIjzOXaTAbsL7jgAmcfsUMPPTRulU1CIT/7rqX6xP7+++9OSDV58uSERWlIpYPgifZ301DxhRdekMsvv9y1Ohre33rrraEEXfoMDhw4UJ588knXOvXv318eeughKVasWKqUVq4P8n0QZgD37bffyoABA+S9997zdAnzM5y3MiafZxt12759uzNzTGe2ub3LtG76WdPv5BYtWni62TzB9J1t498Av/32m/MeeP755z2boEvC6l6Zhx9+uOe5fk4ggPOjxbkIIIAAAggggAACCCCAAAIIZJYAAVxm9VdaahtUAKcD5Zs2bRLdi2bBggWi+3CNHj3aqI0mM5aMCuKk/QSCHHB3ow4ygNP7mgxu6zM1bNgwqVmz5gFV1eXarrjiCs8BfJMBYZPgwWR/QxMztxlVOhCvYc8dd9zh+ikwHfQ3MfbyMV3mU/fhe/bZZ6V8+fIH1H3JkiVOiLdo0aKE7TINFkyMTXx0Zo3WySvwsPU6mj17tpXQJMj3gcnnQD2SaYsGOFu3bpVVq1Y5s5p0Fpfbnnt53b1mjcbONfle9LNvpcnnx+RZy/8M6Q9bdFnnLVu2yIcffii6J+aUKVOMHjWT2aZakElg5ifINylP7+v1PonXSJ09rJ9DnWWrgay+8/VzbnLorEENLm3PTiWAM9HnHAQQQAABBBBAAAEEEEAAAQQyU4AALjP7LdRamww0hlohEWcfLt2TiuUn7coHOeDuVlOToMPPYHb+e5ksSajXVK9eXW677TbRgecSJUo4g9YzZ86UQYMGyfz5812xTUNhk+DBJIDTAE1nVQ0ePNi1Xho26b5X11xzjbOs3u7du0WX4/vvf//rDMZ7HaaBhEmAYDJg/umnn0qXLl1cl6HUOjdu3FjuueceZ8nAIkWKiC4ROm7cOHnwwQc9B9RNgwWT59IrFFm3bp1cdtllMn78eC9qa39PJrSKd/Mg3wcmnwNrIIYFtWvXzvlM6D5wXofJ96Kfd5bJ58erTrb/rjNJddldr8MkMAsigPOql82/6w8z9AdCtWvXtlmsUxYBnHVSCkQAAQQQQAABBBBAAAEEEEAgMgIEcJHpiuhWxGSgMcza60DYG2+8YX0fljDbENV7BTng7tZmk6DDz2B2/ntp6KSzvW655ZbA6O+77z4nEPMKhU2CB5MAThuiM1p69erlGVYl2+izzjrLWZqtXLlynkWYBAgmAZzJYL5nZTxOMKmHFmHyXHoFcLpfnS5tGuZBAJecttcytHlLNfle9PPOMvn8JNeq5K5q27ats9ziEUcc4VmAyWc20wM4/e7QH2IUKlTI08PvCQRwfsU4HwEEEEAAAQQQQAABBBBAAIHMESCAy5y+SltNTQYaw6ycn0HSMOuVDffK1gBO+2bNmjXSp08f0efZ9qF7JGmoU6VKFc+ibQZwOgtO9y/SpdFsHzpzTgfgdblHk8MkQDANvnRJWt1vz2QvSJO65T2nZ8+ezvKVpUqV8rw01QBOZ+XpDKKxY8d63svmCQRw/jW99kvMX6LJ92KmBnBe+yzmt8j2AM5PGOn/yWMGXDJmXIMAAggggAACCCCAAAIIIIBApggQwGVKT6WxniYDjWFVT5fS05lMujwgh32BbA7gdH+x119/3dnLzeZeXG77rMXrIZsBnJavy0ledNFFMm/ePKsPhN/Pms0AbteuXU6oeNNNN1ltU+XKlZ29Jlu3bm1UbqoB3AcffOAsZ2rzeTOpOAGcidL/neO2/2Oikky+FzM1gHvggQfkhhtuMJ7tlc0BnN93hr8n7/+fzQy4ZNS4BgEEEEAAAQQQQAABBBBAAIHMECCAy4x+SmstTQYaw6ig7mF17733igYeHMEIZHMAp2JBBDv9+/d3QuFixYoZdYrtAE5vOmvWLOnXr5+1GWMaSOjst2rVqhm1SU+yGcBpebr/ni7p+fTTTxvXwetE7afrr7/ec5nQWDmpBHAa+Or7SverDPsggDMX19mrOiPS795eJt+LmRbA6Xer7oF57bXXStGiRY0RszWA0z1Bhw4d6gT2+b8bjXEMTiSAM0DiFAQQQAABBBBAAAEEEEAAAQQyVIAALkM7Lsxqmww0Blmf0qVLiw5k6j5KfgYFg6xTtpad7QGc9psu2/jEE0/IPffck/LMJL+zxPT+QQRwGvZoCKez+zQ0SuVIZjaQ3s92AKdl6swxXWJzyJAhqTTJudbvrB69JpUAbuPGjc47a8yYMSnX3W8BBHBmYhdffLETklaoUMHsgjxnmXwvZlIAp2GTvhO7desmBQoU8OWRjQFc586d5eGHH5YaNWr4skjmZAK4ZNS4BgEEEEAAAQQQQAABBBBAAIHMECCAy4x+SmstTQYag6igBm+XXXaZaMhx9NFHB3ELyswnkAsBnDZZZ8KNHj1aBg0alFRgpTNFdHaWLtNmOvMtRh1EABcr+4svvnBmXE2YMCGpZ1uXS3zsscdEl13zewQRwGkddHBfZ6FoOLB+/Xq/1RJ9jzz66KPSu3dv4yX1YjdJJYD75ptvpFevXrJw4ULfdU71AgI4d0F9znUmZPPmzX2HTbGSTb4XMyGA08+6zi6/8MILpUyZMkk9etkUwJ188sly4403Srt27UL7wQ8BXFKPHRchgAACCCCAAAIIIIAAAgggkBECBHAZ0U3praTJQGMyNdQQo379+vsFGPXq1RP9Jf6JJ54otWrVkiJFiiRTNNckKZArAVyM5/vvv3eWOHz++eeNwx0dvNdl2ho0aJDUsmRBBnDaLl26UWdd6R5qS5YsMXoS6tSpIzfffLMz+yXZWaZBBXDaAJ3ht3z5cmdGirbNZE81fb/06NFD7rjjDqlSpYqRQ/6TUgnggnpvmjQk1wM4/WyWLVt2H1WlSpWkbt26zmdWv2NKlSplwuh6jkn/RiGA0wBa21y4cGGnPfp//d7V71f9nj322GN9B9P5YTIpgNN/X+T9gYH66HOhz4e6lC9fPqn3eioPFAFcKnpciwACCCCAAAIIIIAAAggggEC0BQjgot0/1A6BUAXSFcCF2sg4N9u0aZN89NFHMnHiRPnss89k7ty5+86KDdq3bNlS2rdvL0ceeWToA7TJ+Ogsv88//1wmT54sGhbMnz9/X8ioA9A6KK/7X7Vt29YZgC5UqFAytwn9mnXr1sn06dNlypQpsmjRIqeNsaNp06bSsGFD0Vksp5xyipQrVy70+mXTDXP1fZBNfUhboi9AABf9PqKGCCCAAAIIIIAAAggggAACCCQrQACXrBzXIZCFAgy4Z2Gn0iQEkhTgfZAkHJch4EOAAM4HFqcigAACCCCAAAIIIIAAAgggkGECBHAZ1mFUF4EgBRhwD1KXshHILAHeB5nVX9Q2MwUI4DKz36g1AggggAACCCCAAAIIIIAAAiYCBHAmSpyDQI4IMOCeIx1NMxEwEOB9YIDEKQikKEAAlyIglyOAAAIIIIAAAggggAACCCAQYQECuAh3DlVDIGwBBtzDFud+CERXgPdBdPuGmmWPAAFc9vQlLUEAAQQQQAABBNFM1qYAACAASURBVBBAAAEEEEAgvwABHM8EAgjsE2DAnYcBAQRiArwPeBYQCF6AAC54Y+6AAAIIIIAAAggggAACCCCAQLoECODSJc99EYigAAPuEewUqoRAmgR4H6QJntvmlAABXE51N41FAAEEEEAAAQQQQAABBBDIMQECuBzrcJqLgJsAA+48HwggEBPgfcCzgEDwAgRwwRtzBwQQQAABBBBAAAEEEEAAAQTSJUAAly557otABAUYcI9gp1AlBNIkwPsgTfDcNqcECOByqrtpLAIIIIAAAggggAACCCCAQI4JEMDlWIfTXATcBBhw5/lAAIGYAO8DngUEghcggAvemDsggAACCCCAAAIIIIAAAgggkC4BArh0yXNfBCIowIB7BDuFKiGQJgHeB2mC57Y5JUAAl1PdTWMRQAABBBBAAAEEEEAAAQRyTIAALsc6nOYi4CbAgDvPBwIIxAR4H/AsIBC8AAFc8MbcAQEEEEAAAQQQQAABBBBAAIF0CRDApUue+yIQQQEG3CPYKVQJgTQJ8D5IEzy3zSkBAric6m4aiwACCCCAAAIIIIAAAgggkGMCBHA51uE0FwE3AQbceT4QQCAmwPuAZwGB4AUI4II35g4IIIAAAggggAACCCCAAAIIpEuAAC5d8twXgQgKMOAewU6hSgikSYD3QZrguW1OCRDA5VR301gEEEAAAQQQQAABBBBAAIEcEyCAy7EOp7kIuAkw4M7zgQACMQHeBzwLCAQvQAAXvDF3QAABBBBAAAEEEEAAAQQQQCBdAgRw6ZLnvghEUIAB9wh2ClVCIE0CvA/SBM9tc0qAAC6nupvGIoAAAggggAACCCCAAAII5JgAAVyOdTjNRcBNgAF3ng8EEIgJ8D7gWUAgeAECuOCNuQMCCCCAAAIIIIAAAggggAAC6RIggEuXPPdFIIICDLhHsFOoEgJpEuB9kCZ4bptTAgRwOdXdNBYBBBBAAAEEEEAAAQQQQCDHBAjgcqzDaS4CbgIMuPN8IIBATID3Ac8CAsELEMAFb8wdEEAAAQQQQAABBBBAAAEEEEiXQNYHcOmC5b4IIIAAAggggAACCPgUuEtEBvm8htMRQAABBBBAAAEEEEAAAQQQQCCCAgRwEewUqoQAAggggAACCCCQkwIEcDnZ7TQaAQQQQAABBBBAAAEEEEAgGwUI4LKxV2kTAggggAACCCCAQCYKEMBlYq9RZwQQQAABBBBAAAEEEEAAAQTiCBDA8VgggAACCCCAAAIIIBANAQK4aPQDtUAAAQQQQAABBBBAAAEEEEAgZYGsD+D27t2bMhIFIJArAgcdtP8rgc9PrvQ87UTgQAHeBzwVCAQvcNddd8mgQftt+UYAFzw7d0AAAQQQQAABBBBAAAEEEEAgFAECuFCYuQkCmSHAgHtm9BO1RCAMAd4HYShzj1wXIIDL9SeA9iOAAAIIIIAAAggggAACCGSzAAFcNvcubUPApwAD7j7BOB2BLBbgfZDFnUvTIiNAABeZrqAiCCCAAAIIIIAAAggggAACCFgXIICzTkqBCGSuAAPumdt31BwB2wK8D2yLUh4CBwoQwPFUIIAAAggggAACCCCAAAIIIJC9AgRw2du3tAwB3wIMuPsm4wIEslaA90HWdi0Ni5AAAVyEOoOqIIAAAggggAACCCCAAAIIIGBZgADOMijFIZDJAgy4Z3LvUXcE7ArwPrDrSWkIxBMggOO5QAABBBBAAAEEEEAAAQQQQCB7BQjgsrdvaRkCvgUYcPdNxgUIZK0A74Os7VoaFiEBArgIdQZVQQABBBBAAAEEEEAAAQQQQMCyAAGcZVCKQyCTBRhwz+Teo+4I2BXgfWDXk9IQiCdAAMdzgQACCCCAAAIIIIAAAggggED2ChDAZW/f0jIEfAsw4O6bjAsQyFoB3gdZ27U0LEICBHAR6gyqggACCCCAAAIIIIAAAggggIBlAQI4y6AUh0AmCzDgnsm9R90RsCvA+8CuJ6UhEE+AAI7nAgEEEEAAAQQQQAABBBBAAIHsFSCAy96+pWUI+BZgwN03GRcgkLUCvA+ytmtpWIQECOAi1BlUBQEEEEAAAQQQQAABBBBAAAHLAgRwlkEpDoFMFmDAPZN7j7ojYFeA94FdT0pDIJ4AARzPBQIIIIAAAggggAACCCCAAALZK0AAl719S8sQ8C3AgLtvMi5AIGsFeB9kbdfSsAgJEMBFqDOoCgIIIIAAAggggAACCCCAAAKWBQjgLINSHAKZLMCAeyb3HnVHwK4A7wO7npSGQDwBAjieCwQQQAABBBBAAAEEEEAAAQSyV4AALnv7lpYh4FuAAXffZFyAQNYK8D7I2q6lYRESIICLUGdQFQQQQAABBBBAAAEEEEAAAQQsCxDAWQalOAQyWYAB90zuPeqOgF0B3gd2PSkNgXgCBHA8FwgggAACCCCAAAIIIIAAAghkrwABXPb2LS1DwLcAA+6+ybgAgawV4H2QtV1LwyIkQAAXoc6gKggggAACCCCAAAIIIIAAAghYFiCAswxKcQhksgAD7pnce9QdAbsCvA/selIaAvEECOB4LhBAAAEEEEAAAQQQQAABBBDIXgECuOztW1qGgG8BBtx9k3EBAlkrwPsga7uWhkVIgAAuQp1BVRBAAAEEEEAAAQQQQAABBBCwLEAAZxmU4hDIZAEG3DO596g7AnYFeB/Y9aQ0BOIJEMDxXCCAAAIIIIAAAggggAACCCCQvQIEcNnbt7QMAd8CDLj7JuMCBLJWgPdB1nYtDYuQAAFchDqDqiCAAAIIIIAAAggggAACCCBgWYAAzjIoxf1/gV27dsmqVatk9uzZ8tlnn8nXX38tK1eulO+++24fUeXKlaVatWrSoEEDqV+/vrRo0UKOOuooKVCgAIxpEmDAPU3w3BaBCArwPohgp1ClrBMggMu6LqVBCCCAAAIIIIAAAggggAACCOwTIIDjYbAmsGfPHvnqq6/kpZdekrfffnu/sM30JnXq1JHLL79czjnnHClXrpzpZZxnSSCdA+67d++WQYMGyd133x23Nf/7v/8rt99+u6WW7l/MunXrZPr06TJlyhRZvny5zJ07d98JGhDXq1dPOnToIG3atJHy5ctLfqdAKpVioX///bfMmzdPpk6d6rRn0aJFsn79eqdUDb+1TW3btpX27dvL8ccfL4UKFUrxjsFfvnfvXvnxxx9l4sSJMnPmTFmxYoV8/vnn+27ctGlTadiwoXTq1EmaN28upUqVCr5SKd4h748V9AcL+Z+/0qVLO31Vs2ZNOfnkk0N9BtP5PkiR1fflH3/8sbRs2dL1Ov2RyIgRI6RKlSq+y89/gcn99HnQe8aOrVu3yrXXXisvvPDCAfd/9NFH5T//+U/K9fJTwNKlS6Vnz56ybNky18v0vX3nnXdKwYIF/RSfM+cSwOVMV9NQBBBAAAEEEEAAAQQQQACBHBQggMvBTrfdZB0U10Hwe+65R8aOHWuleB10vu2225wwrkSJElbKpBBvgXQOuK9evVrOO+88JzSKdwQRwK1Zs0a03DFjxsjmzZu9gUScOt54441St27dSAZxW7Zskeeee06eeOIJ4xC8cePGTps6d+4sRYsWNXII86Rk3jElS5aUfv36yQ033GAlMLHd3k2bNsnIkSPlmWeekSVLlvgqXoM47a927doF2l/pfB/4ArFwskkgprfRHwjcdNNNKQfWJvfLH8Dp/R977DG5/vrrD2hx37595amnnhJ97sM6XnzxRbn00ks9b9ekSRN5/fXXpWrVqp7n5uIJBHC52Ou0GQEEEEAAAQQQQAABBBBAIFcECOBypacDaqeGFg888IAMGTLEOMDwUxUNBh5//HFp1qxZJMMOP23JhHPTNeCus98eeughueWWWxIy2QzgdNaRhh86kB2bFeanf3SQW2d0XHXVVVKsWDE/lwZ6ri73OmDAANHB/WQODRcffPBBZynYqBw6k++RRx5xng/TkDRv3XW233333efMqo3CLD+dKawzhPUHBjqDL5VDA1MNhHQJ3yCOdL0PgmiLV5kmgZiWoc+TvjvyzkzzKjve303uFy+Ae//9951Zq/kPnfH52muvOfUL49iwYYNccsklxj+60Vl7ej7HgQIEcDwVCCCAAAIIIIAAAggggAACCGSvAAFc9vZt4C3TPd369+/vLHEX5KGz4TTg69WrF/vDBQktckDIqTOPwjh0MLp3796uM7ZsBXAa6GiYo4OeqR66HNy9996b9lma2k+TJ0+WK6+80njWW6K2a7CgM1uqV6+eKk/K12s4qrONnn/++ZTK0sBUl8HTJfrSGcLp7EQNA/U/W4cGLjqLrmPHjtZ/pEAAF7+XdNnFZ599NqUlTpMN4HQf1fPPP1/mzJlzQOVmzZolrVq1svVouZbzwQcfSNeuXY1DcT1X3yuZsCxsKIB5bkIAF7Y490MAAQQQQAABBBBAAAEEEEAgPAECuPCss+pOCxculKuvvjrhcoG2G6sD6EOHDnWW/8uE/bdstz+s8tIx4P7rr7/Kv//9b3nnnXdcm2kjgNOZbzqbSkMdW4fuW6fLAaZz6UYdeNflFnVw3sahe6jp5y2dM+E0rBo4cKA8/fTTNprkLM2ny/ddfPHFaXmH2G5PXhQN4YYPHy6tW7e2YhUrJB3vA6sN8FGYSSCWtzhd5lWXX0z2+8jkfvFmwOksUP3uffXVVw9oXVj7wOmMZQ2077//fmNh/fzpEtWnnnqq8TW5ciIBXK70NO1EAAEEEEAAAQQQQAABBBDIRQECuFzs9RTbvGzZMrnoootCC99i1Q1qkDlFjqy6POwBdz+hhI0ATmdr9ujRw3jWhknnpjsc/umnn0T3f5oxY4ZJdY3P0eU1daZgOvZg1Bl9umSd7gFp80jXO0TbM3jwYLnuuutsNme/snSfrWHDhknNmjWt3SPs94G1iidRkEkglrfYevXqOfuaJettcr94AZzWQYOveMv1aiCoez8WL148CQHzS7z260xUkoZ2unRvwYIFzW+WA2cSwOVAJ9NEBBBAAAEEEEAAAQQQQACBnBUggMvZrk+u4aazlZIr3fsqHWTWX/5Xq1bN+2TO8C0Q5oC7zuTQmWO6fJ7JkWoAt27dOrnssstk/PjxJrfzdU66nkuTvfN8NSTPyRos6iwfXfo17EP3Rjv33HNl0aJF1m+tS+Hp8oFly5a1XnaiAhcvXuw46o8Xgjx0JqnO8rO1L2GY74MgXUzKNgnE8pdzww03OEvQJjP71eR+iQK4dO8Dp0tJatjn99D3pIaWVatW9XtpVp9PAJfV3UvjEEAAAQQQQAABBBBAAAEEclyAAC7HHwA/zfczWylW7sknnyyXXHKJsy9NhQoV9g0M79ixQ3Tmju5bpbM25s+fb1wV/eW/LvuXzr2cjCubYSeGNeCufa/7cY0ePdpYKNUALtlBY9MK6r5eumRimLM7li5dKrofVVDBzllnneXsv1auXDlThpTP01BRP9933313ymUlKmDEiBHOnoNhHNu3b5dbb73VWfo06MP2Mn9hvQ+CdjEp3yQQy1+Oeo8ZM0bat29vcov9zjG5X6IA7ptvvnECXV0KOv8R9D5wGzdudMI3bXcyh85s1X8TcPyfAAEcTwMCCCCAAAIIIIAAAggggAAC2StAAJe9fWu9ZW+88YazJJzOXPI6GjduLBpInHLKKVKgQAHX03WAWoOY2267zWgPK11GTgf/GjVq5FUN/u5TIOgBd12Kb86cOc4eRn5nN6USwG3YsMEZ9NU9iNyO6tWrO8+hzpLSpRc1dJ45c6YTCHmFxGHP7lBLne2ks3DcDg0JdDnJa665RipVqiQacGlg99///ldeeeUVzyfkrbfekm7dunmeZ+sE0+Xt9B1zzz33SJs2baRIkSKifTxu3Dh58MEHRWfQuR3avxrIlipVyla1E5ZjOptP+0n38dNZmjVq1HDatGfPHvnll19E++Cpp57ybJdWQoPtBx54wLk+1SPo90Gq9bN5vUkgFu9+Z5xxhrNcqv7AxM9hcr9EAVw694H79NNPpUuXLrJ27Vo/zd13bpifvaQqmIaLCODSgM4tEUAAAQQQQAABBBBAAAEEEAhJgAAuJOhMv40Otl1wwQUybdo0z6boflS6d5TfAUn9Nb8GM/PmzfO8B3vJeBIldUKQA+4aZulykxqkmYS4+RuQSgD3wQcfOKGa233d9tAy3fcwzJlVJp9Jt/3pTGe02l7W0OvBNJmpePbZZzvLSJYvX/6A4nQGkAZZ3333XcJbqcukSZOkRYsWXtVJ+e8jR46UPn36uJajPyp49NFHnWc0/2cwdqHOdtS+0ODG7dBAUu+pYWuqR5Dvg1TrZvt6k0As0T31++7666/3NfvV5H6JAjgN33XpS/0ezH8EuQ+cjdmptmdp2n4O0lEeAVw61LknAggggAACCCCAAAIIIIAAAuEIEMCF45zxdzEZFNdG6uwNnX1RunTppNpsMniuBYc92yipxmTgRUEMuOssnunTp4suHeo1i8yNLNkAznTQWPc708HrRAHI22+/Ld27d3ft1TDDKpNQUUPzIUOGyKGHHhq33iazzerVqydvvvmm6OzAoA8NBfv37y8vv/xywlt5LftnOjNQl7jUpSET9beNtm7bts2Zofj000+7Fvf444/LgAEDPOuinyMN89xmH+n+mDpDuG7duik3IYj3QcqVCqgAk0As0a2TmZVtcr9EAZzWIx37wJm8L0y65+abb3aWmA1zuV6TeqXrHAK4dMlzXwQQQAABBBBAAAEEEEAAAQSCFyCAC9444+9gunyfzibRGUBVqlRJus06eD548GC57rrr/l979wJrRXX2f/wJGCiaaACv1ARMJJRQalorVRAQjgJGEHoA5Sa0tjWIFCwmBC3gn2iVYoEAgvcLaAAFQbAoV1GbUMBLC4RAAwZsijSCGpqWqhHz5pn3f3wPhzNrnpm9Zs/M3t9JTJqc2bPW+qzZQzO//awVeY1yVhtFdqZCTvD5wv2///1vsHzjvHnzZMOGDSULJQ3gjh8/LlqVqfsNhh1du3aVpUuXir5IDzt8XadkCBFxVcDUv/6aNWtE93ELO3xdx8eY9BqW5RqHDBkSLPl33nnnhTbr6zqljuvYsWMyYsQIZ+VwnB8TWAJK7bMruIkzJp/PgzjtZnGuJRBz9Ssq7G74WUt7rnkMu8fTrO60/AhBK/PWrl3rrGSPc89ncS+Uu00CuHKL0x4CCCCAAAIIIIAAAggggAAC5RMggCufdWFb0heFN954Y+Sygb4CsSNHjgSBydatW51mPvc6KuzkeO64zxfuWuEwffp0bz1MGsDt3r1bNLQ5cOBAaF8s95I1rNq4caPccMMN3sbd2IVce0DVnW8JFfVcy/e7XBUrYVU99Q10qUadL9eh4a+eo8tUhh0+K8XC2rDce3GrJh9++OGgmtR1EMDF//pZAjHXVTX40iraYcOGmRq3tOeaxxMnTgQVu1rt2PCwfEdMnax3kiX8rVvG9/HHHw9+SOM6NETXfTk5RAjguAsQQAABBBBAAAEEEEAAAQQQqFwBArjKnVsvI7OGDtdff70sWbJELrnkkpLbDWtTq5N0f6Pu3buLhgtaadeiRYuS2+MC/yeQVQDXr18/2bVrl3NpvaQBnC6fGPVSXF8YaxASdfgKiKLaifr7wYMHgzHpvolhh4bYCxcuFA0GXMfHH38sI0eODKoVww5L1VlUny1/t4RL1oBTw7exY8c6m42qELT02XWOJWSJG5ZY9pQjgIs/c5a5irpqnCpwS3uuedR/J2fMmBH81/CIG+pGjUv/vnPnThk0aJDzGV0X1OtSqX369HFeVvc71KWtW7ZsaWm+os8hgKvo6WVwCCCAAAIIIIAAAggggAACVS5AAFflN0DU8F2/sq//Wd/7KW3evDnYS65nz55B4Na5c+dgX7k092uKsqiGv2cRwGk1T21tbVANoSFc2JE0gLOEOrr3YI8ePSKn2FLRZKmmi2wo4oTt27cHL7i1Ei7suP/++0X/i/rO+KymK2Vclv3S9Dnw8ssvy/e+973IpvIQlmol3r///W85fPiwaAXRhx9+KLqU6f79+0WDz48++kimTZsWBKDWIyqA81nZ5/N5YB1fVudZAjFL3/R5pqHYWWed5Tzd0l5UkKpLPQ4cOPCMdqzVr5bx6DmWH+Jo0L969WqpqakJQjpdklP/HQ876p9v7UelnkcAV6kzy7gQQAABBBBAAAEEEEAAAQQQECGA4y5wCuiL4ltuuUX27NnjPM9alQJ3vgV8vnCPWoJSX8BOnTpVJk6cGAQUt956q/cAzhLqxAksNDDRPb22bdsWOpHlqBbzWdX31VdfyZQpU2Tu3LmhY9LK1tdee02uvPLK1G5g3WtSq/bWrVsX2oZWwGoA1aZNm8h+aHXggAEDnBU75QhLIzsa84SoQDmOUVTTPp8HUW1l/XdLIGbpo35XdDnm3r17O0+3tBcVwIX9++x7HzhLoKZVzC+88IKcf/75QWCnz5N77rnHaVDE75/lHoh7DgFcXDHORwABBBBAAAEEEEAAAQQQQKA4AgRwxZmrTHpqqSLRl/LLly+Xyy+/PJM+0qg/AZ8v3F0BnC4n+sgjj8jgwYOlSZMm8re//S2VAM5SwXnFFVeIBlodOnSIhPz000+DaqUNGzaEnqvLsS5dulQuuOCCyOslPUFfbk+aNMn58Th7MkaFpdqQtUow6Zgs4Wbfvn2DAK5169aRzVjuKd1Da968eXL22WdHXi8PJ1juZ5/LD/p8HuTBz9UHSyCmgZLu8+aqPNU2hg4dGuw/6Fpe0dJeVADnuh+sy+pa5mXVqlXBs9p1zJ49O9h3se6esSxZqXvGLVu2TC677DJLNyr2HAK4ip1aBoYAAggggAACCCCAAAIIIIAAFXDcA24Byz5KN910U/DLd/ZyKf7d5POFe1io079//yB8q7+MoCUsSbIEpe/AzLJcY5xAL+kd4zsws3zP4wR6ScZluQfiBGaWve3iBHpJxuT7M5ZQ4+mnnw6Wc/Vx+Hwe+OhPmtewBGJbtmyR119/XTRsijo0qNP7NWwJWEt7UQHcqVOngiVMtSqy4eEriNVlVDVY02dE2KFVf6+++qp06dLl21Msz0o92ef9GjUnef07AVxeZ4Z+IYAAAggggAACCCCAAAIIIFC6ABVwpRtW9BUsL/p9veiraMiCDM7nC/eG945WmE2fPj2opGjevPlpIpbwJUkAZ7lunBDG+jI6zeUaLX1Q3KiX9/UnIGpfMT13zpw5wYv4tA5LIBHnWWMJX33vlZWWjV7XMu++K4p8Pg/StPFxbcv9p98pXWIxarlc7Y8G8Vrd1bFjx0a7Z22vW7duzuGF7QPnaynSvXv3BhV9+/btC+2HLh27cOFC0aUv6x/PPPNMEEK6jp/+9Kei51XzD3gI4Hx8g7kGAggggAACCCCAAAIIIIAAAvkUIIDL57zkoleWF77a0fvvvz/4L+yX/rkYDJ0wCfh84V4XwLVq1SoIbjQ8CVuW0RKUFSWAU+g44ZdpYuqdZP1exumDJYBL4h9nbJZAwncAV45qxTgGYefqnloa5owdO9a5/OFDDz0kkydPlqZNm/po9oxnuvajUg/L/affKQ1ttWrrjjvuiKQYP368zJo1S1q0aHHGudb2ogK43bt3i+47eeDAgdPa8LEPnHUvt7AqtkOHDsnw4cNlx44doVbaz9WrV0tNTU2kZ6WeQABXqTPLuBBAAAEEEEAAAQQQQAABBBAQlqDkJggXsL7oT/vFPHNUPgGfAZxWTDVr1ix4ARu1Z1daAdz7778vAwYMkKNHj4YihlVvNPYB63ciTvgVd3Yt+4C1b99eVq5cKT/4wQ9Ml89DABdWyVN/APfee69osGsJmCwVcEUJ4HT/vTFjxojukxd2aPWbLgWsc+/r8Pk88NWntK4TJxD7/PPPgx8UrFixwtkdDZd0TgYOHHjGeXHaczWifdFn2Lp16844rdR94PS5OXr0aNm8eXNoF1zfoS+//DIIhOfPn+90mjBhQhBUNqyMTmuu83ZdAri8zQj9QQABBBBAAAEEEEAAAQQQQMCfABVw/iwr7krWPVwI4Cpn6rN64Z5WAGd5yR2nqsoawGlg0qNHj1RujDSCJUsAl3alq6UPcZ41FqfOnTvLyy+/fNp+hKlMWgkX1RD5rrvuclYR6eU16Bk5cqTXSuSsngclcCX+qOVZUT9Y1/PV2xWKamd69eoVzM13v/vd0/oWt72wgbn2gRs3blywX913vvOdRC66550uEan/XyDsiArPNm3aJH369HG273vp1ESDzfBDBHAZ4tM0AggggAACCCCAAAIIIIAAAikLEMClDFzky1teYOv44rwUL7JHNfQ9qxfulRbAvfjii8HL+TQOy/cybmWXJfyKE1QmGbelD3GeNRYn7Wea1YpJHOp/xhq+adCiFUTnnHNOqU2e9vmsngdeB2G8WNxA7Ouvv5aZM2fKtGnTIlvQuZk0adJplZtx23M18tJLL8mwYcPOOKWUfeCs1WuvvPKK1NbWhnbPUkWnHw5bxjIStwJOIICrgElkCAgggAACCCCAAAIIIIAAAgiECBDAcWuEClhfYMd5KQ53vgWyeuFOAGe/LyzfSwI4EYuTquc1gLOGb1o99Nxzz0nHjh3tN5HxzKyeB8bueT0tSSB25MiRYPnHrVu3OvvStm3bYEnYH//4x9+el6S9sEZc+8Bt3LhRrr766thWe/fulaFDh8q+fftCP2sJ+Kz7yGml3TPPPCMtW7aM3deif4AArugzSP8RQAABBBBAAAEEEEAAAQQQCBcggOPuCBU4efKkTJw4MfhluusggKucmyirF+4EcPZ7yBIsEcAVO4D785//LHfeeafs2rUrMthZvHix9OzZ034DxTgzq+dBjC56OzVpILZmzZoghHMt06id1L3UFixYIOeee27Q56TtNTbg48ePB31Yv379ZUz95QAAHIdJREFUGX9Oug/cE088IWPHjnX6avWfLk0btSfjzp07ZdCgQc69OHW/vNWrV0tNTY23OS3KhQjgijJT9BMBBBBAAAEEEEAAAQQQQACB+AIEcPHNquYT1v2ufvOb3wRLcTVr1qxqbCp1oFm9cK+0AI494OJ/Q7JYgjJve8BptZBWU91+++2Re4tpVVWa4ZvOYFbPg/h3T+mfSBqI6b+TkydPlkcffTSyE/X36UvaXmON+N4H7vPPP5df/OIXQSAWdmhg9sYbb0i3bt0ix23dTzZqP7nIhgp6AgFcQSeObiOAAAIIIIAAAggggAACCCBgECCAMyBV6ylfffWVTJkyRebOneskSHtvqGr1z2LcWb1wTyuA02X8BgwY4Ky8+OUvfynz5s2Ts88+O5LcGkqnuazhiRMnRPusS9qFHXGDJd/hVyRkIyesXbtWBg4c6PyoVtvofw3v08Y+lEalYJJxWT+j4ZsGHrpX2EcffeT8WIcOHUQrm7TyzWJh7UPD87J6HiTtbymfKyUQ02Uahw8fHlmxqMuFagjXvn17rxVwOu6w77BlmciGblu2bBFdEtJV1Rd3yUhdXlKfW65Dl1FdsWKFdOrUqZSpLNxnCeAKN2V0GAEEEEAAAQQQQAABBBBAAAGzAAGcmao6T3zggQdk+vTpzsH37ds3ePnXunXr6kSqoFFn9cI9rQDOct04928eArg0+pCHAM4SgMQJ+4sUwH3zzTeydOlSGTduXORShrq86GOPPSbXXHNN6k+erJ4HqQ+skQYs919YsK7hqS7VfMcdd0R2/b777pMZM2bIjh075Nprr3WeHyfID/uxgVaqxdkHzvrDm9mzZ4tWv1sD4EOHDgUhpY7bdaijVt9V00EAV02zzVgRQAABBBBAAAEEEEAAAQSqTYAArtpmPOZ4X3rpJRk2bJjzU3GrbSxd0CoffVH5/e9/X/r37y+XXnqp+UWf5fqc07hAVi/cLUFZkr0GLdf1HcBdcskl8tprr8mVV16Zym2WVQA3Z86c4IV7WoclAPEdwHXt2jUIvnQ5x6yOr7/+Oqhm0+dd1D5iffr0CZY61AqqchxZPQ/KMbaGbVjuP1cgpss26v2pFVyuQ58PL774ojRv3txrAOdrHzhrUJbWHMWtrEurH+W8LgFcObVpCwEEEEAAAQQQQAABBBBAAIHyChDAlde7cK1t375d9KVv1Ith/YX9DTfc4G18u3fvliFDhsiBAweCa3bv3l1GjRolN998s1x00UWEcd6kT79QVi/cLUFZkgDu2LFjMmLECNm8eXOoWJwAzrL8o1YoaXCtywSmcWi1jVbQ6H+uI071jC4zq0sfug4NDUaOHJnGkIJr7t+/X2655RbZs2dPaBtxAjhdxlHnftu2bV7mPo2BxwnfbrvtNpk1a5ZcfPHFaXSl0Wtm9Two2wDrNVRqAKeX0mvodyRqCVENmXQ+a2trvX2HXZVrcfZptSwVmeb8aMWeLsVaU1OTZjO5ujYBXK6mg84ggAACCCCAAAIIIIAAAggg4FWAAM4rZ+Vd7OOPPw5eKL711lvOwU2bNi3Ym6lp06ZeEFwvAfXFnL6oJ4zzQn3aRbJ64Z5WAKdVKfqie926daFYWqm2fPlyufzyyyNBLcsaXn/99UFV1QUXXBB5vaQnPPzww0HFlOvQMd16662mJixLzb799tvSo0cP0/WSnHTw4MGg2laX0gs7brrppmAPrZYtW0Y2Ybmn4uz/F9lgzBM0fNPgU+2jfuCge3HqfGs4Uc4jq+dBOcdY15aPAE7ndObMmaL/HkYdWn3pCof183FCdD1/yZIlMmbMmDOatu4Dp89LXf5RA7AsjwkTJgRhs1YJVsNBAFcNs8wYEUAAAQQQQAABBBBAAAEEqlWAAK5aZ944but+MBo66Ms/XV6r1OM///mPjB8/Xp5//nnnpbRCTveLOe+880ptks//f4GsXrhbwpIkFXCW5RrjLKFqCYnKcV9a9mxbvHixjB49OvLe/uKLL+See+6RRYsWhZ6b9rKa2rDvcNNSvRunMigSMsYJ1so3Ddx+97vfBXuLZRFGZPU8iEHp7VQfAZx25siRI0Hov3Xr1pL7FjeAC9sHzvr93blzpwwaNEiOHj1act9LuUDHjh2DpTw7depUymUK81kCuMJMFR1FAAEEEEAAAQQQQAABBBBAILYAAVxssur7wKpVq2Tw4MGRA9cwTH89X+qxZcsW0SW6oqpC0t6TqtRxFPHzWb1wTyuA871cY8OlURub43KEOu+884707NnTeYtZA0v9nt11111BZVnYUY690k6ePCkTJ04MQvWwI87ynps2bQqWz3UdWTxD9J5ctmyZjB071vmMa9WqlSxYsCCoCmzSpEkmj5OsngdZDNZXAKd91+pTDU2j/g2LGmfcAM5Vsa77DOoSrmHHqVOngmVttSIzD0dUf/PQR199IIDzJcl1EEAAAQQQQAABBBBAAAEEEMifAAFc/uYkdz3SX8NrJY1rHy3tdLdu3UT3iWrXrl3iMegSWPqSUH/97jqsv+hP3JEq/WBWL9zTCuB0GsOWZas/xdZqsbVr18rAgQOdd0c5Qh3LfmnW5RUte6WVo6rPGpZal8K07Gu3Zs2aYCnbch06Rt0fUAPPzz77LLTZtm3bymOPPSb9+vXLdL/LrJ4H5ZqP+u34DOC0iluD+KeeeqqkocQN4ErZB+7QoUMyfPhw2bFjR0l99vVh/RGOLkVtWW7WV5tZXYcALit52kUAAQQQQAABBBBAAAEEEEAgfQECuPSNC9+CvjTWl9m6TF3Uceedd8rvf//7RHsV6bJss2fPFt3vKOr42c9+Jo8++qicc845Uafy9xgCWb1wTzOA87UUoX4PdDnAqP2drAFRjGk541TL3nbWqjUNHm688UZntY7u76j/Nbw/ShlDY5/VcEorvlyHJeD0vfSor3HqvaF7dGnoGXZo+Pbss89Kr169UveOGldWz4OofqXxd58BnPZPq2X1Xt63b1/i7sYN4LShJ554IqiubHhE7U1pWdY28UASfFCXX9W96HTP10o/COAqfYYZHwIIIIAAAggggAACCCCAQDULEMBV8+zHGLslIKm73K9+9SuZOXOm6BJq1kPDN61C0qoBy7Jdr7zyitTW1lovz3lGgaxeuFvuL+uSig2Haqnw+slPfhIsC3jZZZeFSmnopUus6kvhsMMaehmnI/Q0696MUd8Ta7herkqxsD2s6kNYKmMs1TzlqOqr32/L3mAaOujSe1qJlHbYabkHs3oeWPrm+xzfAZx+t+bPny9333134q4mCeDCfnDgqhq37ruaeCAJPzhhwgSZNWtWJvsfJuxyoo8RwCVi40MIIIAAAggggAACCCCAAAIIFEKAAK4Q05R9J/Vlou7NpPvaWI6rrrpKHnroIendu3fk/kXHjh0LXrL94Q9/sFxahg4dGvzKvxqWpjKBeDwpqxfuaQZwlmooJXzyySdFl20MCz42btwoGtq4AmJdPlWrRVu0aOFxVhq/lKViRZeO1X3Ezj333EYvYgmF4uy7Vuqgjx8/LrfddpusX78+9FIaUq1cuTJ0fzfrs0r3uvrtb39blqBL78HJkycHVbuuY/z48cGzsBz3j2WusnoeWPrm+xzfAZz2T/9t02eCK7R3jSNJAOfaBy5sqd2dO3fKoEGDRJebDjs0wHv11VelS5cuJdNb95vr2LFjsBx1p06dSm4zzxcggMvz7NA3BBBAAAEEEEAAAQQQQAABBEoTIIArza+qPm3dn60+Sv/+/YNqjh49esiFF14ozZo1C/6sL6Q//PDD4MWk7vPiWpKt/vWiXr5X1YSkMNisXrinGcApkyWs0iq45557TvSlb8PjH//4R7Cs27p165zqugfiyJEjned8+umnwTkbNmwIPa9v375Bn1u3bh16jsXMVVH15ZdfBmHP9OnTnf21hooW4ygf6zKfug+fhvAXXXTRGX3fs2dPEOLt2rUrdFzq8sYbbwT7VroOi7HFRysItU+W6l4fX+skwU1j7Wb1PPBhEPcaaQRw2oc333xTRo0a5Qy3wvqaZB6/+OKLYLnoRYsWnXFZrTDX6vS6f4f1BOt3znfFqGXpW+2fZcnZuHOdt/MJ4PI2I/QHAQQQQAABBBBAAAEEEEAAAX8CBHD+LKviSrqfzc9//nPZsWNHJuPVF4u6D1fz5s0zab/SG83qhbsl6Ei6BKXOmWVJQj2vQ4cOMnXqVNFlDnV/QV2a7a233pIZM2bIu+++65x+yzKWegFfAZwGaFpVpcvcuQ4Nm8aNGye//vWvpU2bNqLVJ/o91orTJUuWRN7SUctY1l3ARwCn17JU4+h5WmX74IMPynXXXRcECvoDAa3Q0T0o9X5yHZZlLPXzlvsyKoD75JNPRJflXbt2baS1rxOSBDeNtZ3V88CXQ5zrpBXA6fLKun+iVoTHPZLOY5x94LTqTStlN2/e7OyeLo2q97qvw7Kkr7Zl/a766lcW1yGAy0KdNhFAAAEEEEAAAQQQQAABBBAojwABXHmcK6qVt99+W8aMGWOuWvM1eFfVi682qv06Wb1wtwQdpQRwGjpptdd9992X2hTrC3YNxJo2bepsw1cAp4288847MmzYsETVNRaIm2++WZ566qmgejXq8BXAWZcMjeqP6+9RlXh1n7Xcl1EBnFb46tKm5TySBjcN+5jV86CcVnVtpRXA6fUPHz4cVMFpG3GOpPMYVl3W2D5wq1atksGDBzu7ldZSkJbvhv6AQCvla2pq4tAV6lwCuEJNF51FAAEEEEAAAQQQQAABBBBAIJYAAVwsLk5WAV2yauvWrXL77beXLYRzLQ/IrPgTyOqFuyXoKCWAK+UluEVXlzLUUKddu3aRp/sM4LQKTvcxmz17dmS7cU/QF98vvPCCaPBtOXwFcNrWe++9F+y3Z12a1tK/unPi7CFpuS9dAZy1yidO/y3nJg1uGl47q+eBZYy+z0kzgNO+Ll++PNhDNc4ypEnn0bUPXP3wWSt8dd/B559/3skZFTInnYu9e/cGe7pqRa7rmDBhQvADikqtfCeAS3oH8TkEEEAAAQQQQAABBBBAAAEE8i9AAJf/OcptDz/44APRF2Nxf9Ufd0Aabugv5XV5QI50BbJ64W4JOkoN4DQ4XrZsWbCXW5yX4FHirn3WGvuszwBOr5/WsrC6bKW+9NalOC2HzwBOl+3TUHHKlCmWps3ntG3bVhYvXiw9e/Y0fcZyX7rCiS1btgRL6Pm83ywdTxrcNLx2Vs8Dyxh9n5N2AKdhl+7BphWl1iPpPLqqSOvvA2cNwKzL0FrHVXeedRndtCrw4vY3rfMJ4NKS5boIIIAAAggggAACCCCAAAIIZC9AAJf9HBS6B//85z+DCpxnn302lXFolZ3u+XbxxRencn0uerpAVi/cLUFHqQGcjjSNYEcrSDSoatGihel28h3AaaO+l4XVilOtfmvfvr1pTHqSzwBOr6eBhS7puWjRInMfok7UeZo0aVLkMqF117Hcl2EBnAa++uyaNm1aVLe8/z1pcNOwI1k9D7yDGC6YdgCnXdi9e3ewZGxUxVddd0uZx7lz5wb3esOjX79+wXe7devWoufovqquo2vXrrJ06VLR8DqNY9OmTdKnT5/IS2sg39h4Ij9YgBMI4AowSXQRAQQQQAABBBBAAAEEEEAAgYQCBHAJ4fjY/wl888038uabb4oGJH/605+80Fx11VWie2r17t1bmjRp4uWaXCRaIKsX7pagw0cApwJadTFv3jx58MEHS65Milslpu2nEcBp2KMhnFb3qWUpR9LlXn0HcDoGrRzTgH/BggWlDCn47MyZM4Ow4ayzzjJfy3JfhgVwJ06cCPZ+W7lypbk9XyeWEtzU70NWzwNfDnGuU44ATr+n8+fPl7vvvtvUtVLmMWofuDZt2sjo0aNl8+bNzr7ce++98sADD5hDa9PA6p109OhRUz+0klT3q6vEgwCuEmeVMSGAAAIIIIAAAggggAACCCDwvwIEcNwJ3gS0umjHjh3y5JNPyurVqxOFG/379xcNNa677jpzRZG3AXAhyeqFuyXo8BXA6TTrvbpixQqZMWNGosBKl53U6iwNdKyVb3W3VxoBXN21//rXvwYVV3/84x8T3c36klurYpJUu6QRwOkgdDm9xx9/PAhMP/vss9jjatWqlcyZM0dGjhwZK3zThiz3ZVgAd/DgwaDa6f3334/d51I/UEpwU7/trJ4HpY4/yefLEcBpv44dOyZ6z+i/kVFHKfOo+yeOGDFCtm3bdkYzug/chRdeGFl5ps857WdNTU1UVxP/XUNJSyWe9uVf//pX4nby/EECuDzPDn1DAAEEEEAAAQQQQAABBBBAoDQBArjS/Ph0iIAuH6dhwPbt2+W9996Tw4cPB/+7/nH11VcHS0tec8010qVLF7niiiukZcuWmGYokNULd0vQ4TOAqyP++9//HixxqPsyWcMdDammTp0qP/zhD88ILC1Tl2YAp+3rd0+rrnTJtj179li6JJ07dxatdKmtrZXmzZubPtPwpLQCOG1HX9Lv379fHnnkkWBslj3V9IX9kCFDZPr06dKuXbtEY7Lcl2EBnCXQSdQpw4dKCW7qXz6r54FhiN5PscyXL1etGB81apRo9ZfrKKW9kydPysSJE+Xpp58+owndu/XUqVOycOFCZ/t1y1Wef/753r3rX1BD6gEDBkR66HOgEg8CuEqcVcaEAAIIIIAAAggggAACCCCAwP8KEMBxJyCAwLcC1fTCvf60a2WFLp/6+uuvywcffHBaWKxBm4bD1157bVAxcumllyYK3sp9m2mV31/+8hdZv369aLjw7rvvfhsyaoWbjqlbt27Sq1evIEyMszRjucdSv71PPvkkWPJ2w4YNsmvXrmCMdYeG+j/60Y+ke/fuwfK1WuXDkVygWp8HycX4JALxBQjg4pvxCQQQQAABBBBAAAEEEEAAAQSKIkAAV5SZop8IlEGAF+5lQKYJBAoiwPOgIBNFNwstQABX6Omj8wgggAACCCCAAAIIIIAAAgg4BQjguEEQQOBbAV64czMggECdAM8D7gUE0hcggEvfmBYQQAABBBBAAAEEEEAAAQQQyEqAAC4redpFIIcCvHDP4aTQJQQyEuB5kBE8zVaVAAFcVU03g0UAAQQQQAABBBBAAAEEEKgyAQK4KptwhouAS4AX7twfCCBQJ8DzgHsBgfQFCODSN6YFBBBAAAEEEEAAAQQQQAABBLISIIDLSp52EcihAC/cczgpdAmBjAR4HmQET7NVJUAAV1XTzWARQAABBBBAAAEEEEAAAQSqTIAArsomnOEi4BLghTv3BwII1AnwPOBeQCB9AQK49I1pAQEEEEAAAQQQQAABBBBAAIGsBAjgspKnXQRyKMAL9xxOCl1CICMBngcZwdNsVQkQwFXVdDNYBBBAAAEEEEAAAQQQQACBKhOo+ACuyuaT4SKAAAIIIIAAAggUV+D/iciM4nafniOAAAIIIIAAAggggAACCCCAQJ0AARz3AgIIIIAAAggggAAC+RAggMvHPNALBBBAAAEEEEAAAQQQQAABBEoWIIArmZALIIAAAggggAACCCDgRYAAzgsjF0EAAQQQQAABBBBAAAEEEEAgewECuOzngB4ggAACCCCAAAIIIKACBHDcBwgggAACCCCAAAIIIIAAAghUiEAlBnAVMjUMAwEEEEAAAQQQQAABBBBAAAEEEEAAAQQQQAABBBBAoIgCBHBFnDX6jAACCCCAAAIIIIAAAggggAACCCCAAAIIIIAAAgggkFsBArjcTg0dQwABBBBAAAEEEEAAAQQQQAABBBBAAAEEEEAAAQQQKKIAAVwRZ40+I4AAAggggAACCCCAAAIIIIAAAggggAACCCCAAAII5FaAAC63U0PHEEAAAQQQQAABBBBAAAEEEEAAAQQQQAABBBBAAAEEiihAAFfEWaPPCCCAAAIIIIAAAggggAACCCCAAAIIIIAAAggggAACuRUggMvt1NAxBBBAAAEEEEAAAQQQQAABBBBAAAEEEEAAAQQQQACBIgoQwBVx1ugzAggggAACCCCAAAIIIIAAAggggAACCCCAAAIIIIBAbgUI4HI7NXQMAQQQQAABBBBAAAEEEEAAAQQQQAABBBBAAAEEEECgiAIEcEWcNfqMAAIIIIAAAggggAACCCCAAAIIIIAAAggggAACCCCQWwECuNxODR1DAAEEEEAAAQQQQAABBBBAAAEEEEAAAQQQQAABBBAoogABXBFnjT4jgAACCCCAAAIIIIAAAggggAACCCCAAAIIIIAAAgjkVoAALrdTQ8cQQAABBBBAAAEEEEAAAQQQQAABBBBAAAEEEEAAAQSKKEAAV8RZo88IIIAAAggggAACCCCAAAIIIIAAAggggAACCCCAAAK5FSCAy+3U0DEEEEAAAQQQQAABBBBAAAEEEEAAAQQQQAABBBBAAIEiChDAFXHW6DMCCCCAAAIIIIAAAggggAACCCCAAAIIIIAAAggggEBuBQjgcjs1dAwBBBBAAAEEEEAAAQQQQAABBBBAAAEEEEAAAQQQQKCIAgRwRZw1+owAAggggAACCCCAAAIIIIAAAggggAACCCCAAAIIIJBbAQK43E4NHUMAAQQQQAABBBBAAAEEEEAAAQQQQAABBBBAAAEEECiiAAFcEWeNPiOAAAIIIIAAAggggAACCCCAAAIIIIAAAggggAACCORWgAAut1NDxxBAAAEEEEAAAQQQQAABBBBAAAEEEEAAAQQQQAABBIooQABXxFmjzwgggAACCCCAAAIIIIAAAggggAACCCCAAAIIIIAAArkVIIDL7dTQMQQQQAABBBBAAAEEEEAAAQQQQAABBBBAAAEEEEAAgSIKEMAVcdboMwIIIIAAAggggAACCCCAAAIIIIAAAggggAACCCCAQG4FCOByOzV0DAEEEEAAAQQQQAABBBBAAAEEEEAAAQQQQAABBBBAoIgCBHBFnDX6jAACCCCAAAIIIIAAAggggAACCCCAAAIIIIAAAgggkFsBArjcTg0dQwABBBBAAAEEEEAAAQQQQAABBBBAAAEEEEAAAQQQKKIAAVwRZ40+I4AAAggggAACCCCAAAIIIIAAAggggAACCCCAAAII5FaAAC63U0PHEEAAAQQQQAABBBBAAAEEEEAAAQQQQAABBBBAAAEEiihAAFfEWaPPCCCAAAIIIIAAAggggAACCCCAAAIIIIAAAggggAACuRUggMvt1NAxBBBAAAEEEEAAAQQQQAABBBBAAAEEEEAAAQQQQACBIgoQwBVx1ugzAggggAACCCCAAAIIIIAAAggggAACCCCAAAIIIIBAbgUI4HI7NXQMAQQQQAABBBBAAAEEEEAAAQQQQAABBBBAAAEEEECgiAIEcEWcNfqMAAIIIIAAAggggAACCCCAAAIIIIAAAggggAACCCCQWwECuNxODR1DAAEEEEAAAQQQQAABBBBAAAEEEEAAAQQQQAABBBAoogABXBFnjT4jgAACCCCAAAIIIIAAAggggAACCCCAAAIIIIAAAgjkVoAALrdTQ8cQQAABBBBAAAEEEEAAAQQQQAABBBBAAAEEEEAAAQSKKEAAV8RZo88IIIAAAggggAACCCCAAAIIIIAAAggggAACCCCAAAK5FSCAy+3U0DEEEEAAAQQQQAABBBBAAAEEEEAAAQQQQAABBBBAAIEiChDAFXHW6DMCCCCAAAIIIIAAAggggAACCCCAAAIIIIAAAggggEBuBf4HUl8B8D4mhDgAAAAASUVORK5CYII="/>
          <p:cNvSpPr>
            <a:spLocks noChangeAspect="1" noChangeArrowheads="1"/>
          </p:cNvSpPr>
          <p:nvPr/>
        </p:nvSpPr>
        <p:spPr bwMode="auto">
          <a:xfrm>
            <a:off x="307975" y="-1614488"/>
            <a:ext cx="4191000" cy="369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085" y="1847790"/>
            <a:ext cx="4800600" cy="387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63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AEF91496-3F4A-4ACC-8949-0B5099D6B6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13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9103" y="795162"/>
            <a:ext cx="7676431" cy="1097927"/>
          </a:xfrm>
        </p:spPr>
        <p:txBody>
          <a:bodyPr>
            <a:normAutofit/>
          </a:bodyPr>
          <a:lstStyle/>
          <a:p>
            <a:pPr>
              <a:tabLst>
                <a:tab pos="3132138" algn="l"/>
              </a:tabLst>
            </a:pP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ARP 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запрос и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ARP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 ответ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 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8" name="Текст 2"/>
          <p:cNvSpPr>
            <a:spLocks noGrp="1"/>
          </p:cNvSpPr>
          <p:nvPr>
            <p:ph type="body" idx="4294967295"/>
          </p:nvPr>
        </p:nvSpPr>
        <p:spPr>
          <a:xfrm>
            <a:off x="1180682" y="1876758"/>
            <a:ext cx="4040188" cy="639762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ru-RU" sz="2400" dirty="0" smtClean="0">
                <a:latin typeface="TT Hoves"/>
              </a:rPr>
              <a:t>Пример </a:t>
            </a:r>
            <a:r>
              <a:rPr lang="en-US" sz="2400" dirty="0" smtClean="0">
                <a:latin typeface="TT Hoves"/>
              </a:rPr>
              <a:t>ARP-</a:t>
            </a:r>
            <a:r>
              <a:rPr lang="ru-RU" sz="2400" dirty="0" smtClean="0">
                <a:latin typeface="TT Hoves"/>
              </a:rPr>
              <a:t>запроса</a:t>
            </a:r>
            <a:endParaRPr lang="ru-RU" sz="2400" dirty="0">
              <a:latin typeface="TT Hoves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4294967295"/>
          </p:nvPr>
        </p:nvSpPr>
        <p:spPr>
          <a:xfrm>
            <a:off x="6668000" y="1799123"/>
            <a:ext cx="4041775" cy="639762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ru-RU" sz="2400" dirty="0" smtClean="0">
                <a:latin typeface="TT Hoves"/>
              </a:rPr>
              <a:t>Пример </a:t>
            </a:r>
            <a:r>
              <a:rPr lang="en-US" sz="2400" dirty="0" smtClean="0">
                <a:latin typeface="TT Hoves"/>
              </a:rPr>
              <a:t>ARP-</a:t>
            </a:r>
            <a:r>
              <a:rPr lang="ru-RU" sz="2400" dirty="0" smtClean="0">
                <a:latin typeface="TT Hoves"/>
              </a:rPr>
              <a:t>ответа</a:t>
            </a:r>
          </a:p>
        </p:txBody>
      </p:sp>
      <p:sp>
        <p:nvSpPr>
          <p:cNvPr id="10" name="Номер слайда 6">
            <a:extLst>
              <a:ext uri="{FF2B5EF4-FFF2-40B4-BE49-F238E27FC236}">
                <a16:creationId xmlns:a16="http://schemas.microsoft.com/office/drawing/2014/main" xmlns="" id="{45EA5369-CE5C-4A7E-9E8B-F81A54702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04400" y="6180989"/>
            <a:ext cx="2044896" cy="365125"/>
          </a:xfrm>
        </p:spPr>
        <p:txBody>
          <a:bodyPr/>
          <a:lstStyle/>
          <a:p>
            <a:fld id="{3B5CA0C3-2E3F-4C16-8F43-1643E3AA67E7}" type="slidenum">
              <a:rPr lang="ru-RU" smtClean="0"/>
              <a:pPr/>
              <a:t>25</a:t>
            </a:fld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395" y="2464890"/>
            <a:ext cx="4395776" cy="320068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189" y="2622900"/>
            <a:ext cx="4508917" cy="288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6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algn="l"/>
            <a:r>
              <a:rPr lang="ru-RU" sz="2400" b="1" dirty="0" smtClean="0">
                <a:latin typeface="TT Hoves"/>
              </a:rPr>
              <a:t>	Команда</a:t>
            </a:r>
            <a:r>
              <a:rPr lang="ru-RU" sz="2400" b="1" dirty="0">
                <a:latin typeface="TT Hoves"/>
              </a:rPr>
              <a:t>: </a:t>
            </a:r>
            <a:r>
              <a:rPr lang="en-US" sz="2400" b="1" dirty="0" err="1">
                <a:latin typeface="TT Hoves"/>
              </a:rPr>
              <a:t>arp</a:t>
            </a:r>
            <a:r>
              <a:rPr lang="en-US" sz="2400" b="1" dirty="0">
                <a:latin typeface="TT Hoves"/>
              </a:rPr>
              <a:t> –a</a:t>
            </a:r>
            <a:endParaRPr lang="ru-RU" sz="2400" b="1" dirty="0">
              <a:latin typeface="TT Hoves"/>
            </a:endParaRPr>
          </a:p>
          <a:p>
            <a:pPr algn="l"/>
            <a:r>
              <a:rPr lang="ru-RU" sz="2400" dirty="0" smtClean="0">
                <a:latin typeface="TT Hoves"/>
              </a:rPr>
              <a:t>	Результат </a:t>
            </a:r>
            <a:r>
              <a:rPr lang="ru-RU" sz="2400" dirty="0">
                <a:latin typeface="TT Hoves"/>
              </a:rPr>
              <a:t>содержит </a:t>
            </a:r>
            <a:br>
              <a:rPr lang="ru-RU" sz="2400" dirty="0">
                <a:latin typeface="TT Hoves"/>
              </a:rPr>
            </a:br>
            <a:r>
              <a:rPr lang="ru-RU" sz="2400" dirty="0" smtClean="0">
                <a:latin typeface="TT Hoves"/>
              </a:rPr>
              <a:t>	три </a:t>
            </a:r>
            <a:r>
              <a:rPr lang="ru-RU" sz="2400" dirty="0">
                <a:latin typeface="TT Hoves"/>
              </a:rPr>
              <a:t>параметра:</a:t>
            </a:r>
          </a:p>
          <a:p>
            <a:pPr marL="1028700" lvl="1" indent="-342900">
              <a:buSzPct val="175000"/>
              <a:buFontTx/>
              <a:buChar char="-"/>
            </a:pPr>
            <a:r>
              <a:rPr lang="en-US" sz="2400" dirty="0">
                <a:latin typeface="TT Hoves"/>
              </a:rPr>
              <a:t>IP-</a:t>
            </a:r>
            <a:r>
              <a:rPr lang="ru-RU" sz="2400" dirty="0">
                <a:latin typeface="TT Hoves"/>
              </a:rPr>
              <a:t>адрес</a:t>
            </a:r>
          </a:p>
          <a:p>
            <a:pPr marL="1028700" lvl="1" indent="-342900">
              <a:buSzPct val="175000"/>
              <a:buFontTx/>
              <a:buChar char="-"/>
            </a:pPr>
            <a:r>
              <a:rPr lang="ru-RU" sz="2400" dirty="0">
                <a:latin typeface="TT Hoves"/>
              </a:rPr>
              <a:t>МАС-адрес</a:t>
            </a:r>
          </a:p>
          <a:p>
            <a:pPr marL="1028700" lvl="1" indent="-342900">
              <a:buSzPct val="175000"/>
              <a:buFontTx/>
              <a:buChar char="-"/>
            </a:pPr>
            <a:r>
              <a:rPr lang="ru-RU" sz="2400" dirty="0">
                <a:latin typeface="TT Hoves"/>
              </a:rPr>
              <a:t>Тип записи</a:t>
            </a:r>
          </a:p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45EA5369-CE5C-4A7E-9E8B-F81A54702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26</a:t>
            </a:fld>
            <a:endParaRPr lang="ru-RU"/>
          </a:p>
        </p:txBody>
      </p:sp>
      <p:sp>
        <p:nvSpPr>
          <p:cNvPr id="2" name="Текст 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13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159" y="683533"/>
            <a:ext cx="6713669" cy="1097927"/>
          </a:xfrm>
        </p:spPr>
        <p:txBody>
          <a:bodyPr>
            <a:normAutofit/>
          </a:bodyPr>
          <a:lstStyle/>
          <a:p>
            <a:pPr>
              <a:tabLst>
                <a:tab pos="3132138" algn="l"/>
              </a:tabLst>
            </a:pP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ARP 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таблица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4786" y="2176041"/>
            <a:ext cx="6780750" cy="2950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531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</a:t>
            </a:r>
            <a:br>
              <a:rPr lang="ru-RU" dirty="0"/>
            </a:br>
            <a:r>
              <a:rPr lang="ru-RU" dirty="0"/>
              <a:t>за внимание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AB431-1A38-4C2A-9806-AAB019ED4959}" type="datetime1">
              <a:rPr lang="ru-RU" smtClean="0"/>
              <a:t>05.04.2022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7372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5C8D0E21-9F1E-427A-A7AC-2F1B45CDB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3</a:t>
            </a:fld>
            <a:endParaRPr lang="ru-RU"/>
          </a:p>
        </p:txBody>
      </p:sp>
      <p:sp>
        <p:nvSpPr>
          <p:cNvPr id="30" name="Текст 2">
            <a:extLst>
              <a:ext uri="{FF2B5EF4-FFF2-40B4-BE49-F238E27FC236}">
                <a16:creationId xmlns:a16="http://schemas.microsoft.com/office/drawing/2014/main" xmlns="" id="{BB8C8DD2-0254-4239-B1BE-318DA53A12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Введение в сетевые </a:t>
            </a:r>
            <a:r>
              <a:rPr lang="ru-RU" dirty="0" smtClean="0">
                <a:solidFill>
                  <a:schemeClr val="bg1"/>
                </a:solidFill>
              </a:rPr>
              <a:t>технологии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9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9797" y="1021961"/>
            <a:ext cx="4871366" cy="1097927"/>
          </a:xfrm>
        </p:spPr>
        <p:txBody>
          <a:bodyPr>
            <a:normAutofit/>
          </a:bodyPr>
          <a:lstStyle/>
          <a:p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Модель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OSI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xmlns="" id="{BB8C8DD2-0254-4239-B1BE-318DA53A121D}"/>
              </a:ext>
            </a:extLst>
          </p:cNvPr>
          <p:cNvSpPr txBox="1">
            <a:spLocks/>
          </p:cNvSpPr>
          <p:nvPr/>
        </p:nvSpPr>
        <p:spPr>
          <a:xfrm>
            <a:off x="321194" y="329990"/>
            <a:ext cx="94477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None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None/>
              <a:defRPr lang="ru-RU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None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None/>
              <a:defRPr lang="ru-RU"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00000"/>
              <a:buFontTx/>
              <a:buNone/>
              <a:defRPr lang="ru-RU"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/>
              <a:t>Введение в сетевые технологии</a:t>
            </a:r>
            <a:endParaRPr lang="ru-RU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0616610"/>
              </p:ext>
            </p:extLst>
          </p:nvPr>
        </p:nvGraphicFramePr>
        <p:xfrm>
          <a:off x="1418474" y="1906101"/>
          <a:ext cx="9658829" cy="3958232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826538"/>
                <a:gridCol w="5971525"/>
                <a:gridCol w="2860766"/>
              </a:tblGrid>
              <a:tr h="494779">
                <a:tc gridSpan="2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Семиуровневая</a:t>
                      </a:r>
                      <a:r>
                        <a:rPr lang="ru-RU" baseline="0" dirty="0" smtClean="0"/>
                        <a:t> модель </a:t>
                      </a:r>
                      <a:r>
                        <a:rPr lang="en-US" baseline="0" dirty="0" smtClean="0"/>
                        <a:t>OSI</a:t>
                      </a:r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PDU</a:t>
                      </a:r>
                      <a:endParaRPr lang="ru-RU" dirty="0"/>
                    </a:p>
                  </a:txBody>
                  <a:tcPr anchor="ctr"/>
                </a:tc>
              </a:tr>
              <a:tr h="4947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Прикладной уровень (</a:t>
                      </a:r>
                      <a:r>
                        <a:rPr lang="en-US" dirty="0" smtClean="0"/>
                        <a:t>application</a:t>
                      </a:r>
                      <a:r>
                        <a:rPr lang="en-US" baseline="0" dirty="0" smtClean="0"/>
                        <a:t> layer</a:t>
                      </a:r>
                      <a:r>
                        <a:rPr lang="ru-RU" dirty="0" smtClean="0"/>
                        <a:t>)</a:t>
                      </a:r>
                      <a:endParaRPr lang="ru-RU" dirty="0"/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Данные</a:t>
                      </a:r>
                    </a:p>
                  </a:txBody>
                  <a:tcPr anchor="ctr"/>
                </a:tc>
              </a:tr>
              <a:tr h="4947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Уровень преставления (</a:t>
                      </a:r>
                      <a:r>
                        <a:rPr lang="en-US" dirty="0" smtClean="0"/>
                        <a:t>presentation</a:t>
                      </a:r>
                      <a:r>
                        <a:rPr lang="en-US" baseline="0" dirty="0" smtClean="0"/>
                        <a:t> layer</a:t>
                      </a:r>
                      <a:r>
                        <a:rPr lang="ru-RU" dirty="0" smtClean="0"/>
                        <a:t>)</a:t>
                      </a:r>
                      <a:endParaRPr lang="ru-RU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4947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Сеансовый</a:t>
                      </a:r>
                      <a:r>
                        <a:rPr lang="ru-RU" baseline="0" dirty="0" smtClean="0"/>
                        <a:t> уровень (</a:t>
                      </a:r>
                      <a:r>
                        <a:rPr lang="en-US" baseline="0" dirty="0" smtClean="0"/>
                        <a:t>session layer</a:t>
                      </a:r>
                      <a:r>
                        <a:rPr lang="ru-RU" baseline="0" dirty="0" smtClean="0"/>
                        <a:t>)</a:t>
                      </a:r>
                      <a:endParaRPr lang="ru-RU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</a:tr>
              <a:tr h="4947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Транспортный уровень (</a:t>
                      </a:r>
                      <a:r>
                        <a:rPr lang="en-US" dirty="0" smtClean="0"/>
                        <a:t>transport layer</a:t>
                      </a:r>
                      <a:r>
                        <a:rPr lang="ru-RU" dirty="0" smtClean="0"/>
                        <a:t>)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Сегмент, </a:t>
                      </a:r>
                      <a:r>
                        <a:rPr lang="ru-RU" dirty="0" err="1" smtClean="0"/>
                        <a:t>Датаграмма</a:t>
                      </a:r>
                      <a:endParaRPr lang="ru-RU" dirty="0"/>
                    </a:p>
                  </a:txBody>
                  <a:tcPr anchor="ctr"/>
                </a:tc>
              </a:tr>
              <a:tr h="4947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Сетевой уровень (</a:t>
                      </a:r>
                      <a:r>
                        <a:rPr lang="en-US" dirty="0" smtClean="0"/>
                        <a:t>network layer</a:t>
                      </a:r>
                      <a:r>
                        <a:rPr lang="ru-RU" dirty="0" smtClean="0"/>
                        <a:t>)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IP-</a:t>
                      </a:r>
                      <a:r>
                        <a:rPr lang="ru-RU" dirty="0" smtClean="0"/>
                        <a:t>пакет</a:t>
                      </a:r>
                      <a:endParaRPr lang="ru-RU" dirty="0"/>
                    </a:p>
                  </a:txBody>
                  <a:tcPr anchor="ctr"/>
                </a:tc>
              </a:tr>
              <a:tr h="4947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Канальный уровень (</a:t>
                      </a:r>
                      <a:r>
                        <a:rPr lang="en-US" dirty="0" smtClean="0"/>
                        <a:t>data</a:t>
                      </a:r>
                      <a:r>
                        <a:rPr lang="en-US" baseline="0" dirty="0" smtClean="0"/>
                        <a:t> link layer</a:t>
                      </a:r>
                      <a:r>
                        <a:rPr lang="ru-RU" dirty="0" smtClean="0"/>
                        <a:t>)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Кадр</a:t>
                      </a:r>
                      <a:endParaRPr lang="ru-RU" dirty="0"/>
                    </a:p>
                  </a:txBody>
                  <a:tcPr anchor="ctr"/>
                </a:tc>
              </a:tr>
              <a:tr h="49477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Физический уровень </a:t>
                      </a:r>
                      <a:r>
                        <a:rPr lang="en-US" dirty="0" smtClean="0"/>
                        <a:t>(physical layer)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Бит</a:t>
                      </a:r>
                      <a:endParaRPr lang="ru-RU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121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8EDEAE04-707E-48D5-B5F6-05D204548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79180" y="2094308"/>
            <a:ext cx="6069283" cy="1230142"/>
          </a:xfrm>
        </p:spPr>
        <p:txBody>
          <a:bodyPr>
            <a:normAutofit/>
          </a:bodyPr>
          <a:lstStyle/>
          <a:p>
            <a:r>
              <a:rPr lang="ru-RU" sz="1900" b="1" dirty="0" smtClean="0">
                <a:solidFill>
                  <a:schemeClr val="accent1"/>
                </a:solidFill>
                <a:latin typeface="TT Hoves" panose="02000503030000020004" pitchFamily="2" charset="-52"/>
              </a:rPr>
              <a:t>Уровень 7 - прикладной</a:t>
            </a:r>
            <a:endParaRPr lang="ru-RU" b="1" dirty="0">
              <a:solidFill>
                <a:schemeClr val="accent1"/>
              </a:solidFill>
              <a:latin typeface="TT Hoves" panose="02000503030000020004" pitchFamily="2" charset="-52"/>
            </a:endParaRPr>
          </a:p>
          <a:p>
            <a:r>
              <a:rPr lang="ru-RU" dirty="0" smtClean="0">
                <a:latin typeface="TT Hoves" panose="02000503030000020004" pitchFamily="2" charset="-52"/>
              </a:rPr>
              <a:t>Верхний уровень модели, обеспечивающий взаимодействие пользовательских приложений с сетью</a:t>
            </a:r>
            <a:endParaRPr lang="ru-RU" dirty="0">
              <a:latin typeface="TT Hoves" panose="02000503030000020004" pitchFamily="2" charset="-52"/>
            </a:endParaRPr>
          </a:p>
          <a:p>
            <a:endParaRPr lang="ru-RU" dirty="0">
              <a:latin typeface="TT Hoves" panose="02000503030000020004" pitchFamily="2" charset="-52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B8C8DD2-0254-4239-B1BE-318DA53A12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010" y="837145"/>
            <a:ext cx="6878284" cy="1097927"/>
          </a:xfrm>
        </p:spPr>
        <p:txBody>
          <a:bodyPr>
            <a:norm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Уровни модели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OSI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58185CFD-F335-41E7-8FD4-135A8F34A822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379183" y="3387287"/>
            <a:ext cx="6069281" cy="1230142"/>
          </a:xfrm>
        </p:spPr>
        <p:txBody>
          <a:bodyPr/>
          <a:lstStyle/>
          <a:p>
            <a:r>
              <a:rPr lang="ru-RU" sz="1900" b="1" dirty="0" smtClean="0">
                <a:solidFill>
                  <a:schemeClr val="accent1"/>
                </a:solidFill>
                <a:latin typeface="TT Hoves" panose="02000503030000020004" pitchFamily="2" charset="-52"/>
              </a:rPr>
              <a:t>Уровень 6 - представления</a:t>
            </a:r>
            <a:endParaRPr lang="ru-RU" sz="1900" b="1" dirty="0">
              <a:solidFill>
                <a:schemeClr val="accent1"/>
              </a:solidFill>
              <a:latin typeface="TT Hoves" panose="02000503030000020004" pitchFamily="2" charset="-52"/>
            </a:endParaRPr>
          </a:p>
          <a:p>
            <a:r>
              <a:rPr lang="ru-RU" dirty="0" smtClean="0">
                <a:latin typeface="TT Hoves" panose="02000503030000020004" pitchFamily="2" charset="-52"/>
              </a:rPr>
              <a:t>Обеспечивает преобразование протоколов и кодирование/декодирование данных</a:t>
            </a:r>
            <a:endParaRPr lang="ru-RU" dirty="0">
              <a:latin typeface="TT Hoves" panose="02000503030000020004" pitchFamily="2" charset="-52"/>
            </a:endParaRPr>
          </a:p>
          <a:p>
            <a:endParaRPr lang="ru-RU" dirty="0">
              <a:latin typeface="TT Hoves" panose="02000503030000020004" pitchFamily="2" charset="-52"/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B4E72240-681D-4F7A-8E24-700FAB489D26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5379183" y="4692080"/>
            <a:ext cx="6069281" cy="1230142"/>
          </a:xfrm>
        </p:spPr>
        <p:txBody>
          <a:bodyPr>
            <a:normAutofit/>
          </a:bodyPr>
          <a:lstStyle/>
          <a:p>
            <a:r>
              <a:rPr lang="ru-RU" sz="1900" b="1" dirty="0" smtClean="0">
                <a:solidFill>
                  <a:schemeClr val="accent1"/>
                </a:solidFill>
                <a:latin typeface="TT Hoves" panose="02000503030000020004" pitchFamily="2" charset="-52"/>
              </a:rPr>
              <a:t>Уровень 5 - сеансовый</a:t>
            </a:r>
            <a:endParaRPr lang="ru-RU" b="1" dirty="0">
              <a:solidFill>
                <a:schemeClr val="accent1"/>
              </a:solidFill>
              <a:latin typeface="TT Hoves" panose="02000503030000020004" pitchFamily="2" charset="-52"/>
            </a:endParaRPr>
          </a:p>
          <a:p>
            <a:r>
              <a:rPr lang="ru-RU" dirty="0" smtClean="0">
                <a:latin typeface="TT Hoves" panose="02000503030000020004" pitchFamily="2" charset="-52"/>
              </a:rPr>
              <a:t>Отвечает за создание сеанса между двумя устройствами, а также за контрольные точки сеанса и восстановление</a:t>
            </a:r>
            <a:endParaRPr lang="ru-RU" dirty="0">
              <a:latin typeface="TT Hoves" panose="02000503030000020004" pitchFamily="2" charset="-52"/>
            </a:endParaRPr>
          </a:p>
          <a:p>
            <a:endParaRPr lang="ru-RU" dirty="0">
              <a:latin typeface="TT Hoves" panose="02000503030000020004" pitchFamily="2" charset="-52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A617B8B1-A05F-4AF4-8904-920A79D59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189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2BCE5A05-90BC-4A57-B8AE-E111EC4DA7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0BC86C4A-87A2-4EA7-8949-E25E6B95C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16" name="Текст 1">
            <a:extLst>
              <a:ext uri="{FF2B5EF4-FFF2-40B4-BE49-F238E27FC236}">
                <a16:creationId xmlns:a16="http://schemas.microsoft.com/office/drawing/2014/main" xmlns="" id="{8EDEAE04-707E-48D5-B5F6-05D204548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1707" y="2307251"/>
            <a:ext cx="6069283" cy="1230142"/>
          </a:xfrm>
        </p:spPr>
        <p:txBody>
          <a:bodyPr>
            <a:normAutofit/>
          </a:bodyPr>
          <a:lstStyle/>
          <a:p>
            <a:r>
              <a:rPr lang="ru-RU" sz="1900" b="1" dirty="0" smtClean="0">
                <a:solidFill>
                  <a:schemeClr val="accent1"/>
                </a:solidFill>
                <a:latin typeface="TT Hoves" panose="02000503030000020004" pitchFamily="2" charset="-52"/>
              </a:rPr>
              <a:t>Уровень 4 - транспортный</a:t>
            </a:r>
            <a:endParaRPr lang="ru-RU" b="1" dirty="0">
              <a:solidFill>
                <a:schemeClr val="accent1"/>
              </a:solidFill>
              <a:latin typeface="TT Hoves" panose="02000503030000020004" pitchFamily="2" charset="-52"/>
            </a:endParaRPr>
          </a:p>
          <a:p>
            <a:r>
              <a:rPr lang="ru-RU" dirty="0" smtClean="0">
                <a:latin typeface="TT Hoves" panose="02000503030000020004" pitchFamily="2" charset="-52"/>
              </a:rPr>
              <a:t>Предназначен для обеспечения надёжной передачи данных от отправителя к получателю</a:t>
            </a:r>
            <a:endParaRPr lang="ru-RU" dirty="0">
              <a:latin typeface="TT Hoves" panose="02000503030000020004" pitchFamily="2" charset="-52"/>
            </a:endParaRPr>
          </a:p>
          <a:p>
            <a:endParaRPr lang="ru-RU" dirty="0">
              <a:latin typeface="TT Hoves" panose="02000503030000020004" pitchFamily="2" charset="-52"/>
            </a:endParaRPr>
          </a:p>
        </p:txBody>
      </p:sp>
      <p:sp>
        <p:nvSpPr>
          <p:cNvPr id="17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010" y="837145"/>
            <a:ext cx="6878284" cy="1097927"/>
          </a:xfrm>
        </p:spPr>
        <p:txBody>
          <a:bodyPr>
            <a:norm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Уровни модели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OSI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xmlns="" id="{58185CFD-F335-41E7-8FD4-135A8F34A822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391710" y="3600230"/>
            <a:ext cx="6069281" cy="1230142"/>
          </a:xfrm>
        </p:spPr>
        <p:txBody>
          <a:bodyPr/>
          <a:lstStyle/>
          <a:p>
            <a:r>
              <a:rPr lang="ru-RU" sz="1900" b="1" dirty="0" smtClean="0">
                <a:solidFill>
                  <a:schemeClr val="accent1"/>
                </a:solidFill>
                <a:latin typeface="TT Hoves" panose="02000503030000020004" pitchFamily="2" charset="-52"/>
              </a:rPr>
              <a:t>Уровень 3 – сетевой</a:t>
            </a:r>
          </a:p>
          <a:p>
            <a:r>
              <a:rPr lang="ru-RU" dirty="0" smtClean="0">
                <a:latin typeface="TT Hoves" panose="02000503030000020004" pitchFamily="2" charset="-52"/>
              </a:rPr>
              <a:t>Предназначен для определения пути передачи данных</a:t>
            </a:r>
            <a:endParaRPr lang="ru-RU" dirty="0">
              <a:latin typeface="TT Hoves" panose="02000503030000020004" pitchFamily="2" charset="-52"/>
            </a:endParaRPr>
          </a:p>
          <a:p>
            <a:endParaRPr lang="ru-RU" dirty="0">
              <a:latin typeface="TT Hoves" panose="02000503030000020004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33987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C6B5A663-E7E9-49BC-B235-934D58D5C0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977AF4FC-39EF-48F9-A29A-9BE2E2DA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10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010" y="837145"/>
            <a:ext cx="6878284" cy="1097927"/>
          </a:xfrm>
        </p:spPr>
        <p:txBody>
          <a:bodyPr>
            <a:norm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Уровни модели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OSI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8" name="Текст 1">
            <a:extLst>
              <a:ext uri="{FF2B5EF4-FFF2-40B4-BE49-F238E27FC236}">
                <a16:creationId xmlns:a16="http://schemas.microsoft.com/office/drawing/2014/main" xmlns="" id="{8EDEAE04-707E-48D5-B5F6-05D204548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1707" y="2307251"/>
            <a:ext cx="6069283" cy="1230142"/>
          </a:xfrm>
        </p:spPr>
        <p:txBody>
          <a:bodyPr>
            <a:normAutofit fontScale="70000" lnSpcReduction="20000"/>
          </a:bodyPr>
          <a:lstStyle/>
          <a:p>
            <a:r>
              <a:rPr lang="ru-RU" sz="2700" b="1" dirty="0">
                <a:solidFill>
                  <a:schemeClr val="accent1"/>
                </a:solidFill>
                <a:latin typeface="TT Hoves" panose="02000503030000020004" pitchFamily="2" charset="-52"/>
              </a:rPr>
              <a:t>Уровень 2 - канальный</a:t>
            </a:r>
          </a:p>
          <a:p>
            <a:r>
              <a:rPr lang="ru-RU" sz="2300" dirty="0">
                <a:latin typeface="TT Hoves" panose="02000503030000020004" pitchFamily="2" charset="-52"/>
              </a:rPr>
              <a:t>Предназначен для обеспечения взаимодействия сетей на физическом уровне и контроля ошибок, которые могут возникнуть</a:t>
            </a:r>
          </a:p>
          <a:p>
            <a:endParaRPr lang="ru-RU" sz="2000" dirty="0">
              <a:latin typeface="TT Hoves" panose="02000503030000020004" pitchFamily="2" charset="-52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xmlns="" id="{58185CFD-F335-41E7-8FD4-135A8F34A822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391710" y="3600230"/>
            <a:ext cx="6069281" cy="1230142"/>
          </a:xfrm>
        </p:spPr>
        <p:txBody>
          <a:bodyPr>
            <a:normAutofit/>
          </a:bodyPr>
          <a:lstStyle/>
          <a:p>
            <a:r>
              <a:rPr lang="ru-RU" sz="1900" b="1" dirty="0">
                <a:solidFill>
                  <a:schemeClr val="accent1"/>
                </a:solidFill>
                <a:latin typeface="TT Hoves" panose="02000503030000020004" pitchFamily="2" charset="-52"/>
              </a:rPr>
              <a:t>Уровень 1 - физический</a:t>
            </a:r>
          </a:p>
          <a:p>
            <a:r>
              <a:rPr lang="ru-RU" dirty="0">
                <a:latin typeface="TT Hoves" panose="02000503030000020004" pitchFamily="2" charset="-52"/>
              </a:rPr>
              <a:t>Определяет метод передачи данных, представленных в двоичном виде, от одного устройства к другому</a:t>
            </a:r>
          </a:p>
          <a:p>
            <a:endParaRPr lang="ru-RU" sz="2000" dirty="0">
              <a:latin typeface="TT Hoves" panose="02000503030000020004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7803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Объект 10"/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r>
              <a:rPr lang="ru-RU" sz="2400" b="1" dirty="0" smtClean="0"/>
              <a:t/>
            </a:r>
            <a:br>
              <a:rPr lang="ru-RU" sz="2400" b="1" dirty="0" smtClean="0"/>
            </a:br>
            <a:r>
              <a:rPr lang="ru-RU" sz="2400" b="1" dirty="0" smtClean="0"/>
              <a:t/>
            </a:r>
            <a:br>
              <a:rPr lang="ru-RU" sz="2400" b="1" dirty="0" smtClean="0"/>
            </a:br>
            <a:r>
              <a:rPr lang="ru-RU" sz="2400" b="1" dirty="0" smtClean="0"/>
              <a:t>MAC-адрес</a:t>
            </a:r>
            <a:r>
              <a:rPr lang="ru-RU" sz="2400" dirty="0"/>
              <a:t>  — 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>уникальный </a:t>
            </a:r>
            <a:r>
              <a:rPr lang="ru-RU" sz="2400" dirty="0"/>
              <a:t>идентификатор, 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>активного </a:t>
            </a:r>
            <a:r>
              <a:rPr lang="ru-RU" sz="2400" dirty="0"/>
              <a:t>оборудования или </a:t>
            </a:r>
            <a:r>
              <a:rPr lang="ru-RU" sz="2400" dirty="0" smtClean="0"/>
              <a:t/>
            </a:r>
            <a:br>
              <a:rPr lang="ru-RU" sz="2400" dirty="0" smtClean="0"/>
            </a:br>
            <a:r>
              <a:rPr lang="ru-RU" sz="2400" dirty="0" smtClean="0"/>
              <a:t>некоторых его</a:t>
            </a:r>
            <a:br>
              <a:rPr lang="ru-RU" sz="2400" dirty="0" smtClean="0"/>
            </a:br>
            <a:r>
              <a:rPr lang="ru-RU" sz="2400" dirty="0" smtClean="0"/>
              <a:t>интерфейсов</a:t>
            </a:r>
            <a:br>
              <a:rPr lang="ru-RU" sz="2400" dirty="0" smtClean="0"/>
            </a:br>
            <a:r>
              <a:rPr lang="ru-RU" sz="2400" dirty="0" smtClean="0"/>
              <a:t>в </a:t>
            </a:r>
            <a:r>
              <a:rPr lang="ru-RU" sz="2400" dirty="0"/>
              <a:t>сетях </a:t>
            </a:r>
            <a:r>
              <a:rPr lang="ru-RU" sz="2400" dirty="0" err="1" smtClean="0"/>
              <a:t>Ethernet</a:t>
            </a:r>
            <a:r>
              <a:rPr lang="ru-RU" sz="2400" dirty="0" smtClean="0"/>
              <a:t>.</a:t>
            </a:r>
            <a:endParaRPr lang="ru-RU" sz="240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9739086" y="6180989"/>
            <a:ext cx="2044896" cy="365125"/>
          </a:xfrm>
        </p:spPr>
        <p:txBody>
          <a:bodyPr/>
          <a:lstStyle/>
          <a:p>
            <a:fld id="{3B5CA0C3-2E3F-4C16-8F43-1643E3AA67E7}" type="slidenum">
              <a:rPr lang="ru-RU" smtClean="0"/>
              <a:pPr/>
              <a:t>7</a:t>
            </a:fld>
            <a:endParaRPr lang="ru-RU"/>
          </a:p>
        </p:txBody>
      </p:sp>
      <p:sp>
        <p:nvSpPr>
          <p:cNvPr id="9" name="Текст 8"/>
          <p:cNvSpPr>
            <a:spLocks noGrp="1"/>
          </p:cNvSpPr>
          <p:nvPr>
            <p:ph type="body" sz="half" idx="2"/>
          </p:nvPr>
        </p:nvSpPr>
        <p:spPr>
          <a:xfrm>
            <a:off x="5013650" y="1766991"/>
            <a:ext cx="6713671" cy="43627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400" dirty="0" smtClean="0">
                <a:latin typeface="TT Hoves"/>
              </a:rPr>
              <a:t>Структура </a:t>
            </a:r>
            <a:r>
              <a:rPr lang="en-US" sz="2400" dirty="0" smtClean="0"/>
              <a:t>MAC-</a:t>
            </a:r>
            <a:r>
              <a:rPr lang="ru-RU" sz="2400" dirty="0" smtClean="0">
                <a:latin typeface="TT Hoves"/>
              </a:rPr>
              <a:t>адреса</a:t>
            </a:r>
            <a:endParaRPr lang="ru-RU" sz="2400" dirty="0">
              <a:latin typeface="TT Hoves"/>
            </a:endParaRPr>
          </a:p>
        </p:txBody>
      </p:sp>
      <p:sp>
        <p:nvSpPr>
          <p:cNvPr id="10" name="Текст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 smtClean="0"/>
              <a:t>Введение в сетевые технологии</a:t>
            </a:r>
            <a:endParaRPr lang="ru-RU" dirty="0"/>
          </a:p>
        </p:txBody>
      </p:sp>
      <p:sp>
        <p:nvSpPr>
          <p:cNvPr id="8" name="Заголовок 7"/>
          <p:cNvSpPr>
            <a:spLocks noGrp="1"/>
          </p:cNvSpPr>
          <p:nvPr>
            <p:ph type="title"/>
          </p:nvPr>
        </p:nvSpPr>
        <p:spPr>
          <a:xfrm>
            <a:off x="5013647" y="734382"/>
            <a:ext cx="6713669" cy="1097927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MAC</a:t>
            </a: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/>
              </a:rPr>
              <a:t>-адрес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/>
            </a:endParaRPr>
          </a:p>
        </p:txBody>
      </p:sp>
      <p:graphicFrame>
        <p:nvGraphicFramePr>
          <p:cNvPr id="12" name="Таблица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1979788"/>
              </p:ext>
            </p:extLst>
          </p:nvPr>
        </p:nvGraphicFramePr>
        <p:xfrm>
          <a:off x="5103584" y="2428724"/>
          <a:ext cx="6807200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2480"/>
                <a:gridCol w="792480"/>
                <a:gridCol w="2362200"/>
                <a:gridCol w="286004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1</a:t>
                      </a:r>
                      <a:endParaRPr lang="ru-RU" dirty="0">
                        <a:latin typeface="TT Hove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1</a:t>
                      </a:r>
                      <a:endParaRPr lang="ru-RU" dirty="0">
                        <a:latin typeface="TT Hove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22 бита</a:t>
                      </a:r>
                      <a:endParaRPr lang="ru-RU" dirty="0">
                        <a:latin typeface="TT Hove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TT Hoves"/>
                        </a:rPr>
                        <a:t>24 бита</a:t>
                      </a:r>
                      <a:endParaRPr lang="ru-RU" dirty="0">
                        <a:latin typeface="TT Hove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3" name="Текст 8"/>
          <p:cNvSpPr txBox="1">
            <a:spLocks/>
          </p:cNvSpPr>
          <p:nvPr/>
        </p:nvSpPr>
        <p:spPr>
          <a:xfrm>
            <a:off x="9066529" y="3177887"/>
            <a:ext cx="2992119" cy="781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ru-RU" dirty="0" smtClean="0">
                <a:latin typeface="TT Hoves"/>
              </a:rPr>
              <a:t>Уникальное значение, выбираемое </a:t>
            </a:r>
            <a:br>
              <a:rPr lang="ru-RU" dirty="0" smtClean="0">
                <a:latin typeface="TT Hoves"/>
              </a:rPr>
            </a:br>
            <a:r>
              <a:rPr lang="ru-RU" dirty="0" smtClean="0">
                <a:latin typeface="TT Hoves"/>
              </a:rPr>
              <a:t>производителем</a:t>
            </a:r>
            <a:endParaRPr lang="ru-RU" dirty="0">
              <a:latin typeface="TT Hoves"/>
            </a:endParaRPr>
          </a:p>
        </p:txBody>
      </p:sp>
      <p:cxnSp>
        <p:nvCxnSpPr>
          <p:cNvPr id="29" name="Прямая соединительная линия 28"/>
          <p:cNvCxnSpPr/>
          <p:nvPr/>
        </p:nvCxnSpPr>
        <p:spPr>
          <a:xfrm>
            <a:off x="9245599" y="2683985"/>
            <a:ext cx="0" cy="12700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/>
          <p:cNvCxnSpPr/>
          <p:nvPr/>
        </p:nvCxnSpPr>
        <p:spPr>
          <a:xfrm>
            <a:off x="9245599" y="3953985"/>
            <a:ext cx="26924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Текст 8"/>
          <p:cNvSpPr txBox="1">
            <a:spLocks/>
          </p:cNvSpPr>
          <p:nvPr/>
        </p:nvSpPr>
        <p:spPr>
          <a:xfrm>
            <a:off x="6430860" y="3636602"/>
            <a:ext cx="2992119" cy="781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ru-RU" dirty="0" smtClean="0">
                <a:latin typeface="TT Hoves"/>
              </a:rPr>
              <a:t>Универсальный</a:t>
            </a:r>
            <a:br>
              <a:rPr lang="ru-RU" dirty="0" smtClean="0">
                <a:latin typeface="TT Hoves"/>
              </a:rPr>
            </a:br>
            <a:r>
              <a:rPr lang="ru-RU" dirty="0" smtClean="0">
                <a:latin typeface="TT Hoves"/>
              </a:rPr>
              <a:t>идентификатор</a:t>
            </a:r>
            <a:br>
              <a:rPr lang="ru-RU" dirty="0" smtClean="0">
                <a:latin typeface="TT Hoves"/>
              </a:rPr>
            </a:br>
            <a:r>
              <a:rPr lang="ru-RU" dirty="0" smtClean="0">
                <a:latin typeface="TT Hoves"/>
              </a:rPr>
              <a:t>производителя</a:t>
            </a:r>
            <a:endParaRPr lang="ru-RU" dirty="0">
              <a:latin typeface="TT Hoves"/>
            </a:endParaRPr>
          </a:p>
        </p:txBody>
      </p:sp>
      <p:cxnSp>
        <p:nvCxnSpPr>
          <p:cNvPr id="34" name="Прямая соединительная линия 33"/>
          <p:cNvCxnSpPr/>
          <p:nvPr/>
        </p:nvCxnSpPr>
        <p:spPr>
          <a:xfrm>
            <a:off x="6938818" y="2758440"/>
            <a:ext cx="0" cy="168794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/>
          <p:cNvCxnSpPr/>
          <p:nvPr/>
        </p:nvCxnSpPr>
        <p:spPr>
          <a:xfrm>
            <a:off x="6938818" y="4446387"/>
            <a:ext cx="245456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Текст 8"/>
          <p:cNvSpPr txBox="1">
            <a:spLocks/>
          </p:cNvSpPr>
          <p:nvPr/>
        </p:nvSpPr>
        <p:spPr>
          <a:xfrm>
            <a:off x="5950716" y="4387595"/>
            <a:ext cx="1459734" cy="781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ru-RU" dirty="0" smtClean="0">
                <a:latin typeface="TT Hoves"/>
              </a:rPr>
              <a:t>0/1</a:t>
            </a:r>
            <a:br>
              <a:rPr lang="ru-RU" dirty="0" smtClean="0">
                <a:latin typeface="TT Hoves"/>
              </a:rPr>
            </a:br>
            <a:r>
              <a:rPr lang="ru-RU" dirty="0" smtClean="0">
                <a:latin typeface="TT Hoves"/>
              </a:rPr>
              <a:t>Глобальный/</a:t>
            </a:r>
            <a:br>
              <a:rPr lang="ru-RU" dirty="0" smtClean="0">
                <a:latin typeface="TT Hoves"/>
              </a:rPr>
            </a:br>
            <a:r>
              <a:rPr lang="ru-RU" dirty="0" smtClean="0">
                <a:latin typeface="TT Hoves"/>
              </a:rPr>
              <a:t>Локальный</a:t>
            </a:r>
          </a:p>
        </p:txBody>
      </p:sp>
      <p:cxnSp>
        <p:nvCxnSpPr>
          <p:cNvPr id="41" name="Прямая соединительная линия 40"/>
          <p:cNvCxnSpPr/>
          <p:nvPr/>
        </p:nvCxnSpPr>
        <p:spPr>
          <a:xfrm>
            <a:off x="5950714" y="2758440"/>
            <a:ext cx="2" cy="242223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Прямая соединительная линия 42"/>
          <p:cNvCxnSpPr/>
          <p:nvPr/>
        </p:nvCxnSpPr>
        <p:spPr>
          <a:xfrm>
            <a:off x="5950714" y="5180676"/>
            <a:ext cx="1619127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/>
          <p:cNvCxnSpPr/>
          <p:nvPr/>
        </p:nvCxnSpPr>
        <p:spPr>
          <a:xfrm>
            <a:off x="5188716" y="2758440"/>
            <a:ext cx="0" cy="324073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единительная линия 46"/>
          <p:cNvCxnSpPr/>
          <p:nvPr/>
        </p:nvCxnSpPr>
        <p:spPr>
          <a:xfrm>
            <a:off x="5188716" y="5999172"/>
            <a:ext cx="117398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Текст 8"/>
          <p:cNvSpPr txBox="1">
            <a:spLocks/>
          </p:cNvSpPr>
          <p:nvPr/>
        </p:nvSpPr>
        <p:spPr>
          <a:xfrm>
            <a:off x="5083285" y="5198084"/>
            <a:ext cx="1384846" cy="7811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Tx/>
              <a:buNone/>
            </a:pPr>
            <a:r>
              <a:rPr lang="ru-RU" dirty="0" smtClean="0">
                <a:latin typeface="TT Hoves"/>
              </a:rPr>
              <a:t>0/1</a:t>
            </a:r>
            <a:br>
              <a:rPr lang="ru-RU" dirty="0" smtClean="0">
                <a:latin typeface="TT Hoves"/>
              </a:rPr>
            </a:br>
            <a:r>
              <a:rPr lang="ru-RU" dirty="0" smtClean="0">
                <a:latin typeface="TT Hoves"/>
              </a:rPr>
              <a:t>Одиночный/</a:t>
            </a:r>
            <a:br>
              <a:rPr lang="ru-RU" dirty="0" smtClean="0">
                <a:latin typeface="TT Hoves"/>
              </a:rPr>
            </a:br>
            <a:r>
              <a:rPr lang="ru-RU" dirty="0" smtClean="0">
                <a:latin typeface="TT Hoves"/>
              </a:rPr>
              <a:t>Групповой</a:t>
            </a:r>
          </a:p>
        </p:txBody>
      </p:sp>
    </p:spTree>
    <p:extLst>
      <p:ext uri="{BB962C8B-B14F-4D97-AF65-F5344CB8AC3E}">
        <p14:creationId xmlns:p14="http://schemas.microsoft.com/office/powerpoint/2010/main" val="51723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AEF91496-3F4A-4ACC-8949-0B5099D6B6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9" name="Текст 2">
            <a:extLst>
              <a:ext uri="{FF2B5EF4-FFF2-40B4-BE49-F238E27FC236}">
                <a16:creationId xmlns:a16="http://schemas.microsoft.com/office/drawing/2014/main" xmlns="" id="{7A088793-FDDB-40AB-8031-C9C2653B7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85902" y="2779133"/>
            <a:ext cx="3935913" cy="31392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b="1" dirty="0" smtClean="0">
                <a:latin typeface="TT Hoves"/>
              </a:rPr>
              <a:t>Активное:</a:t>
            </a:r>
            <a:endParaRPr lang="ru-RU" sz="2000" b="1" dirty="0">
              <a:latin typeface="TT Hoves"/>
            </a:endParaRPr>
          </a:p>
          <a:p>
            <a:r>
              <a:rPr lang="ru-RU" sz="2000" dirty="0" smtClean="0">
                <a:latin typeface="TT Hoves"/>
              </a:rPr>
              <a:t>Концентратор</a:t>
            </a:r>
          </a:p>
          <a:p>
            <a:r>
              <a:rPr lang="ru-RU" sz="2000" dirty="0" smtClean="0">
                <a:latin typeface="TT Hoves"/>
              </a:rPr>
              <a:t>Коммутатор</a:t>
            </a:r>
          </a:p>
          <a:p>
            <a:r>
              <a:rPr lang="ru-RU" sz="2000" dirty="0" smtClean="0">
                <a:latin typeface="TT Hoves"/>
              </a:rPr>
              <a:t>Маршрутизатор</a:t>
            </a:r>
          </a:p>
          <a:p>
            <a:r>
              <a:rPr lang="ru-RU" sz="2000" dirty="0" smtClean="0">
                <a:latin typeface="TT Hoves"/>
              </a:rPr>
              <a:t>Сетевой адаптер</a:t>
            </a:r>
          </a:p>
          <a:p>
            <a:r>
              <a:rPr lang="ru-RU" sz="2000" dirty="0" smtClean="0">
                <a:latin typeface="TT Hoves"/>
              </a:rPr>
              <a:t>Повторитель и т.д.</a:t>
            </a:r>
          </a:p>
        </p:txBody>
      </p:sp>
      <p:sp>
        <p:nvSpPr>
          <p:cNvPr id="10" name="Заголовок 3">
            <a:extLst>
              <a:ext uri="{FF2B5EF4-FFF2-40B4-BE49-F238E27FC236}">
                <a16:creationId xmlns:a16="http://schemas.microsoft.com/office/drawing/2014/main" xmlns="" id="{BD299BC3-2CC0-450A-A7DA-ED7A6AC12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1" y="828276"/>
            <a:ext cx="9067259" cy="1097927"/>
          </a:xfrm>
        </p:spPr>
        <p:txBody>
          <a:bodyPr>
            <a:normAutofit/>
          </a:bodyPr>
          <a:lstStyle/>
          <a:p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Виды сетевого оборудования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xmlns="" id="{0A462FB8-CFC8-4178-ACD2-B90AEFE050F2}"/>
              </a:ext>
            </a:extLst>
          </p:cNvPr>
          <p:cNvSpPr/>
          <p:nvPr/>
        </p:nvSpPr>
        <p:spPr>
          <a:xfrm>
            <a:off x="1485900" y="1724494"/>
            <a:ext cx="84328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>
                <a:latin typeface="TT Hoves" panose="02000503030000020004" pitchFamily="2" charset="-52"/>
              </a:rPr>
              <a:t>Сетевое оборудование </a:t>
            </a:r>
            <a:r>
              <a:rPr lang="ru-RU" sz="2400" dirty="0" smtClean="0">
                <a:latin typeface="TT Hoves" panose="02000503030000020004" pitchFamily="2" charset="-52"/>
              </a:rPr>
              <a:t>– устройства, необходимые для работы компьютерной сети</a:t>
            </a:r>
            <a:endParaRPr lang="ru-RU" sz="2400" dirty="0">
              <a:latin typeface="TT Hoves" panose="02000503030000020004" pitchFamily="2" charset="-52"/>
            </a:endParaRPr>
          </a:p>
        </p:txBody>
      </p:sp>
      <p:sp>
        <p:nvSpPr>
          <p:cNvPr id="12" name="Текст 2">
            <a:extLst>
              <a:ext uri="{FF2B5EF4-FFF2-40B4-BE49-F238E27FC236}">
                <a16:creationId xmlns:a16="http://schemas.microsoft.com/office/drawing/2014/main" xmlns="" id="{231C9469-5623-416F-84DF-99AA5DFE8136}"/>
              </a:ext>
            </a:extLst>
          </p:cNvPr>
          <p:cNvSpPr txBox="1">
            <a:spLocks/>
          </p:cNvSpPr>
          <p:nvPr/>
        </p:nvSpPr>
        <p:spPr>
          <a:xfrm>
            <a:off x="5421812" y="2779132"/>
            <a:ext cx="4260851" cy="3139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marR="0" indent="-2304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F0000"/>
              </a:buClr>
              <a:buSzPct val="100000"/>
              <a:buFontTx/>
              <a:buBlip>
                <a:blip r:embed="rId3"/>
              </a:buBlip>
              <a:tabLst/>
              <a:defRPr lang="ru-RU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000" b="1" dirty="0" smtClean="0">
                <a:latin typeface="TT Hoves DemiBold" panose="02000503030000020004" pitchFamily="2" charset="-52"/>
              </a:rPr>
              <a:t>Пассивное:</a:t>
            </a:r>
            <a:endParaRPr lang="ru-RU" sz="2000" b="1" dirty="0">
              <a:latin typeface="TT Hoves DemiBold" panose="02000503030000020004" pitchFamily="2" charset="-52"/>
            </a:endParaRPr>
          </a:p>
          <a:p>
            <a:r>
              <a:rPr lang="ru-RU" sz="2000" dirty="0" smtClean="0">
                <a:latin typeface="TT Hoves DemiBold" panose="02000503030000020004" pitchFamily="2" charset="-52"/>
              </a:rPr>
              <a:t>Кабель</a:t>
            </a:r>
          </a:p>
          <a:p>
            <a:r>
              <a:rPr lang="ru-RU" sz="2000" dirty="0" err="1" smtClean="0">
                <a:latin typeface="TT Hoves DemiBold" panose="02000503030000020004" pitchFamily="2" charset="-52"/>
              </a:rPr>
              <a:t>Патч</a:t>
            </a:r>
            <a:r>
              <a:rPr lang="ru-RU" sz="2000" dirty="0" smtClean="0">
                <a:latin typeface="TT Hoves DemiBold" panose="02000503030000020004" pitchFamily="2" charset="-52"/>
              </a:rPr>
              <a:t>-панель</a:t>
            </a:r>
          </a:p>
          <a:p>
            <a:r>
              <a:rPr lang="ru-RU" sz="2000" dirty="0" smtClean="0">
                <a:latin typeface="TT Hoves DemiBold" panose="02000503030000020004" pitchFamily="2" charset="-52"/>
              </a:rPr>
              <a:t>Монтажный шкаф</a:t>
            </a:r>
          </a:p>
          <a:p>
            <a:r>
              <a:rPr lang="ru-RU" sz="2000" dirty="0" smtClean="0">
                <a:latin typeface="TT Hoves DemiBold" panose="02000503030000020004" pitchFamily="2" charset="-52"/>
              </a:rPr>
              <a:t>Стойка</a:t>
            </a:r>
          </a:p>
          <a:p>
            <a:r>
              <a:rPr lang="ru-RU" sz="2000" dirty="0" smtClean="0">
                <a:latin typeface="TT Hoves DemiBold" panose="02000503030000020004" pitchFamily="2" charset="-52"/>
              </a:rPr>
              <a:t>Розетка и т.д.</a:t>
            </a:r>
            <a:endParaRPr lang="ru-RU" sz="2000" dirty="0">
              <a:latin typeface="TT Hoves DemiBold" panose="02000503030000020004" pitchFamily="2" charset="-52"/>
            </a:endParaRPr>
          </a:p>
        </p:txBody>
      </p:sp>
      <p:sp>
        <p:nvSpPr>
          <p:cNvPr id="14" name="Номер слайда 6">
            <a:extLst>
              <a:ext uri="{FF2B5EF4-FFF2-40B4-BE49-F238E27FC236}">
                <a16:creationId xmlns:a16="http://schemas.microsoft.com/office/drawing/2014/main" xmlns="" id="{45EA5369-CE5C-4A7E-9E8B-F81A54702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04400" y="6180989"/>
            <a:ext cx="2044896" cy="365125"/>
          </a:xfrm>
        </p:spPr>
        <p:txBody>
          <a:bodyPr/>
          <a:lstStyle/>
          <a:p>
            <a:fld id="{3B5CA0C3-2E3F-4C16-8F43-1643E3AA67E7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3456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xmlns="" id="{8EDEAE04-707E-48D5-B5F6-05D204548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29284" y="1868840"/>
            <a:ext cx="6069283" cy="1230142"/>
          </a:xfrm>
        </p:spPr>
        <p:txBody>
          <a:bodyPr>
            <a:normAutofit/>
          </a:bodyPr>
          <a:lstStyle/>
          <a:p>
            <a:r>
              <a:rPr lang="ru-RU" sz="1900" b="1" dirty="0" smtClean="0">
                <a:solidFill>
                  <a:schemeClr val="accent1"/>
                </a:solidFill>
                <a:latin typeface="TT Hoves" panose="02000503030000020004" pitchFamily="2" charset="-52"/>
              </a:rPr>
              <a:t>Концентратор</a:t>
            </a:r>
            <a:endParaRPr lang="ru-RU" b="1" dirty="0">
              <a:solidFill>
                <a:schemeClr val="accent1"/>
              </a:solidFill>
              <a:latin typeface="TT Hoves" panose="02000503030000020004" pitchFamily="2" charset="-52"/>
            </a:endParaRPr>
          </a:p>
          <a:p>
            <a:r>
              <a:rPr lang="ru-RU" dirty="0" smtClean="0">
                <a:latin typeface="TT Hoves" panose="02000503030000020004" pitchFamily="2" charset="-52"/>
              </a:rPr>
              <a:t>Передаёт данные на все подключённые устройства, а не конкретному хосту</a:t>
            </a:r>
            <a:endParaRPr lang="ru-RU" dirty="0">
              <a:latin typeface="TT Hoves" panose="02000503030000020004" pitchFamily="2" charset="-52"/>
            </a:endParaRPr>
          </a:p>
          <a:p>
            <a:endParaRPr lang="ru-RU" dirty="0">
              <a:latin typeface="TT Hoves" panose="02000503030000020004" pitchFamily="2" charset="-52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BB8C8DD2-0254-4239-B1BE-318DA53A121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dirty="0"/>
              <a:t>Введение в сетевые </a:t>
            </a:r>
            <a:r>
              <a:rPr lang="ru-RU" dirty="0" smtClean="0"/>
              <a:t>технологии</a:t>
            </a:r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xmlns="" id="{DC5572C5-B479-43E8-9AD0-B7DA99C84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010" y="837145"/>
            <a:ext cx="6878284" cy="1097927"/>
          </a:xfrm>
        </p:spPr>
        <p:txBody>
          <a:bodyPr>
            <a:normAutofit/>
          </a:bodyPr>
          <a:lstStyle/>
          <a:p>
            <a:pPr>
              <a:tabLst>
                <a:tab pos="3132138" algn="l"/>
              </a:tabLst>
            </a:pPr>
            <a:r>
              <a:rPr lang="ru-R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T Hoves DemiBold" panose="02000503030000020004" pitchFamily="2" charset="-52"/>
              </a:rPr>
              <a:t>Сетевое оборудование</a:t>
            </a:r>
            <a:endParaRPr lang="ru-R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T Hoves DemiBold" panose="02000503030000020004" pitchFamily="2" charset="-52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58185CFD-F335-41E7-8FD4-135A8F34A822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5429287" y="3161819"/>
            <a:ext cx="6069281" cy="1230142"/>
          </a:xfrm>
        </p:spPr>
        <p:txBody>
          <a:bodyPr/>
          <a:lstStyle/>
          <a:p>
            <a:r>
              <a:rPr lang="ru-RU" sz="1900" b="1" dirty="0" smtClean="0">
                <a:solidFill>
                  <a:schemeClr val="accent1"/>
                </a:solidFill>
                <a:latin typeface="TT Hoves" panose="02000503030000020004" pitchFamily="2" charset="-52"/>
              </a:rPr>
              <a:t>Коммутатор</a:t>
            </a:r>
            <a:endParaRPr lang="ru-RU" sz="1900" b="1" dirty="0">
              <a:solidFill>
                <a:schemeClr val="accent1"/>
              </a:solidFill>
              <a:latin typeface="TT Hoves" panose="02000503030000020004" pitchFamily="2" charset="-52"/>
            </a:endParaRPr>
          </a:p>
          <a:p>
            <a:r>
              <a:rPr lang="ru-RU" dirty="0" smtClean="0">
                <a:latin typeface="TT Hoves" panose="02000503030000020004" pitchFamily="2" charset="-52"/>
              </a:rPr>
              <a:t>Передаёт данные непосредственно получателю в пределах одного или нескольких сегментов сети</a:t>
            </a:r>
            <a:endParaRPr lang="ru-RU" dirty="0">
              <a:latin typeface="TT Hoves" panose="02000503030000020004" pitchFamily="2" charset="-52"/>
            </a:endParaRPr>
          </a:p>
          <a:p>
            <a:endParaRPr lang="ru-RU" dirty="0">
              <a:latin typeface="TT Hoves" panose="02000503030000020004" pitchFamily="2" charset="-52"/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xmlns="" id="{B4E72240-681D-4F7A-8E24-700FAB489D26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5429287" y="4466612"/>
            <a:ext cx="6069281" cy="1230142"/>
          </a:xfrm>
        </p:spPr>
        <p:txBody>
          <a:bodyPr>
            <a:normAutofit/>
          </a:bodyPr>
          <a:lstStyle/>
          <a:p>
            <a:r>
              <a:rPr lang="ru-RU" sz="1900" b="1" dirty="0" smtClean="0">
                <a:solidFill>
                  <a:schemeClr val="accent1"/>
                </a:solidFill>
                <a:latin typeface="TT Hoves" panose="02000503030000020004" pitchFamily="2" charset="-52"/>
              </a:rPr>
              <a:t>Маршрутизатор</a:t>
            </a:r>
            <a:endParaRPr lang="ru-RU" b="1" dirty="0">
              <a:solidFill>
                <a:schemeClr val="accent1"/>
              </a:solidFill>
              <a:latin typeface="TT Hoves" panose="02000503030000020004" pitchFamily="2" charset="-52"/>
            </a:endParaRPr>
          </a:p>
          <a:p>
            <a:r>
              <a:rPr lang="ru-RU" dirty="0" smtClean="0">
                <a:latin typeface="TT Hoves" panose="02000503030000020004" pitchFamily="2" charset="-52"/>
              </a:rPr>
              <a:t>Пересылает пакеты между различными  сегментами сети   на основе правил и таблиц маршрутизации</a:t>
            </a:r>
            <a:endParaRPr lang="ru-RU" dirty="0">
              <a:latin typeface="TT Hoves" panose="02000503030000020004" pitchFamily="2" charset="-52"/>
            </a:endParaRPr>
          </a:p>
          <a:p>
            <a:endParaRPr lang="ru-RU" dirty="0">
              <a:latin typeface="TT Hoves" panose="02000503030000020004" pitchFamily="2" charset="-52"/>
            </a:endParaRP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A617B8B1-A05F-4AF4-8904-920A79D59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CA0C3-2E3F-4C16-8F43-1643E3AA67E7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267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Positive Technologies">
      <a:dk1>
        <a:srgbClr val="212121"/>
      </a:dk1>
      <a:lt1>
        <a:sysClr val="window" lastClr="FFFFFF"/>
      </a:lt1>
      <a:dk2>
        <a:srgbClr val="BCCBDD"/>
      </a:dk2>
      <a:lt2>
        <a:srgbClr val="D8E0EB"/>
      </a:lt2>
      <a:accent1>
        <a:srgbClr val="FF0000"/>
      </a:accent1>
      <a:accent2>
        <a:srgbClr val="6EC4EA"/>
      </a:accent2>
      <a:accent3>
        <a:srgbClr val="A67497"/>
      </a:accent3>
      <a:accent4>
        <a:srgbClr val="88D6A3"/>
      </a:accent4>
      <a:accent5>
        <a:srgbClr val="FF8780"/>
      </a:accent5>
      <a:accent6>
        <a:srgbClr val="FF4FA3"/>
      </a:accent6>
      <a:hlink>
        <a:srgbClr val="7A7A7A"/>
      </a:hlink>
      <a:folHlink>
        <a:srgbClr val="FFCCCC"/>
      </a:folHlink>
    </a:clrScheme>
    <a:fontScheme name="Positive Technologies">
      <a:majorFont>
        <a:latin typeface="Verdana Bold"/>
        <a:ea typeface=""/>
        <a:cs typeface=""/>
      </a:majorFont>
      <a:minorFont>
        <a:latin typeface="Verdan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1600</TotalTime>
  <Words>2899</Words>
  <Application>Microsoft Office PowerPoint</Application>
  <PresentationFormat>Произвольный</PresentationFormat>
  <Paragraphs>420</Paragraphs>
  <Slides>27</Slides>
  <Notes>26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28" baseType="lpstr">
      <vt:lpstr>Тема Office</vt:lpstr>
      <vt:lpstr>Введение в  сетевые технологии</vt:lpstr>
      <vt:lpstr>Сетевые технологии</vt:lpstr>
      <vt:lpstr>Модель OSI</vt:lpstr>
      <vt:lpstr>Уровни модели OSI</vt:lpstr>
      <vt:lpstr>Уровни модели OSI</vt:lpstr>
      <vt:lpstr>Уровни модели OSI</vt:lpstr>
      <vt:lpstr>MAC-адрес</vt:lpstr>
      <vt:lpstr>Виды сетевого оборудования</vt:lpstr>
      <vt:lpstr>Сетевое оборудование</vt:lpstr>
      <vt:lpstr>Хаб vs Коммутатор vs Маршрутизатор</vt:lpstr>
      <vt:lpstr>Коммутация</vt:lpstr>
      <vt:lpstr>Построение таблицы коммутации</vt:lpstr>
      <vt:lpstr>Методы коммутации</vt:lpstr>
      <vt:lpstr>Контрольная сумма</vt:lpstr>
      <vt:lpstr>IP сети и IPv4 адресация</vt:lpstr>
      <vt:lpstr>IP сети и IPv4 адресация</vt:lpstr>
      <vt:lpstr>IP сети и IPv4 адресация</vt:lpstr>
      <vt:lpstr>IP сети и IPv4 адресация</vt:lpstr>
      <vt:lpstr>IP сети и IPv4 адресация</vt:lpstr>
      <vt:lpstr>IP сети и IPv4 адресация</vt:lpstr>
      <vt:lpstr>IP сети и IPv4 адресация</vt:lpstr>
      <vt:lpstr>Протокол ARP</vt:lpstr>
      <vt:lpstr>Протокол ARP</vt:lpstr>
      <vt:lpstr>ARP запрос</vt:lpstr>
      <vt:lpstr>ARP запрос и ARP ответ </vt:lpstr>
      <vt:lpstr>ARP таблица</vt:lpstr>
      <vt:lpstr>Спасибо 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Софроновы</dc:creator>
  <cp:lastModifiedBy>Анна</cp:lastModifiedBy>
  <cp:revision>122</cp:revision>
  <dcterms:created xsi:type="dcterms:W3CDTF">2021-06-05T14:52:40Z</dcterms:created>
  <dcterms:modified xsi:type="dcterms:W3CDTF">2022-04-05T16:24:07Z</dcterms:modified>
</cp:coreProperties>
</file>

<file path=docProps/thumbnail.jpeg>
</file>